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87" r:id="rId2"/>
    <p:sldId id="323" r:id="rId3"/>
    <p:sldId id="327" r:id="rId4"/>
    <p:sldId id="288" r:id="rId5"/>
    <p:sldId id="289" r:id="rId6"/>
    <p:sldId id="290" r:id="rId7"/>
    <p:sldId id="32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4" r:id="rId36"/>
    <p:sldId id="326" r:id="rId37"/>
    <p:sldId id="320" r:id="rId38"/>
    <p:sldId id="325" r:id="rId39"/>
    <p:sldId id="329" r:id="rId40"/>
    <p:sldId id="321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EA9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BE257-9120-4148-AE0D-7AFC8C837BAA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57F201-5586-4A33-9A3C-52F7CE1F06C0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95000"/>
                  <a:lumOff val="5000"/>
                </a:schemeClr>
              </a:solidFill>
            </a:rPr>
            <a:t>ÉTICA</a:t>
          </a:r>
        </a:p>
      </dgm:t>
    </dgm:pt>
    <dgm:pt modelId="{66AFB66A-F4F3-461E-AA6C-CC08DCB48FB8}" type="parTrans" cxnId="{633510E7-A637-4E71-B793-984BAF826F71}">
      <dgm:prSet/>
      <dgm:spPr/>
      <dgm:t>
        <a:bodyPr/>
        <a:lstStyle/>
        <a:p>
          <a:endParaRPr lang="es-ES"/>
        </a:p>
      </dgm:t>
    </dgm:pt>
    <dgm:pt modelId="{6D3357F3-CB12-4F4E-9F8D-AF3F1B19C156}" type="sibTrans" cxnId="{633510E7-A637-4E71-B793-984BAF826F71}">
      <dgm:prSet/>
      <dgm:spPr/>
      <dgm:t>
        <a:bodyPr/>
        <a:lstStyle/>
        <a:p>
          <a:endParaRPr lang="es-ES"/>
        </a:p>
      </dgm:t>
    </dgm:pt>
    <dgm:pt modelId="{5BE34827-2087-4AAA-9DC6-AF856BEBF24A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95000"/>
                  <a:lumOff val="5000"/>
                </a:schemeClr>
              </a:solidFill>
            </a:rPr>
            <a:t>RSE</a:t>
          </a:r>
        </a:p>
      </dgm:t>
    </dgm:pt>
    <dgm:pt modelId="{7D2BD096-4E30-4AB8-A53B-C40655231941}" type="parTrans" cxnId="{00B4D5E0-A2C7-416B-AD71-351543BDFDCF}">
      <dgm:prSet/>
      <dgm:spPr/>
      <dgm:t>
        <a:bodyPr/>
        <a:lstStyle/>
        <a:p>
          <a:endParaRPr lang="es-ES"/>
        </a:p>
      </dgm:t>
    </dgm:pt>
    <dgm:pt modelId="{2A30A429-BD8C-4968-A09F-12E0280ABAF5}" type="sibTrans" cxnId="{00B4D5E0-A2C7-416B-AD71-351543BDFDCF}">
      <dgm:prSet/>
      <dgm:spPr/>
      <dgm:t>
        <a:bodyPr/>
        <a:lstStyle/>
        <a:p>
          <a:endParaRPr lang="es-ES"/>
        </a:p>
      </dgm:t>
    </dgm:pt>
    <dgm:pt modelId="{BC45CE23-037E-4F23-881D-7B91D1DA2878}">
      <dgm:prSet phldrT="[Texto]" custT="1"/>
      <dgm:spPr/>
      <dgm:t>
        <a:bodyPr/>
        <a:lstStyle/>
        <a:p>
          <a:r>
            <a:rPr lang="es-ES" sz="1600" dirty="0"/>
            <a:t>Respuesta de la Empresa a lo que hace y no hace</a:t>
          </a:r>
        </a:p>
      </dgm:t>
    </dgm:pt>
    <dgm:pt modelId="{12B95888-194C-4665-A65F-5534B9A85516}" type="parTrans" cxnId="{542ED6C6-1B0E-4F49-9EF2-5CA55232E61F}">
      <dgm:prSet/>
      <dgm:spPr/>
      <dgm:t>
        <a:bodyPr/>
        <a:lstStyle/>
        <a:p>
          <a:endParaRPr lang="es-ES"/>
        </a:p>
      </dgm:t>
    </dgm:pt>
    <dgm:pt modelId="{5659E1DA-6C29-4657-83D3-D9AE4B7ED460}" type="sibTrans" cxnId="{542ED6C6-1B0E-4F49-9EF2-5CA55232E61F}">
      <dgm:prSet/>
      <dgm:spPr/>
      <dgm:t>
        <a:bodyPr/>
        <a:lstStyle/>
        <a:p>
          <a:endParaRPr lang="es-ES"/>
        </a:p>
      </dgm:t>
    </dgm:pt>
    <dgm:pt modelId="{E92477AD-F595-446C-A27F-00671919A912}">
      <dgm:prSet phldrT="[Texto]" custT="1"/>
      <dgm:spPr/>
      <dgm:t>
        <a:bodyPr/>
        <a:lstStyle/>
        <a:p>
          <a:r>
            <a:rPr lang="es-ES" sz="1600" dirty="0"/>
            <a:t>Asumir las consecuencias de lo que hace y no hace</a:t>
          </a:r>
        </a:p>
      </dgm:t>
    </dgm:pt>
    <dgm:pt modelId="{50B66891-1ED9-4094-8229-D7B02E9C583F}" type="parTrans" cxnId="{0CA93C3C-6EB3-49C7-B82A-60C06227AE6E}">
      <dgm:prSet/>
      <dgm:spPr/>
      <dgm:t>
        <a:bodyPr/>
        <a:lstStyle/>
        <a:p>
          <a:endParaRPr lang="es-ES"/>
        </a:p>
      </dgm:t>
    </dgm:pt>
    <dgm:pt modelId="{2705AC48-C1A6-4CD3-B9B3-62531947D8D9}" type="sibTrans" cxnId="{0CA93C3C-6EB3-49C7-B82A-60C06227AE6E}">
      <dgm:prSet/>
      <dgm:spPr/>
      <dgm:t>
        <a:bodyPr/>
        <a:lstStyle/>
        <a:p>
          <a:endParaRPr lang="es-ES"/>
        </a:p>
      </dgm:t>
    </dgm:pt>
    <dgm:pt modelId="{315125D6-7D58-4AA2-849D-A7EBC9B58F70}">
      <dgm:prSet phldrT="[Texto]" custT="1"/>
      <dgm:spPr/>
      <dgm:t>
        <a:bodyPr/>
        <a:lstStyle/>
        <a:p>
          <a:r>
            <a:rPr lang="es-ES" sz="1400" b="1" dirty="0">
              <a:solidFill>
                <a:schemeClr val="tx1">
                  <a:lumMod val="95000"/>
                  <a:lumOff val="5000"/>
                </a:schemeClr>
              </a:solidFill>
            </a:rPr>
            <a:t>GOBERNANZA</a:t>
          </a:r>
        </a:p>
      </dgm:t>
    </dgm:pt>
    <dgm:pt modelId="{3B7B7DD8-81B9-4A75-BD9E-2196C588F6F6}" type="parTrans" cxnId="{490D8B36-563F-4544-AA12-AF8A239D1A73}">
      <dgm:prSet/>
      <dgm:spPr/>
      <dgm:t>
        <a:bodyPr/>
        <a:lstStyle/>
        <a:p>
          <a:endParaRPr lang="es-ES"/>
        </a:p>
      </dgm:t>
    </dgm:pt>
    <dgm:pt modelId="{D8076CC2-5F43-4E05-B65E-1155F83F28D2}" type="sibTrans" cxnId="{490D8B36-563F-4544-AA12-AF8A239D1A73}">
      <dgm:prSet/>
      <dgm:spPr/>
      <dgm:t>
        <a:bodyPr/>
        <a:lstStyle/>
        <a:p>
          <a:endParaRPr lang="es-ES"/>
        </a:p>
      </dgm:t>
    </dgm:pt>
    <dgm:pt modelId="{71815BA7-D5F4-4BD4-B5E5-F9722BBF1327}">
      <dgm:prSet phldrT="[Texto]" custT="1"/>
      <dgm:spPr/>
      <dgm:t>
        <a:bodyPr/>
        <a:lstStyle/>
        <a:p>
          <a:r>
            <a:rPr lang="es-ES" sz="1600" dirty="0"/>
            <a:t>Sistema por el cual una organización toma e implementa decisiones con el fin de lograr sus objetivos. (ISO 26000)</a:t>
          </a:r>
        </a:p>
      </dgm:t>
    </dgm:pt>
    <dgm:pt modelId="{BD7EB16C-9FB9-4A59-8416-8689DF0AA3C2}" type="parTrans" cxnId="{FDEE7BF6-09A9-47ED-8F6B-DA646C0F5FF0}">
      <dgm:prSet/>
      <dgm:spPr/>
      <dgm:t>
        <a:bodyPr/>
        <a:lstStyle/>
        <a:p>
          <a:endParaRPr lang="es-ES"/>
        </a:p>
      </dgm:t>
    </dgm:pt>
    <dgm:pt modelId="{C118BD5C-45F8-4A58-B07B-46DE5414A647}" type="sibTrans" cxnId="{FDEE7BF6-09A9-47ED-8F6B-DA646C0F5FF0}">
      <dgm:prSet/>
      <dgm:spPr/>
      <dgm:t>
        <a:bodyPr/>
        <a:lstStyle/>
        <a:p>
          <a:endParaRPr lang="es-ES"/>
        </a:p>
      </dgm:t>
    </dgm:pt>
    <dgm:pt modelId="{F7D82D84-A7A2-47DC-8ED5-7A71FF6A2533}">
      <dgm:prSet custT="1"/>
      <dgm:spPr/>
      <dgm:t>
        <a:bodyPr/>
        <a:lstStyle/>
        <a:p>
          <a:r>
            <a:rPr lang="es-ES" sz="1400" b="1" dirty="0">
              <a:solidFill>
                <a:schemeClr val="tx1">
                  <a:lumMod val="95000"/>
                  <a:lumOff val="5000"/>
                </a:schemeClr>
              </a:solidFill>
            </a:rPr>
            <a:t>CÓDIGO ÉTICO</a:t>
          </a:r>
        </a:p>
      </dgm:t>
    </dgm:pt>
    <dgm:pt modelId="{8F006F38-3447-4923-90AC-1005275E857C}" type="parTrans" cxnId="{8952A62F-E9B8-4DA3-9B70-5F105D7EE2DF}">
      <dgm:prSet/>
      <dgm:spPr/>
      <dgm:t>
        <a:bodyPr/>
        <a:lstStyle/>
        <a:p>
          <a:endParaRPr lang="es-ES"/>
        </a:p>
      </dgm:t>
    </dgm:pt>
    <dgm:pt modelId="{0607E856-E0DD-4D03-8D12-C01432FA06E6}" type="sibTrans" cxnId="{8952A62F-E9B8-4DA3-9B70-5F105D7EE2DF}">
      <dgm:prSet/>
      <dgm:spPr/>
      <dgm:t>
        <a:bodyPr/>
        <a:lstStyle/>
        <a:p>
          <a:endParaRPr lang="es-ES"/>
        </a:p>
      </dgm:t>
    </dgm:pt>
    <dgm:pt modelId="{7B08461A-E8B7-44A2-BE6B-5489199E2230}">
      <dgm:prSet custT="1"/>
      <dgm:spPr/>
      <dgm:t>
        <a:bodyPr/>
        <a:lstStyle/>
        <a:p>
          <a:r>
            <a:rPr lang="es-ES" sz="1400" b="1" dirty="0">
              <a:solidFill>
                <a:schemeClr val="tx1">
                  <a:lumMod val="95000"/>
                  <a:lumOff val="5000"/>
                </a:schemeClr>
              </a:solidFill>
            </a:rPr>
            <a:t>PRÁCTICAS ANTI-CORRUPCIÓN</a:t>
          </a:r>
        </a:p>
      </dgm:t>
    </dgm:pt>
    <dgm:pt modelId="{6D505BEF-151C-4511-BA43-0A69741ADA50}" type="parTrans" cxnId="{1013A4F0-FE14-49C0-BFEF-4C9E8EA93EAC}">
      <dgm:prSet/>
      <dgm:spPr/>
      <dgm:t>
        <a:bodyPr/>
        <a:lstStyle/>
        <a:p>
          <a:endParaRPr lang="es-ES"/>
        </a:p>
      </dgm:t>
    </dgm:pt>
    <dgm:pt modelId="{B3A11C9B-FFDA-440A-B56D-6642A7413CFC}" type="sibTrans" cxnId="{1013A4F0-FE14-49C0-BFEF-4C9E8EA93EAC}">
      <dgm:prSet/>
      <dgm:spPr/>
      <dgm:t>
        <a:bodyPr/>
        <a:lstStyle/>
        <a:p>
          <a:endParaRPr lang="es-ES"/>
        </a:p>
      </dgm:t>
    </dgm:pt>
    <dgm:pt modelId="{CF84762B-E9CC-440C-9218-9E82C335950B}">
      <dgm:prSet custT="1"/>
      <dgm:spPr/>
      <dgm:t>
        <a:bodyPr/>
        <a:lstStyle/>
        <a:p>
          <a:r>
            <a:rPr lang="es-ES" sz="1600" dirty="0"/>
            <a:t>Qué es?</a:t>
          </a:r>
        </a:p>
      </dgm:t>
    </dgm:pt>
    <dgm:pt modelId="{A8C745FD-B539-4373-9C92-30C819E41FDF}" type="parTrans" cxnId="{863F8E53-1087-412A-A54D-EB6B988A0A18}">
      <dgm:prSet/>
      <dgm:spPr/>
      <dgm:t>
        <a:bodyPr/>
        <a:lstStyle/>
        <a:p>
          <a:endParaRPr lang="es-ES"/>
        </a:p>
      </dgm:t>
    </dgm:pt>
    <dgm:pt modelId="{1B10BE1B-5CD0-4792-8C1E-92F649BC5359}" type="sibTrans" cxnId="{863F8E53-1087-412A-A54D-EB6B988A0A18}">
      <dgm:prSet/>
      <dgm:spPr/>
      <dgm:t>
        <a:bodyPr/>
        <a:lstStyle/>
        <a:p>
          <a:endParaRPr lang="es-ES"/>
        </a:p>
      </dgm:t>
    </dgm:pt>
    <dgm:pt modelId="{E7027AF0-737B-47C3-B4FF-1EA36751A013}">
      <dgm:prSet custT="1"/>
      <dgm:spPr/>
      <dgm:t>
        <a:bodyPr/>
        <a:lstStyle/>
        <a:p>
          <a:r>
            <a:rPr lang="es-ES" sz="1600" dirty="0"/>
            <a:t>Funciones, contenidos, elaboración e implantación.</a:t>
          </a:r>
        </a:p>
      </dgm:t>
    </dgm:pt>
    <dgm:pt modelId="{583CA23B-CADA-4759-82D7-90E98A86E5B6}" type="parTrans" cxnId="{0A118D8A-B0F7-4BB6-85D9-E99137A25F7E}">
      <dgm:prSet/>
      <dgm:spPr/>
      <dgm:t>
        <a:bodyPr/>
        <a:lstStyle/>
        <a:p>
          <a:endParaRPr lang="es-ES"/>
        </a:p>
      </dgm:t>
    </dgm:pt>
    <dgm:pt modelId="{9C0C2334-1B3A-4B88-84DA-A52FF1427642}" type="sibTrans" cxnId="{0A118D8A-B0F7-4BB6-85D9-E99137A25F7E}">
      <dgm:prSet/>
      <dgm:spPr/>
      <dgm:t>
        <a:bodyPr/>
        <a:lstStyle/>
        <a:p>
          <a:endParaRPr lang="es-ES"/>
        </a:p>
      </dgm:t>
    </dgm:pt>
    <dgm:pt modelId="{C70D7828-B30F-4C2D-94CD-5AF15A3F294A}">
      <dgm:prSet custT="1"/>
      <dgm:spPr/>
      <dgm:t>
        <a:bodyPr/>
        <a:lstStyle/>
        <a:p>
          <a:r>
            <a:rPr lang="es-ES" sz="1600" dirty="0"/>
            <a:t>Concepto</a:t>
          </a:r>
        </a:p>
      </dgm:t>
    </dgm:pt>
    <dgm:pt modelId="{9BCB6263-4402-4429-B40D-A65B5EDB2144}" type="parTrans" cxnId="{D362C1E5-062C-4232-B9CC-45BBA461357E}">
      <dgm:prSet/>
      <dgm:spPr/>
      <dgm:t>
        <a:bodyPr/>
        <a:lstStyle/>
        <a:p>
          <a:endParaRPr lang="es-ES"/>
        </a:p>
      </dgm:t>
    </dgm:pt>
    <dgm:pt modelId="{6464E8A3-2EC3-4C18-9695-005555E6803D}" type="sibTrans" cxnId="{D362C1E5-062C-4232-B9CC-45BBA461357E}">
      <dgm:prSet/>
      <dgm:spPr/>
      <dgm:t>
        <a:bodyPr/>
        <a:lstStyle/>
        <a:p>
          <a:endParaRPr lang="es-ES"/>
        </a:p>
      </dgm:t>
    </dgm:pt>
    <dgm:pt modelId="{D751C4D4-19EB-4C0A-A1A2-4053A5A3BA61}">
      <dgm:prSet custT="1"/>
      <dgm:spPr/>
      <dgm:t>
        <a:bodyPr/>
        <a:lstStyle/>
        <a:p>
          <a:r>
            <a:rPr lang="es-ES" sz="1600" dirty="0"/>
            <a:t>Prácticas Anticorrupción (¿qué están haciendo las empresas?)</a:t>
          </a:r>
        </a:p>
      </dgm:t>
    </dgm:pt>
    <dgm:pt modelId="{AB8ED875-FA82-4B71-BD3A-20C564623C5D}" type="parTrans" cxnId="{A473439C-1D5A-4AE1-B365-CCFD14CC4E00}">
      <dgm:prSet/>
      <dgm:spPr/>
      <dgm:t>
        <a:bodyPr/>
        <a:lstStyle/>
        <a:p>
          <a:endParaRPr lang="es-ES"/>
        </a:p>
      </dgm:t>
    </dgm:pt>
    <dgm:pt modelId="{6921D1C9-A24D-4959-8A7C-1071A7C66D86}" type="sibTrans" cxnId="{A473439C-1D5A-4AE1-B365-CCFD14CC4E00}">
      <dgm:prSet/>
      <dgm:spPr/>
      <dgm:t>
        <a:bodyPr/>
        <a:lstStyle/>
        <a:p>
          <a:endParaRPr lang="es-ES"/>
        </a:p>
      </dgm:t>
    </dgm:pt>
    <dgm:pt modelId="{478FE2AD-7EB0-4782-8E16-EDE376B5EF79}">
      <dgm:prSet custT="1"/>
      <dgm:spPr/>
      <dgm:t>
        <a:bodyPr/>
        <a:lstStyle/>
        <a:p>
          <a:r>
            <a:rPr lang="es-MX" sz="1400" dirty="0"/>
            <a:t>La  ética es un saber filosófico: un tipo de saber que nos  orienta para forjarnos un buen carácter,  que nos permita, en suma ser  justos y felices</a:t>
          </a:r>
          <a:endParaRPr lang="es-ES" sz="1400" dirty="0"/>
        </a:p>
      </dgm:t>
    </dgm:pt>
    <dgm:pt modelId="{3E0E0633-77E6-4E64-B729-071E2C12E161}" type="parTrans" cxnId="{EA0674F7-22F7-4DDE-80C4-A9D84A6A5558}">
      <dgm:prSet/>
      <dgm:spPr/>
      <dgm:t>
        <a:bodyPr/>
        <a:lstStyle/>
        <a:p>
          <a:endParaRPr lang="es-ES"/>
        </a:p>
      </dgm:t>
    </dgm:pt>
    <dgm:pt modelId="{2219DF03-CDA8-4B5E-BE01-9972BA3DFD15}" type="sibTrans" cxnId="{EA0674F7-22F7-4DDE-80C4-A9D84A6A5558}">
      <dgm:prSet/>
      <dgm:spPr/>
      <dgm:t>
        <a:bodyPr/>
        <a:lstStyle/>
        <a:p>
          <a:endParaRPr lang="es-ES"/>
        </a:p>
      </dgm:t>
    </dgm:pt>
    <dgm:pt modelId="{3A8E1B57-E3B1-4CFB-9E34-DF5C6077B908}" type="pres">
      <dgm:prSet presAssocID="{F70BE257-9120-4148-AE0D-7AFC8C837BAA}" presName="Name0" presStyleCnt="0">
        <dgm:presLayoutVars>
          <dgm:dir/>
          <dgm:animLvl val="lvl"/>
          <dgm:resizeHandles val="exact"/>
        </dgm:presLayoutVars>
      </dgm:prSet>
      <dgm:spPr/>
    </dgm:pt>
    <dgm:pt modelId="{6CF689A2-08E3-47D4-8E04-FB672C957E0D}" type="pres">
      <dgm:prSet presAssocID="{7B08461A-E8B7-44A2-BE6B-5489199E2230}" presName="boxAndChildren" presStyleCnt="0"/>
      <dgm:spPr/>
    </dgm:pt>
    <dgm:pt modelId="{6A8D1314-500F-4FFD-8359-25A41CE1EFAD}" type="pres">
      <dgm:prSet presAssocID="{7B08461A-E8B7-44A2-BE6B-5489199E2230}" presName="parentTextBox" presStyleLbl="node1" presStyleIdx="0" presStyleCnt="5"/>
      <dgm:spPr/>
    </dgm:pt>
    <dgm:pt modelId="{E34547C2-3F6D-4B09-85EF-E014A5C39C3F}" type="pres">
      <dgm:prSet presAssocID="{7B08461A-E8B7-44A2-BE6B-5489199E2230}" presName="entireBox" presStyleLbl="node1" presStyleIdx="0" presStyleCnt="5"/>
      <dgm:spPr/>
    </dgm:pt>
    <dgm:pt modelId="{BE4C0BBE-FD61-4797-B680-DB3D98F33B60}" type="pres">
      <dgm:prSet presAssocID="{7B08461A-E8B7-44A2-BE6B-5489199E2230}" presName="descendantBox" presStyleCnt="0"/>
      <dgm:spPr/>
    </dgm:pt>
    <dgm:pt modelId="{081E043E-3314-407C-85CC-3F727FC5C27A}" type="pres">
      <dgm:prSet presAssocID="{C70D7828-B30F-4C2D-94CD-5AF15A3F294A}" presName="childTextBox" presStyleLbl="fgAccFollowNode1" presStyleIdx="0" presStyleCnt="8">
        <dgm:presLayoutVars>
          <dgm:bulletEnabled val="1"/>
        </dgm:presLayoutVars>
      </dgm:prSet>
      <dgm:spPr/>
    </dgm:pt>
    <dgm:pt modelId="{DDFEE7AD-AE34-41A7-B730-49F53076554A}" type="pres">
      <dgm:prSet presAssocID="{D751C4D4-19EB-4C0A-A1A2-4053A5A3BA61}" presName="childTextBox" presStyleLbl="fgAccFollowNode1" presStyleIdx="1" presStyleCnt="8">
        <dgm:presLayoutVars>
          <dgm:bulletEnabled val="1"/>
        </dgm:presLayoutVars>
      </dgm:prSet>
      <dgm:spPr/>
    </dgm:pt>
    <dgm:pt modelId="{B3DA51D3-A3DA-4B02-AFBF-35DB4CC458C6}" type="pres">
      <dgm:prSet presAssocID="{0607E856-E0DD-4D03-8D12-C01432FA06E6}" presName="sp" presStyleCnt="0"/>
      <dgm:spPr/>
    </dgm:pt>
    <dgm:pt modelId="{19612366-5DBD-4ADC-857F-C0FF53F21E73}" type="pres">
      <dgm:prSet presAssocID="{F7D82D84-A7A2-47DC-8ED5-7A71FF6A2533}" presName="arrowAndChildren" presStyleCnt="0"/>
      <dgm:spPr/>
    </dgm:pt>
    <dgm:pt modelId="{DA483551-AB14-4DEA-80F2-44DA7E24415C}" type="pres">
      <dgm:prSet presAssocID="{F7D82D84-A7A2-47DC-8ED5-7A71FF6A2533}" presName="parentTextArrow" presStyleLbl="node1" presStyleIdx="0" presStyleCnt="5"/>
      <dgm:spPr/>
    </dgm:pt>
    <dgm:pt modelId="{B350166A-437B-4CA8-B336-1F342CDD123D}" type="pres">
      <dgm:prSet presAssocID="{F7D82D84-A7A2-47DC-8ED5-7A71FF6A2533}" presName="arrow" presStyleLbl="node1" presStyleIdx="1" presStyleCnt="5"/>
      <dgm:spPr/>
    </dgm:pt>
    <dgm:pt modelId="{5CBD3191-FAB5-432C-B917-CDAB0A9040DA}" type="pres">
      <dgm:prSet presAssocID="{F7D82D84-A7A2-47DC-8ED5-7A71FF6A2533}" presName="descendantArrow" presStyleCnt="0"/>
      <dgm:spPr/>
    </dgm:pt>
    <dgm:pt modelId="{FAD0CEE2-09BD-445C-AD9E-43F58AAE5B24}" type="pres">
      <dgm:prSet presAssocID="{CF84762B-E9CC-440C-9218-9E82C335950B}" presName="childTextArrow" presStyleLbl="fgAccFollowNode1" presStyleIdx="2" presStyleCnt="8">
        <dgm:presLayoutVars>
          <dgm:bulletEnabled val="1"/>
        </dgm:presLayoutVars>
      </dgm:prSet>
      <dgm:spPr/>
    </dgm:pt>
    <dgm:pt modelId="{882F9981-BB16-4169-8D3C-6AA2DF2D75EE}" type="pres">
      <dgm:prSet presAssocID="{E7027AF0-737B-47C3-B4FF-1EA36751A013}" presName="childTextArrow" presStyleLbl="fgAccFollowNode1" presStyleIdx="3" presStyleCnt="8">
        <dgm:presLayoutVars>
          <dgm:bulletEnabled val="1"/>
        </dgm:presLayoutVars>
      </dgm:prSet>
      <dgm:spPr/>
    </dgm:pt>
    <dgm:pt modelId="{B82DD52C-3CD8-4A14-AC18-EEF12A49D960}" type="pres">
      <dgm:prSet presAssocID="{D8076CC2-5F43-4E05-B65E-1155F83F28D2}" presName="sp" presStyleCnt="0"/>
      <dgm:spPr/>
    </dgm:pt>
    <dgm:pt modelId="{93A54846-6984-4A0C-804A-6E0FB13F94A4}" type="pres">
      <dgm:prSet presAssocID="{315125D6-7D58-4AA2-849D-A7EBC9B58F70}" presName="arrowAndChildren" presStyleCnt="0"/>
      <dgm:spPr/>
    </dgm:pt>
    <dgm:pt modelId="{3C121CDE-611B-4E93-9C7B-7C5863F0C8F5}" type="pres">
      <dgm:prSet presAssocID="{315125D6-7D58-4AA2-849D-A7EBC9B58F70}" presName="parentTextArrow" presStyleLbl="node1" presStyleIdx="1" presStyleCnt="5"/>
      <dgm:spPr/>
    </dgm:pt>
    <dgm:pt modelId="{447F325B-1E29-4A25-8716-779F7BD64166}" type="pres">
      <dgm:prSet presAssocID="{315125D6-7D58-4AA2-849D-A7EBC9B58F70}" presName="arrow" presStyleLbl="node1" presStyleIdx="2" presStyleCnt="5"/>
      <dgm:spPr/>
    </dgm:pt>
    <dgm:pt modelId="{D246CED1-3647-4260-BAB8-E779C89F2369}" type="pres">
      <dgm:prSet presAssocID="{315125D6-7D58-4AA2-849D-A7EBC9B58F70}" presName="descendantArrow" presStyleCnt="0"/>
      <dgm:spPr/>
    </dgm:pt>
    <dgm:pt modelId="{6102465E-9C09-4B50-A457-57611ED941AD}" type="pres">
      <dgm:prSet presAssocID="{71815BA7-D5F4-4BD4-B5E5-F9722BBF1327}" presName="childTextArrow" presStyleLbl="fgAccFollowNode1" presStyleIdx="4" presStyleCnt="8">
        <dgm:presLayoutVars>
          <dgm:bulletEnabled val="1"/>
        </dgm:presLayoutVars>
      </dgm:prSet>
      <dgm:spPr/>
    </dgm:pt>
    <dgm:pt modelId="{AE9A015B-EB64-4779-A15F-2C1C6DB09C54}" type="pres">
      <dgm:prSet presAssocID="{2A30A429-BD8C-4968-A09F-12E0280ABAF5}" presName="sp" presStyleCnt="0"/>
      <dgm:spPr/>
    </dgm:pt>
    <dgm:pt modelId="{2B711E11-325E-41D2-9976-48B66C8A8A0C}" type="pres">
      <dgm:prSet presAssocID="{5BE34827-2087-4AAA-9DC6-AF856BEBF24A}" presName="arrowAndChildren" presStyleCnt="0"/>
      <dgm:spPr/>
    </dgm:pt>
    <dgm:pt modelId="{7766DD80-730A-4F68-A2BF-D447871AD7D0}" type="pres">
      <dgm:prSet presAssocID="{5BE34827-2087-4AAA-9DC6-AF856BEBF24A}" presName="parentTextArrow" presStyleLbl="node1" presStyleIdx="2" presStyleCnt="5"/>
      <dgm:spPr/>
    </dgm:pt>
    <dgm:pt modelId="{48833DD5-85DA-4106-94B1-2E7B02EA1C51}" type="pres">
      <dgm:prSet presAssocID="{5BE34827-2087-4AAA-9DC6-AF856BEBF24A}" presName="arrow" presStyleLbl="node1" presStyleIdx="3" presStyleCnt="5"/>
      <dgm:spPr/>
    </dgm:pt>
    <dgm:pt modelId="{B4E63F12-A1E1-49CD-B0B7-C678242DC759}" type="pres">
      <dgm:prSet presAssocID="{5BE34827-2087-4AAA-9DC6-AF856BEBF24A}" presName="descendantArrow" presStyleCnt="0"/>
      <dgm:spPr/>
    </dgm:pt>
    <dgm:pt modelId="{AE5D1F98-5170-4A87-9BF8-873DC5B084C2}" type="pres">
      <dgm:prSet presAssocID="{BC45CE23-037E-4F23-881D-7B91D1DA2878}" presName="childTextArrow" presStyleLbl="fgAccFollowNode1" presStyleIdx="5" presStyleCnt="8">
        <dgm:presLayoutVars>
          <dgm:bulletEnabled val="1"/>
        </dgm:presLayoutVars>
      </dgm:prSet>
      <dgm:spPr/>
    </dgm:pt>
    <dgm:pt modelId="{5BFEA842-D8F5-4695-B1B7-0A21AE7B3523}" type="pres">
      <dgm:prSet presAssocID="{E92477AD-F595-446C-A27F-00671919A912}" presName="childTextArrow" presStyleLbl="fgAccFollowNode1" presStyleIdx="6" presStyleCnt="8">
        <dgm:presLayoutVars>
          <dgm:bulletEnabled val="1"/>
        </dgm:presLayoutVars>
      </dgm:prSet>
      <dgm:spPr/>
    </dgm:pt>
    <dgm:pt modelId="{D87E1A77-9750-4737-BD85-3590EE824AF1}" type="pres">
      <dgm:prSet presAssocID="{6D3357F3-CB12-4F4E-9F8D-AF3F1B19C156}" presName="sp" presStyleCnt="0"/>
      <dgm:spPr/>
    </dgm:pt>
    <dgm:pt modelId="{FA468E9D-B55B-4986-A1EE-0B6B4EBC45D4}" type="pres">
      <dgm:prSet presAssocID="{F857F201-5586-4A33-9A3C-52F7CE1F06C0}" presName="arrowAndChildren" presStyleCnt="0"/>
      <dgm:spPr/>
    </dgm:pt>
    <dgm:pt modelId="{0A08D4B4-C191-47B0-BFE2-0CD941EEB31E}" type="pres">
      <dgm:prSet presAssocID="{F857F201-5586-4A33-9A3C-52F7CE1F06C0}" presName="parentTextArrow" presStyleLbl="node1" presStyleIdx="3" presStyleCnt="5"/>
      <dgm:spPr/>
    </dgm:pt>
    <dgm:pt modelId="{C2984D26-5E37-49AC-A7AC-39F7C2A6C436}" type="pres">
      <dgm:prSet presAssocID="{F857F201-5586-4A33-9A3C-52F7CE1F06C0}" presName="arrow" presStyleLbl="node1" presStyleIdx="4" presStyleCnt="5"/>
      <dgm:spPr/>
    </dgm:pt>
    <dgm:pt modelId="{ECD10C6A-FCD3-43F2-B873-4569B88C5154}" type="pres">
      <dgm:prSet presAssocID="{F857F201-5586-4A33-9A3C-52F7CE1F06C0}" presName="descendantArrow" presStyleCnt="0"/>
      <dgm:spPr/>
    </dgm:pt>
    <dgm:pt modelId="{3DE377D0-CE32-47C9-A0BE-51B8275EAD59}" type="pres">
      <dgm:prSet presAssocID="{478FE2AD-7EB0-4782-8E16-EDE376B5EF79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7126FB03-7038-4011-A110-6736AC746C43}" type="presOf" srcId="{7B08461A-E8B7-44A2-BE6B-5489199E2230}" destId="{6A8D1314-500F-4FFD-8359-25A41CE1EFAD}" srcOrd="0" destOrd="0" presId="urn:microsoft.com/office/officeart/2005/8/layout/process4"/>
    <dgm:cxn modelId="{63B8A31B-9EF8-43C7-A7D7-6E23F7F63F0A}" type="presOf" srcId="{F7D82D84-A7A2-47DC-8ED5-7A71FF6A2533}" destId="{B350166A-437B-4CA8-B336-1F342CDD123D}" srcOrd="1" destOrd="0" presId="urn:microsoft.com/office/officeart/2005/8/layout/process4"/>
    <dgm:cxn modelId="{38C8AA29-D18B-4C42-83DE-CE41D75A8488}" type="presOf" srcId="{315125D6-7D58-4AA2-849D-A7EBC9B58F70}" destId="{3C121CDE-611B-4E93-9C7B-7C5863F0C8F5}" srcOrd="0" destOrd="0" presId="urn:microsoft.com/office/officeart/2005/8/layout/process4"/>
    <dgm:cxn modelId="{A7C0502F-1875-4957-80A6-FEB4C62E9C77}" type="presOf" srcId="{BC45CE23-037E-4F23-881D-7B91D1DA2878}" destId="{AE5D1F98-5170-4A87-9BF8-873DC5B084C2}" srcOrd="0" destOrd="0" presId="urn:microsoft.com/office/officeart/2005/8/layout/process4"/>
    <dgm:cxn modelId="{8952A62F-E9B8-4DA3-9B70-5F105D7EE2DF}" srcId="{F70BE257-9120-4148-AE0D-7AFC8C837BAA}" destId="{F7D82D84-A7A2-47DC-8ED5-7A71FF6A2533}" srcOrd="3" destOrd="0" parTransId="{8F006F38-3447-4923-90AC-1005275E857C}" sibTransId="{0607E856-E0DD-4D03-8D12-C01432FA06E6}"/>
    <dgm:cxn modelId="{80F1BE2F-F77E-4DDC-8307-0741072B3E0B}" type="presOf" srcId="{478FE2AD-7EB0-4782-8E16-EDE376B5EF79}" destId="{3DE377D0-CE32-47C9-A0BE-51B8275EAD59}" srcOrd="0" destOrd="0" presId="urn:microsoft.com/office/officeart/2005/8/layout/process4"/>
    <dgm:cxn modelId="{490D8B36-563F-4544-AA12-AF8A239D1A73}" srcId="{F70BE257-9120-4148-AE0D-7AFC8C837BAA}" destId="{315125D6-7D58-4AA2-849D-A7EBC9B58F70}" srcOrd="2" destOrd="0" parTransId="{3B7B7DD8-81B9-4A75-BD9E-2196C588F6F6}" sibTransId="{D8076CC2-5F43-4E05-B65E-1155F83F28D2}"/>
    <dgm:cxn modelId="{579B9C3A-2ABC-4AEB-9638-587F8D61B148}" type="presOf" srcId="{D751C4D4-19EB-4C0A-A1A2-4053A5A3BA61}" destId="{DDFEE7AD-AE34-41A7-B730-49F53076554A}" srcOrd="0" destOrd="0" presId="urn:microsoft.com/office/officeart/2005/8/layout/process4"/>
    <dgm:cxn modelId="{0CA93C3C-6EB3-49C7-B82A-60C06227AE6E}" srcId="{5BE34827-2087-4AAA-9DC6-AF856BEBF24A}" destId="{E92477AD-F595-446C-A27F-00671919A912}" srcOrd="1" destOrd="0" parTransId="{50B66891-1ED9-4094-8229-D7B02E9C583F}" sibTransId="{2705AC48-C1A6-4CD3-B9B3-62531947D8D9}"/>
    <dgm:cxn modelId="{23D06F5B-5FC4-4B1F-ABE4-D3CD5F1EB1FA}" type="presOf" srcId="{5BE34827-2087-4AAA-9DC6-AF856BEBF24A}" destId="{7766DD80-730A-4F68-A2BF-D447871AD7D0}" srcOrd="0" destOrd="0" presId="urn:microsoft.com/office/officeart/2005/8/layout/process4"/>
    <dgm:cxn modelId="{1542CF41-E883-4E30-87B4-36D220A6B836}" type="presOf" srcId="{71815BA7-D5F4-4BD4-B5E5-F9722BBF1327}" destId="{6102465E-9C09-4B50-A457-57611ED941AD}" srcOrd="0" destOrd="0" presId="urn:microsoft.com/office/officeart/2005/8/layout/process4"/>
    <dgm:cxn modelId="{38B1AF45-291C-4F61-8CFB-8EA9A0674815}" type="presOf" srcId="{F857F201-5586-4A33-9A3C-52F7CE1F06C0}" destId="{0A08D4B4-C191-47B0-BFE2-0CD941EEB31E}" srcOrd="0" destOrd="0" presId="urn:microsoft.com/office/officeart/2005/8/layout/process4"/>
    <dgm:cxn modelId="{0A9F014D-9E48-4C8B-AF37-0F8DDBAB528D}" type="presOf" srcId="{F70BE257-9120-4148-AE0D-7AFC8C837BAA}" destId="{3A8E1B57-E3B1-4CFB-9E34-DF5C6077B908}" srcOrd="0" destOrd="0" presId="urn:microsoft.com/office/officeart/2005/8/layout/process4"/>
    <dgm:cxn modelId="{8033BC6E-DC6D-404E-827E-DBBF48B1AFC5}" type="presOf" srcId="{315125D6-7D58-4AA2-849D-A7EBC9B58F70}" destId="{447F325B-1E29-4A25-8716-779F7BD64166}" srcOrd="1" destOrd="0" presId="urn:microsoft.com/office/officeart/2005/8/layout/process4"/>
    <dgm:cxn modelId="{863F8E53-1087-412A-A54D-EB6B988A0A18}" srcId="{F7D82D84-A7A2-47DC-8ED5-7A71FF6A2533}" destId="{CF84762B-E9CC-440C-9218-9E82C335950B}" srcOrd="0" destOrd="0" parTransId="{A8C745FD-B539-4373-9C92-30C819E41FDF}" sibTransId="{1B10BE1B-5CD0-4792-8C1E-92F649BC5359}"/>
    <dgm:cxn modelId="{1B78D287-587B-43D6-AECE-F64D2FDB8199}" type="presOf" srcId="{7B08461A-E8B7-44A2-BE6B-5489199E2230}" destId="{E34547C2-3F6D-4B09-85EF-E014A5C39C3F}" srcOrd="1" destOrd="0" presId="urn:microsoft.com/office/officeart/2005/8/layout/process4"/>
    <dgm:cxn modelId="{0A118D8A-B0F7-4BB6-85D9-E99137A25F7E}" srcId="{F7D82D84-A7A2-47DC-8ED5-7A71FF6A2533}" destId="{E7027AF0-737B-47C3-B4FF-1EA36751A013}" srcOrd="1" destOrd="0" parTransId="{583CA23B-CADA-4759-82D7-90E98A86E5B6}" sibTransId="{9C0C2334-1B3A-4B88-84DA-A52FF1427642}"/>
    <dgm:cxn modelId="{A473439C-1D5A-4AE1-B365-CCFD14CC4E00}" srcId="{7B08461A-E8B7-44A2-BE6B-5489199E2230}" destId="{D751C4D4-19EB-4C0A-A1A2-4053A5A3BA61}" srcOrd="1" destOrd="0" parTransId="{AB8ED875-FA82-4B71-BD3A-20C564623C5D}" sibTransId="{6921D1C9-A24D-4959-8A7C-1071A7C66D86}"/>
    <dgm:cxn modelId="{C22528A6-3063-407D-993E-F7956DFF741A}" type="presOf" srcId="{E92477AD-F595-446C-A27F-00671919A912}" destId="{5BFEA842-D8F5-4695-B1B7-0A21AE7B3523}" srcOrd="0" destOrd="0" presId="urn:microsoft.com/office/officeart/2005/8/layout/process4"/>
    <dgm:cxn modelId="{EEE9CBB9-E004-4B0D-BFA9-6EEE2C283F47}" type="presOf" srcId="{5BE34827-2087-4AAA-9DC6-AF856BEBF24A}" destId="{48833DD5-85DA-4106-94B1-2E7B02EA1C51}" srcOrd="1" destOrd="0" presId="urn:microsoft.com/office/officeart/2005/8/layout/process4"/>
    <dgm:cxn modelId="{FB7BF5BA-AA8E-4D85-8821-C2BDC9C3A2A5}" type="presOf" srcId="{F857F201-5586-4A33-9A3C-52F7CE1F06C0}" destId="{C2984D26-5E37-49AC-A7AC-39F7C2A6C436}" srcOrd="1" destOrd="0" presId="urn:microsoft.com/office/officeart/2005/8/layout/process4"/>
    <dgm:cxn modelId="{3E299EC1-D04A-405D-9394-4555A7618801}" type="presOf" srcId="{C70D7828-B30F-4C2D-94CD-5AF15A3F294A}" destId="{081E043E-3314-407C-85CC-3F727FC5C27A}" srcOrd="0" destOrd="0" presId="urn:microsoft.com/office/officeart/2005/8/layout/process4"/>
    <dgm:cxn modelId="{E96FD0C3-CFB2-46C2-A90C-03B88F6D0F90}" type="presOf" srcId="{CF84762B-E9CC-440C-9218-9E82C335950B}" destId="{FAD0CEE2-09BD-445C-AD9E-43F58AAE5B24}" srcOrd="0" destOrd="0" presId="urn:microsoft.com/office/officeart/2005/8/layout/process4"/>
    <dgm:cxn modelId="{542ED6C6-1B0E-4F49-9EF2-5CA55232E61F}" srcId="{5BE34827-2087-4AAA-9DC6-AF856BEBF24A}" destId="{BC45CE23-037E-4F23-881D-7B91D1DA2878}" srcOrd="0" destOrd="0" parTransId="{12B95888-194C-4665-A65F-5534B9A85516}" sibTransId="{5659E1DA-6C29-4657-83D3-D9AE4B7ED460}"/>
    <dgm:cxn modelId="{19E51ED6-629C-4AA2-84D0-A91123C3ED6B}" type="presOf" srcId="{E7027AF0-737B-47C3-B4FF-1EA36751A013}" destId="{882F9981-BB16-4169-8D3C-6AA2DF2D75EE}" srcOrd="0" destOrd="0" presId="urn:microsoft.com/office/officeart/2005/8/layout/process4"/>
    <dgm:cxn modelId="{2896CFDD-716C-4C71-944D-3E4B82974FE3}" type="presOf" srcId="{F7D82D84-A7A2-47DC-8ED5-7A71FF6A2533}" destId="{DA483551-AB14-4DEA-80F2-44DA7E24415C}" srcOrd="0" destOrd="0" presId="urn:microsoft.com/office/officeart/2005/8/layout/process4"/>
    <dgm:cxn modelId="{00B4D5E0-A2C7-416B-AD71-351543BDFDCF}" srcId="{F70BE257-9120-4148-AE0D-7AFC8C837BAA}" destId="{5BE34827-2087-4AAA-9DC6-AF856BEBF24A}" srcOrd="1" destOrd="0" parTransId="{7D2BD096-4E30-4AB8-A53B-C40655231941}" sibTransId="{2A30A429-BD8C-4968-A09F-12E0280ABAF5}"/>
    <dgm:cxn modelId="{D362C1E5-062C-4232-B9CC-45BBA461357E}" srcId="{7B08461A-E8B7-44A2-BE6B-5489199E2230}" destId="{C70D7828-B30F-4C2D-94CD-5AF15A3F294A}" srcOrd="0" destOrd="0" parTransId="{9BCB6263-4402-4429-B40D-A65B5EDB2144}" sibTransId="{6464E8A3-2EC3-4C18-9695-005555E6803D}"/>
    <dgm:cxn modelId="{633510E7-A637-4E71-B793-984BAF826F71}" srcId="{F70BE257-9120-4148-AE0D-7AFC8C837BAA}" destId="{F857F201-5586-4A33-9A3C-52F7CE1F06C0}" srcOrd="0" destOrd="0" parTransId="{66AFB66A-F4F3-461E-AA6C-CC08DCB48FB8}" sibTransId="{6D3357F3-CB12-4F4E-9F8D-AF3F1B19C156}"/>
    <dgm:cxn modelId="{1013A4F0-FE14-49C0-BFEF-4C9E8EA93EAC}" srcId="{F70BE257-9120-4148-AE0D-7AFC8C837BAA}" destId="{7B08461A-E8B7-44A2-BE6B-5489199E2230}" srcOrd="4" destOrd="0" parTransId="{6D505BEF-151C-4511-BA43-0A69741ADA50}" sibTransId="{B3A11C9B-FFDA-440A-B56D-6642A7413CFC}"/>
    <dgm:cxn modelId="{FDEE7BF6-09A9-47ED-8F6B-DA646C0F5FF0}" srcId="{315125D6-7D58-4AA2-849D-A7EBC9B58F70}" destId="{71815BA7-D5F4-4BD4-B5E5-F9722BBF1327}" srcOrd="0" destOrd="0" parTransId="{BD7EB16C-9FB9-4A59-8416-8689DF0AA3C2}" sibTransId="{C118BD5C-45F8-4A58-B07B-46DE5414A647}"/>
    <dgm:cxn modelId="{EA0674F7-22F7-4DDE-80C4-A9D84A6A5558}" srcId="{F857F201-5586-4A33-9A3C-52F7CE1F06C0}" destId="{478FE2AD-7EB0-4782-8E16-EDE376B5EF79}" srcOrd="0" destOrd="0" parTransId="{3E0E0633-77E6-4E64-B729-071E2C12E161}" sibTransId="{2219DF03-CDA8-4B5E-BE01-9972BA3DFD15}"/>
    <dgm:cxn modelId="{2FB5A9E2-3E26-4947-8860-9CD598EBD939}" type="presParOf" srcId="{3A8E1B57-E3B1-4CFB-9E34-DF5C6077B908}" destId="{6CF689A2-08E3-47D4-8E04-FB672C957E0D}" srcOrd="0" destOrd="0" presId="urn:microsoft.com/office/officeart/2005/8/layout/process4"/>
    <dgm:cxn modelId="{8932990F-E72B-4D48-A9E7-12EB735ED557}" type="presParOf" srcId="{6CF689A2-08E3-47D4-8E04-FB672C957E0D}" destId="{6A8D1314-500F-4FFD-8359-25A41CE1EFAD}" srcOrd="0" destOrd="0" presId="urn:microsoft.com/office/officeart/2005/8/layout/process4"/>
    <dgm:cxn modelId="{6B785DC0-FBEC-45B1-88C4-FB84D29DB53B}" type="presParOf" srcId="{6CF689A2-08E3-47D4-8E04-FB672C957E0D}" destId="{E34547C2-3F6D-4B09-85EF-E014A5C39C3F}" srcOrd="1" destOrd="0" presId="urn:microsoft.com/office/officeart/2005/8/layout/process4"/>
    <dgm:cxn modelId="{71EF9725-471A-4BB7-BE92-27E8E2EE3840}" type="presParOf" srcId="{6CF689A2-08E3-47D4-8E04-FB672C957E0D}" destId="{BE4C0BBE-FD61-4797-B680-DB3D98F33B60}" srcOrd="2" destOrd="0" presId="urn:microsoft.com/office/officeart/2005/8/layout/process4"/>
    <dgm:cxn modelId="{C929B9EB-1EF8-4E57-9EFA-E2E5C446985B}" type="presParOf" srcId="{BE4C0BBE-FD61-4797-B680-DB3D98F33B60}" destId="{081E043E-3314-407C-85CC-3F727FC5C27A}" srcOrd="0" destOrd="0" presId="urn:microsoft.com/office/officeart/2005/8/layout/process4"/>
    <dgm:cxn modelId="{3F8D754E-294E-447A-9361-74DB8CB643B2}" type="presParOf" srcId="{BE4C0BBE-FD61-4797-B680-DB3D98F33B60}" destId="{DDFEE7AD-AE34-41A7-B730-49F53076554A}" srcOrd="1" destOrd="0" presId="urn:microsoft.com/office/officeart/2005/8/layout/process4"/>
    <dgm:cxn modelId="{63968BB7-5DB0-497F-A5D8-1E5E59B35E0A}" type="presParOf" srcId="{3A8E1B57-E3B1-4CFB-9E34-DF5C6077B908}" destId="{B3DA51D3-A3DA-4B02-AFBF-35DB4CC458C6}" srcOrd="1" destOrd="0" presId="urn:microsoft.com/office/officeart/2005/8/layout/process4"/>
    <dgm:cxn modelId="{0BBC190B-B48C-4A33-ACD2-B7BF39A84421}" type="presParOf" srcId="{3A8E1B57-E3B1-4CFB-9E34-DF5C6077B908}" destId="{19612366-5DBD-4ADC-857F-C0FF53F21E73}" srcOrd="2" destOrd="0" presId="urn:microsoft.com/office/officeart/2005/8/layout/process4"/>
    <dgm:cxn modelId="{B27C462F-F7C4-4F9B-931E-8B6420126560}" type="presParOf" srcId="{19612366-5DBD-4ADC-857F-C0FF53F21E73}" destId="{DA483551-AB14-4DEA-80F2-44DA7E24415C}" srcOrd="0" destOrd="0" presId="urn:microsoft.com/office/officeart/2005/8/layout/process4"/>
    <dgm:cxn modelId="{1D3DDCFE-2F4C-4823-AA1D-7FA8E89EDD5B}" type="presParOf" srcId="{19612366-5DBD-4ADC-857F-C0FF53F21E73}" destId="{B350166A-437B-4CA8-B336-1F342CDD123D}" srcOrd="1" destOrd="0" presId="urn:microsoft.com/office/officeart/2005/8/layout/process4"/>
    <dgm:cxn modelId="{B61782ED-DBD1-4987-B6FC-C1EBE8110A02}" type="presParOf" srcId="{19612366-5DBD-4ADC-857F-C0FF53F21E73}" destId="{5CBD3191-FAB5-432C-B917-CDAB0A9040DA}" srcOrd="2" destOrd="0" presId="urn:microsoft.com/office/officeart/2005/8/layout/process4"/>
    <dgm:cxn modelId="{0F86C8D5-1CA8-4074-8C45-A1F632B3EA20}" type="presParOf" srcId="{5CBD3191-FAB5-432C-B917-CDAB0A9040DA}" destId="{FAD0CEE2-09BD-445C-AD9E-43F58AAE5B24}" srcOrd="0" destOrd="0" presId="urn:microsoft.com/office/officeart/2005/8/layout/process4"/>
    <dgm:cxn modelId="{4808B22E-F551-46CC-8E57-6802A1412EA6}" type="presParOf" srcId="{5CBD3191-FAB5-432C-B917-CDAB0A9040DA}" destId="{882F9981-BB16-4169-8D3C-6AA2DF2D75EE}" srcOrd="1" destOrd="0" presId="urn:microsoft.com/office/officeart/2005/8/layout/process4"/>
    <dgm:cxn modelId="{0B9AA72C-B412-4D80-965F-559FFEF4A816}" type="presParOf" srcId="{3A8E1B57-E3B1-4CFB-9E34-DF5C6077B908}" destId="{B82DD52C-3CD8-4A14-AC18-EEF12A49D960}" srcOrd="3" destOrd="0" presId="urn:microsoft.com/office/officeart/2005/8/layout/process4"/>
    <dgm:cxn modelId="{1A1A796E-86CD-4F23-B2A1-7D4566AB3BCD}" type="presParOf" srcId="{3A8E1B57-E3B1-4CFB-9E34-DF5C6077B908}" destId="{93A54846-6984-4A0C-804A-6E0FB13F94A4}" srcOrd="4" destOrd="0" presId="urn:microsoft.com/office/officeart/2005/8/layout/process4"/>
    <dgm:cxn modelId="{47A88D62-D103-446A-997A-B2BC3E82AA20}" type="presParOf" srcId="{93A54846-6984-4A0C-804A-6E0FB13F94A4}" destId="{3C121CDE-611B-4E93-9C7B-7C5863F0C8F5}" srcOrd="0" destOrd="0" presId="urn:microsoft.com/office/officeart/2005/8/layout/process4"/>
    <dgm:cxn modelId="{0459819E-CBBE-4F6C-98D0-E61CBD064876}" type="presParOf" srcId="{93A54846-6984-4A0C-804A-6E0FB13F94A4}" destId="{447F325B-1E29-4A25-8716-779F7BD64166}" srcOrd="1" destOrd="0" presId="urn:microsoft.com/office/officeart/2005/8/layout/process4"/>
    <dgm:cxn modelId="{74935B1B-00DB-4F3F-BFCC-B60832ACEDD2}" type="presParOf" srcId="{93A54846-6984-4A0C-804A-6E0FB13F94A4}" destId="{D246CED1-3647-4260-BAB8-E779C89F2369}" srcOrd="2" destOrd="0" presId="urn:microsoft.com/office/officeart/2005/8/layout/process4"/>
    <dgm:cxn modelId="{69F22A96-8013-484B-B300-F073F0E08955}" type="presParOf" srcId="{D246CED1-3647-4260-BAB8-E779C89F2369}" destId="{6102465E-9C09-4B50-A457-57611ED941AD}" srcOrd="0" destOrd="0" presId="urn:microsoft.com/office/officeart/2005/8/layout/process4"/>
    <dgm:cxn modelId="{CACDF48C-3988-4971-927E-32F58A7EBE1A}" type="presParOf" srcId="{3A8E1B57-E3B1-4CFB-9E34-DF5C6077B908}" destId="{AE9A015B-EB64-4779-A15F-2C1C6DB09C54}" srcOrd="5" destOrd="0" presId="urn:microsoft.com/office/officeart/2005/8/layout/process4"/>
    <dgm:cxn modelId="{5398EC3A-F20C-4ACD-8615-C23A4ABC9E88}" type="presParOf" srcId="{3A8E1B57-E3B1-4CFB-9E34-DF5C6077B908}" destId="{2B711E11-325E-41D2-9976-48B66C8A8A0C}" srcOrd="6" destOrd="0" presId="urn:microsoft.com/office/officeart/2005/8/layout/process4"/>
    <dgm:cxn modelId="{EE82195E-B9D4-442C-B62E-00B82388BB08}" type="presParOf" srcId="{2B711E11-325E-41D2-9976-48B66C8A8A0C}" destId="{7766DD80-730A-4F68-A2BF-D447871AD7D0}" srcOrd="0" destOrd="0" presId="urn:microsoft.com/office/officeart/2005/8/layout/process4"/>
    <dgm:cxn modelId="{089B3A73-8902-4CE8-AA80-C1FD5C35044B}" type="presParOf" srcId="{2B711E11-325E-41D2-9976-48B66C8A8A0C}" destId="{48833DD5-85DA-4106-94B1-2E7B02EA1C51}" srcOrd="1" destOrd="0" presId="urn:microsoft.com/office/officeart/2005/8/layout/process4"/>
    <dgm:cxn modelId="{4DB3EC31-7A9A-4135-9717-BBCB44BCD0C9}" type="presParOf" srcId="{2B711E11-325E-41D2-9976-48B66C8A8A0C}" destId="{B4E63F12-A1E1-49CD-B0B7-C678242DC759}" srcOrd="2" destOrd="0" presId="urn:microsoft.com/office/officeart/2005/8/layout/process4"/>
    <dgm:cxn modelId="{08848949-5926-48F9-8A1F-AE4BDBE89313}" type="presParOf" srcId="{B4E63F12-A1E1-49CD-B0B7-C678242DC759}" destId="{AE5D1F98-5170-4A87-9BF8-873DC5B084C2}" srcOrd="0" destOrd="0" presId="urn:microsoft.com/office/officeart/2005/8/layout/process4"/>
    <dgm:cxn modelId="{680E6A79-03E5-4655-9E5E-411D63F21C5C}" type="presParOf" srcId="{B4E63F12-A1E1-49CD-B0B7-C678242DC759}" destId="{5BFEA842-D8F5-4695-B1B7-0A21AE7B3523}" srcOrd="1" destOrd="0" presId="urn:microsoft.com/office/officeart/2005/8/layout/process4"/>
    <dgm:cxn modelId="{D1BA16EA-B05A-43E1-A59B-1F53D83FD8B1}" type="presParOf" srcId="{3A8E1B57-E3B1-4CFB-9E34-DF5C6077B908}" destId="{D87E1A77-9750-4737-BD85-3590EE824AF1}" srcOrd="7" destOrd="0" presId="urn:microsoft.com/office/officeart/2005/8/layout/process4"/>
    <dgm:cxn modelId="{DEF25415-1D45-4C6D-859A-66EA07ECF662}" type="presParOf" srcId="{3A8E1B57-E3B1-4CFB-9E34-DF5C6077B908}" destId="{FA468E9D-B55B-4986-A1EE-0B6B4EBC45D4}" srcOrd="8" destOrd="0" presId="urn:microsoft.com/office/officeart/2005/8/layout/process4"/>
    <dgm:cxn modelId="{77D7F5C9-1596-4AA5-90ED-7D1235B52E62}" type="presParOf" srcId="{FA468E9D-B55B-4986-A1EE-0B6B4EBC45D4}" destId="{0A08D4B4-C191-47B0-BFE2-0CD941EEB31E}" srcOrd="0" destOrd="0" presId="urn:microsoft.com/office/officeart/2005/8/layout/process4"/>
    <dgm:cxn modelId="{C238CF45-3ED2-42C8-9093-2F2DB0DFE8AE}" type="presParOf" srcId="{FA468E9D-B55B-4986-A1EE-0B6B4EBC45D4}" destId="{C2984D26-5E37-49AC-A7AC-39F7C2A6C436}" srcOrd="1" destOrd="0" presId="urn:microsoft.com/office/officeart/2005/8/layout/process4"/>
    <dgm:cxn modelId="{6CBFA107-3735-493A-ACEB-4F14247DA5F4}" type="presParOf" srcId="{FA468E9D-B55B-4986-A1EE-0B6B4EBC45D4}" destId="{ECD10C6A-FCD3-43F2-B873-4569B88C5154}" srcOrd="2" destOrd="0" presId="urn:microsoft.com/office/officeart/2005/8/layout/process4"/>
    <dgm:cxn modelId="{C0E33EB0-8A9A-42FE-B487-5595BA366694}" type="presParOf" srcId="{ECD10C6A-FCD3-43F2-B873-4569B88C5154}" destId="{3DE377D0-CE32-47C9-A0BE-51B8275EAD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47C2-3F6D-4B09-85EF-E014A5C39C3F}">
      <dsp:nvSpPr>
        <dsp:cNvPr id="0" name=""/>
        <dsp:cNvSpPr/>
      </dsp:nvSpPr>
      <dsp:spPr>
        <a:xfrm>
          <a:off x="0" y="4328091"/>
          <a:ext cx="8496944" cy="710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PRÁCTICAS ANTI-CORRUPCIÓN</a:t>
          </a:r>
        </a:p>
      </dsp:txBody>
      <dsp:txXfrm>
        <a:off x="0" y="4328091"/>
        <a:ext cx="8496944" cy="383432"/>
      </dsp:txXfrm>
    </dsp:sp>
    <dsp:sp modelId="{081E043E-3314-407C-85CC-3F727FC5C27A}">
      <dsp:nvSpPr>
        <dsp:cNvPr id="0" name=""/>
        <dsp:cNvSpPr/>
      </dsp:nvSpPr>
      <dsp:spPr>
        <a:xfrm>
          <a:off x="0" y="4697321"/>
          <a:ext cx="4248472" cy="3266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Concepto</a:t>
          </a:r>
        </a:p>
      </dsp:txBody>
      <dsp:txXfrm>
        <a:off x="0" y="4697321"/>
        <a:ext cx="4248472" cy="326627"/>
      </dsp:txXfrm>
    </dsp:sp>
    <dsp:sp modelId="{DDFEE7AD-AE34-41A7-B730-49F53076554A}">
      <dsp:nvSpPr>
        <dsp:cNvPr id="0" name=""/>
        <dsp:cNvSpPr/>
      </dsp:nvSpPr>
      <dsp:spPr>
        <a:xfrm>
          <a:off x="4248472" y="4697321"/>
          <a:ext cx="4248472" cy="3266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Prácticas Anticorrupción (¿qué están haciendo las empresas?)</a:t>
          </a:r>
        </a:p>
      </dsp:txBody>
      <dsp:txXfrm>
        <a:off x="4248472" y="4697321"/>
        <a:ext cx="4248472" cy="326627"/>
      </dsp:txXfrm>
    </dsp:sp>
    <dsp:sp modelId="{B350166A-437B-4CA8-B336-1F342CDD123D}">
      <dsp:nvSpPr>
        <dsp:cNvPr id="0" name=""/>
        <dsp:cNvSpPr/>
      </dsp:nvSpPr>
      <dsp:spPr>
        <a:xfrm rot="10800000">
          <a:off x="0" y="3246670"/>
          <a:ext cx="8496944" cy="10920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CÓDIGO ÉTICO</a:t>
          </a:r>
        </a:p>
      </dsp:txBody>
      <dsp:txXfrm rot="-10800000">
        <a:off x="0" y="3246670"/>
        <a:ext cx="8496944" cy="383317"/>
      </dsp:txXfrm>
    </dsp:sp>
    <dsp:sp modelId="{FAD0CEE2-09BD-445C-AD9E-43F58AAE5B24}">
      <dsp:nvSpPr>
        <dsp:cNvPr id="0" name=""/>
        <dsp:cNvSpPr/>
      </dsp:nvSpPr>
      <dsp:spPr>
        <a:xfrm>
          <a:off x="0" y="3629987"/>
          <a:ext cx="4248472" cy="32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Qué es?</a:t>
          </a:r>
        </a:p>
      </dsp:txBody>
      <dsp:txXfrm>
        <a:off x="0" y="3629987"/>
        <a:ext cx="4248472" cy="326529"/>
      </dsp:txXfrm>
    </dsp:sp>
    <dsp:sp modelId="{882F9981-BB16-4169-8D3C-6AA2DF2D75EE}">
      <dsp:nvSpPr>
        <dsp:cNvPr id="0" name=""/>
        <dsp:cNvSpPr/>
      </dsp:nvSpPr>
      <dsp:spPr>
        <a:xfrm>
          <a:off x="4248472" y="3629987"/>
          <a:ext cx="4248472" cy="32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Funciones, contenidos, elaboración e implantación.</a:t>
          </a:r>
        </a:p>
      </dsp:txBody>
      <dsp:txXfrm>
        <a:off x="4248472" y="3629987"/>
        <a:ext cx="4248472" cy="326529"/>
      </dsp:txXfrm>
    </dsp:sp>
    <dsp:sp modelId="{447F325B-1E29-4A25-8716-779F7BD64166}">
      <dsp:nvSpPr>
        <dsp:cNvPr id="0" name=""/>
        <dsp:cNvSpPr/>
      </dsp:nvSpPr>
      <dsp:spPr>
        <a:xfrm rot="10800000">
          <a:off x="0" y="2165250"/>
          <a:ext cx="8496944" cy="10920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GOBERNANZA</a:t>
          </a:r>
        </a:p>
      </dsp:txBody>
      <dsp:txXfrm rot="-10800000">
        <a:off x="0" y="2165250"/>
        <a:ext cx="8496944" cy="383317"/>
      </dsp:txXfrm>
    </dsp:sp>
    <dsp:sp modelId="{6102465E-9C09-4B50-A457-57611ED941AD}">
      <dsp:nvSpPr>
        <dsp:cNvPr id="0" name=""/>
        <dsp:cNvSpPr/>
      </dsp:nvSpPr>
      <dsp:spPr>
        <a:xfrm>
          <a:off x="0" y="2548567"/>
          <a:ext cx="8496944" cy="32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 por el cual una organización toma e implementa decisiones con el fin de lograr sus objetivos. (ISO 26000)</a:t>
          </a:r>
        </a:p>
      </dsp:txBody>
      <dsp:txXfrm>
        <a:off x="0" y="2548567"/>
        <a:ext cx="8496944" cy="326529"/>
      </dsp:txXfrm>
    </dsp:sp>
    <dsp:sp modelId="{48833DD5-85DA-4106-94B1-2E7B02EA1C51}">
      <dsp:nvSpPr>
        <dsp:cNvPr id="0" name=""/>
        <dsp:cNvSpPr/>
      </dsp:nvSpPr>
      <dsp:spPr>
        <a:xfrm rot="10800000">
          <a:off x="0" y="1083829"/>
          <a:ext cx="8496944" cy="10920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RSE</a:t>
          </a:r>
        </a:p>
      </dsp:txBody>
      <dsp:txXfrm rot="-10800000">
        <a:off x="0" y="1083829"/>
        <a:ext cx="8496944" cy="383317"/>
      </dsp:txXfrm>
    </dsp:sp>
    <dsp:sp modelId="{AE5D1F98-5170-4A87-9BF8-873DC5B084C2}">
      <dsp:nvSpPr>
        <dsp:cNvPr id="0" name=""/>
        <dsp:cNvSpPr/>
      </dsp:nvSpPr>
      <dsp:spPr>
        <a:xfrm>
          <a:off x="0" y="1467146"/>
          <a:ext cx="4248472" cy="32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Respuesta de la Empresa a lo que hace y no hace</a:t>
          </a:r>
        </a:p>
      </dsp:txBody>
      <dsp:txXfrm>
        <a:off x="0" y="1467146"/>
        <a:ext cx="4248472" cy="326529"/>
      </dsp:txXfrm>
    </dsp:sp>
    <dsp:sp modelId="{5BFEA842-D8F5-4695-B1B7-0A21AE7B3523}">
      <dsp:nvSpPr>
        <dsp:cNvPr id="0" name=""/>
        <dsp:cNvSpPr/>
      </dsp:nvSpPr>
      <dsp:spPr>
        <a:xfrm>
          <a:off x="4248472" y="1467146"/>
          <a:ext cx="4248472" cy="32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Asumir las consecuencias de lo que hace y no hace</a:t>
          </a:r>
        </a:p>
      </dsp:txBody>
      <dsp:txXfrm>
        <a:off x="4248472" y="1467146"/>
        <a:ext cx="4248472" cy="326529"/>
      </dsp:txXfrm>
    </dsp:sp>
    <dsp:sp modelId="{C2984D26-5E37-49AC-A7AC-39F7C2A6C436}">
      <dsp:nvSpPr>
        <dsp:cNvPr id="0" name=""/>
        <dsp:cNvSpPr/>
      </dsp:nvSpPr>
      <dsp:spPr>
        <a:xfrm rot="10800000">
          <a:off x="0" y="2409"/>
          <a:ext cx="8496944" cy="10920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ÉTICA</a:t>
          </a:r>
        </a:p>
      </dsp:txBody>
      <dsp:txXfrm rot="-10800000">
        <a:off x="0" y="2409"/>
        <a:ext cx="8496944" cy="383317"/>
      </dsp:txXfrm>
    </dsp:sp>
    <dsp:sp modelId="{3DE377D0-CE32-47C9-A0BE-51B8275EAD59}">
      <dsp:nvSpPr>
        <dsp:cNvPr id="0" name=""/>
        <dsp:cNvSpPr/>
      </dsp:nvSpPr>
      <dsp:spPr>
        <a:xfrm>
          <a:off x="0" y="385726"/>
          <a:ext cx="8496944" cy="32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  ética es un saber filosófico: un tipo de saber que nos  orienta para forjarnos un buen carácter,  que nos permita, en suma ser  justos y felices</a:t>
          </a:r>
          <a:endParaRPr lang="es-ES" sz="1400" kern="1200" dirty="0"/>
        </a:p>
      </dsp:txBody>
      <dsp:txXfrm>
        <a:off x="0" y="385726"/>
        <a:ext cx="8496944" cy="32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20D8E-27FB-43B7-B559-B8B1CC6E7D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8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26427E-362C-4B70-BA9C-F56119534DF6}" type="datetimeFigureOut">
              <a:rPr lang="es-MX" smtClean="0"/>
              <a:pPr/>
              <a:t>18/03/2021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EC06777-A37A-4BD8-A4BA-844F4081D6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b="9732"/>
          <a:stretch>
            <a:fillRect/>
          </a:stretch>
        </p:blipFill>
        <p:spPr bwMode="auto">
          <a:xfrm>
            <a:off x="-36512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4190" y="2996952"/>
            <a:ext cx="6879810" cy="1512168"/>
          </a:xfrm>
        </p:spPr>
        <p:txBody>
          <a:bodyPr>
            <a:normAutofit/>
          </a:bodyPr>
          <a:lstStyle/>
          <a:p>
            <a:pPr algn="r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CÓDIGOS ÉTICOS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68144" y="602128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“Un código no es nada;</a:t>
            </a:r>
          </a:p>
          <a:p>
            <a:pPr algn="r"/>
            <a:r>
              <a:rPr lang="es-ES" sz="2000" b="1" dirty="0">
                <a:solidFill>
                  <a:srgbClr val="C00000"/>
                </a:solidFill>
              </a:rPr>
              <a:t>hacer el código lo es todo”.</a:t>
            </a:r>
            <a:endParaRPr lang="es-E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19249"/>
            <a:ext cx="8064896" cy="342211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9552" y="76470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CULTURA DE LA EMPRESA</a:t>
            </a:r>
          </a:p>
          <a:p>
            <a:endParaRPr lang="es-ES" sz="2400" b="1" dirty="0"/>
          </a:p>
          <a:p>
            <a:pPr algn="just"/>
            <a:r>
              <a:rPr lang="es-ES" sz="2400" dirty="0"/>
              <a:t>El código ético debe comenzar con la presentación de la </a:t>
            </a:r>
            <a:r>
              <a:rPr lang="es-ES" sz="2400" b="1" dirty="0"/>
              <a:t>cultura de la empresa </a:t>
            </a:r>
            <a:r>
              <a:rPr lang="es-ES" sz="2400" dirty="0"/>
              <a:t>y la </a:t>
            </a:r>
            <a:r>
              <a:rPr lang="es-ES" sz="2400" b="1" dirty="0"/>
              <a:t>función social </a:t>
            </a:r>
            <a:r>
              <a:rPr lang="es-ES" sz="2400" dirty="0"/>
              <a:t>que ésta desea cumplir, es decir, los </a:t>
            </a:r>
            <a:r>
              <a:rPr lang="es-ES" sz="2400" b="1" dirty="0"/>
              <a:t>principios y los valores en </a:t>
            </a:r>
            <a:r>
              <a:rPr lang="es-ES" sz="2400" dirty="0"/>
              <a:t>los que se asienta la organización, cuyo cumplimiento se considera imprescindible para quienes pertenecen a la misma.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3326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Los </a:t>
            </a:r>
            <a:r>
              <a:rPr lang="es-ES" sz="2000" b="1" dirty="0"/>
              <a:t>valores corporativos </a:t>
            </a:r>
            <a:r>
              <a:rPr lang="es-ES" sz="2000" dirty="0"/>
              <a:t>hacen referencia a un proceso que consiste en identificar los pilares a través de los cuáles la organización quiere ser reconocida: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208912" cy="446449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39552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</a:t>
            </a:r>
            <a:r>
              <a:rPr lang="es-ES" sz="2000" b="1" dirty="0"/>
              <a:t>organización</a:t>
            </a:r>
            <a:r>
              <a:rPr lang="es-ES" sz="2000" dirty="0"/>
              <a:t> quiere ser reconocida a través de su valores, y espera que esos </a:t>
            </a:r>
            <a:r>
              <a:rPr lang="es-ES" sz="2000" b="1" dirty="0"/>
              <a:t>valores</a:t>
            </a:r>
            <a:r>
              <a:rPr lang="es-ES" sz="2000" dirty="0"/>
              <a:t> sean </a:t>
            </a:r>
            <a:r>
              <a:rPr lang="es-ES" sz="2000" b="1" dirty="0"/>
              <a:t>compartidos</a:t>
            </a:r>
            <a:r>
              <a:rPr lang="es-ES" sz="2000" dirty="0"/>
              <a:t> por todos sus relacionados.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628800"/>
            <a:ext cx="8280920" cy="504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Tras presentar los valores, criterios y normas de conducta que conforman la cultura empresarial, el código ético debe reflejar los </a:t>
            </a:r>
            <a:r>
              <a:rPr lang="es-ES" sz="2000" b="1" dirty="0"/>
              <a:t>derechos y obligaciones</a:t>
            </a:r>
            <a:r>
              <a:rPr lang="es-ES" sz="2000" dirty="0"/>
              <a:t>, el tipo de </a:t>
            </a:r>
            <a:r>
              <a:rPr lang="es-ES" sz="2000" b="1" dirty="0"/>
              <a:t>relaciones de la empresa con sus Gis </a:t>
            </a:r>
            <a:r>
              <a:rPr lang="es-ES" sz="2000" dirty="0"/>
              <a:t>marcados por estos </a:t>
            </a:r>
            <a:r>
              <a:rPr lang="es-ES" sz="2000" b="1" dirty="0"/>
              <a:t>criterios éticos:</a:t>
            </a:r>
            <a:r>
              <a:rPr lang="es-ES" sz="2000" dirty="0"/>
              <a:t> </a:t>
            </a:r>
          </a:p>
          <a:p>
            <a:pPr algn="just"/>
            <a:endParaRPr lang="es-ES" sz="1400" b="1" dirty="0"/>
          </a:p>
          <a:p>
            <a:pPr algn="just"/>
            <a:r>
              <a:rPr lang="es-ES" sz="2000" dirty="0"/>
              <a:t>– Las </a:t>
            </a:r>
            <a:r>
              <a:rPr lang="es-ES" sz="2000" b="1" dirty="0"/>
              <a:t>normas de prohibición y las posibles medidas disciplinarias ante su incumplimiento.</a:t>
            </a:r>
          </a:p>
          <a:p>
            <a:pPr algn="just"/>
            <a:r>
              <a:rPr lang="es-ES" sz="2000" dirty="0"/>
              <a:t>– Las </a:t>
            </a:r>
            <a:r>
              <a:rPr lang="es-ES" sz="2000" b="1" dirty="0"/>
              <a:t>normas de orientación sobre el tipo de tipo de conducta deseable para toda la organización.</a:t>
            </a:r>
          </a:p>
          <a:p>
            <a:pPr algn="just"/>
            <a:r>
              <a:rPr lang="es-ES" sz="2000" dirty="0"/>
              <a:t>– Los </a:t>
            </a:r>
            <a:r>
              <a:rPr lang="es-ES" sz="2000" b="1" dirty="0"/>
              <a:t>campos significativos de la labor empresarial, con al menos los siguientes:</a:t>
            </a:r>
          </a:p>
          <a:p>
            <a:pPr lvl="3"/>
            <a:r>
              <a:rPr lang="es-ES" sz="2000" dirty="0"/>
              <a:t>• Responsabilidades de la Dirección.</a:t>
            </a:r>
          </a:p>
          <a:p>
            <a:pPr lvl="3"/>
            <a:r>
              <a:rPr lang="es-ES" sz="2000" dirty="0"/>
              <a:t>• Relación con los trabajadores.</a:t>
            </a:r>
          </a:p>
          <a:p>
            <a:pPr lvl="3"/>
            <a:r>
              <a:rPr lang="es-ES" sz="2000" dirty="0"/>
              <a:t>• Compromisos adquiridos por el conjunto de la organización.</a:t>
            </a:r>
          </a:p>
          <a:p>
            <a:pPr lvl="3"/>
            <a:r>
              <a:rPr lang="es-ES" sz="2000" dirty="0"/>
              <a:t>• Atención a los grupos de interés de la organización.</a:t>
            </a:r>
          </a:p>
          <a:p>
            <a:pPr lvl="3"/>
            <a:r>
              <a:rPr lang="es-ES" sz="2000" dirty="0"/>
              <a:t>• Inserción en la comunidad y compromisos explícitos con la misma.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83671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- MÉTODOS O HERRAMIENTAS DE VERIFICACIÓN DEL CUMPLIMIENTO DEL CÓDIGO</a:t>
            </a:r>
          </a:p>
          <a:p>
            <a:pPr algn="just"/>
            <a:endParaRPr lang="es-ES" sz="2400" dirty="0"/>
          </a:p>
          <a:p>
            <a:pPr algn="just"/>
            <a:r>
              <a:rPr lang="es-ES" sz="2000" dirty="0"/>
              <a:t>Finalmente, el Código Ético tiene que presentar los </a:t>
            </a:r>
            <a:r>
              <a:rPr lang="es-ES" sz="2000" b="1" dirty="0"/>
              <a:t>métodos o herramientas </a:t>
            </a:r>
            <a:r>
              <a:rPr lang="es-ES" sz="2000" dirty="0"/>
              <a:t>utilizados por la empresa para </a:t>
            </a:r>
            <a:r>
              <a:rPr lang="es-ES" sz="2000" b="1" dirty="0"/>
              <a:t>verificar</a:t>
            </a:r>
            <a:r>
              <a:rPr lang="es-ES" sz="2000" dirty="0"/>
              <a:t> su correcta aplicación y cumplimiento. Ha de concretar </a:t>
            </a:r>
            <a:r>
              <a:rPr lang="es-ES" sz="2000" b="1" dirty="0"/>
              <a:t>cómo se va a verificar el cumplimiento de todas las leyes relevantes y las normas del código. </a:t>
            </a:r>
            <a:r>
              <a:rPr lang="es-ES" sz="2000" dirty="0"/>
              <a:t>Asimismo, ha de manifestar cómo tiene previsto, y a través de qué </a:t>
            </a:r>
            <a:r>
              <a:rPr lang="es-ES" sz="2000" b="1" dirty="0"/>
              <a:t>medios, hacer pública la verificación de dicho cumplimiento.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En este sentido, los métodos de verificación más frecuentes son:</a:t>
            </a:r>
          </a:p>
          <a:p>
            <a:pPr algn="just"/>
            <a:r>
              <a:rPr lang="es-ES" sz="2000" dirty="0"/>
              <a:t>– El </a:t>
            </a:r>
            <a:r>
              <a:rPr lang="es-ES" sz="2000" b="1" dirty="0"/>
              <a:t>Comité de Ética, cuya función principal es velar por el cumplimiento del Código.</a:t>
            </a:r>
          </a:p>
          <a:p>
            <a:pPr algn="just"/>
            <a:r>
              <a:rPr lang="es-ES" sz="2000" dirty="0"/>
              <a:t>– Los </a:t>
            </a:r>
            <a:r>
              <a:rPr lang="es-ES" sz="2000" b="1" dirty="0"/>
              <a:t>canales de comunicación que permiten la consulta permanente del código a todos los niveles, </a:t>
            </a:r>
            <a:r>
              <a:rPr lang="es-ES" sz="2000" dirty="0"/>
              <a:t>como por ejemplo: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/>
              <a:t> un buzón de sugerencias o e-mail para realizar consultas al Comité 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/>
              <a:t> la publicación del código ético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/>
              <a:t> la publicación de los informes de seguimiento y evaluación del cumplimiento del código en la web de la empresa.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648072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>
                <a:solidFill>
                  <a:schemeClr val="tx1"/>
                </a:solidFill>
              </a:rPr>
              <a:t>4. Fases de elaboración del Código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988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Una de las cuestiones más decisivas para el establecimiento de Códigos Éticos adecuados reside en el </a:t>
            </a:r>
            <a:r>
              <a:rPr lang="es-ES" sz="2400" b="1" dirty="0"/>
              <a:t>proceso de elaboración </a:t>
            </a:r>
            <a:r>
              <a:rPr lang="es-ES" sz="2400" dirty="0"/>
              <a:t>de los mismos.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De manera orientativa y general, señalamos las</a:t>
            </a:r>
            <a:r>
              <a:rPr lang="es-ES" sz="2400" b="1" dirty="0"/>
              <a:t> FASES </a:t>
            </a:r>
            <a:r>
              <a:rPr lang="es-ES" sz="2400" dirty="0"/>
              <a:t>que debe contemplar la </a:t>
            </a:r>
            <a:r>
              <a:rPr lang="es-ES" sz="2400" b="1" dirty="0"/>
              <a:t>elaboración </a:t>
            </a:r>
            <a:r>
              <a:rPr lang="es-ES" sz="2400" dirty="0"/>
              <a:t>de un buen </a:t>
            </a:r>
            <a:r>
              <a:rPr lang="es-ES" sz="2400" b="1" dirty="0"/>
              <a:t>código ético.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dirty="0"/>
              <a:t>Se trata, por supuesto, de </a:t>
            </a:r>
            <a:r>
              <a:rPr lang="es-ES" sz="2400" b="1" dirty="0"/>
              <a:t>indicaciones generales y básicas que </a:t>
            </a:r>
            <a:r>
              <a:rPr lang="es-ES" sz="2400" dirty="0"/>
              <a:t>cada empresa o sector empresarial ha de adaptar posteriormente a sus concretas y especiales circunstancias y características.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484784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sz="2000" dirty="0"/>
              <a:t>Como paso previo a la elaboración de un Código Ético, se debe realizar una </a:t>
            </a:r>
            <a:r>
              <a:rPr lang="es-ES" sz="2000" b="1" dirty="0"/>
              <a:t>reflexión-sensibilización-concientización interna sobre </a:t>
            </a:r>
            <a:r>
              <a:rPr lang="es-ES" sz="2000" dirty="0"/>
              <a:t>la voluntad de querer enmarcar la actividad de la empresa en un marco ético concreto.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El máximo responsable de la organización ha de ser líder en el desarrollo del código. Por lo que esta labor de </a:t>
            </a:r>
            <a:r>
              <a:rPr lang="es-ES" sz="2000" b="1" dirty="0"/>
              <a:t>reflexión</a:t>
            </a:r>
            <a:r>
              <a:rPr lang="es-ES" sz="2000" dirty="0"/>
              <a:t> interna ha de </a:t>
            </a:r>
            <a:r>
              <a:rPr lang="es-ES" sz="2000" b="1" dirty="0"/>
              <a:t>comenzarse por la Dirección.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organización tiene que c</a:t>
            </a:r>
            <a:r>
              <a:rPr lang="es-ES" sz="2000" b="1" dirty="0"/>
              <a:t>oncientizarse y auto-convencerse en su totalidad; desde el </a:t>
            </a:r>
            <a:r>
              <a:rPr lang="es-ES" sz="2000" dirty="0"/>
              <a:t>máximo responsable, hasta la “última persona” implicada </a:t>
            </a:r>
            <a:r>
              <a:rPr lang="es-ES" sz="2000" b="1" dirty="0"/>
              <a:t>ha de saber de manera clara qué quiere conseguirse con la elaboración del código, </a:t>
            </a:r>
            <a:r>
              <a:rPr lang="es-ES" sz="2000" dirty="0"/>
              <a:t>es decir:</a:t>
            </a:r>
          </a:p>
          <a:p>
            <a:pPr algn="just"/>
            <a:endParaRPr lang="es-ES" sz="1400" dirty="0"/>
          </a:p>
          <a:p>
            <a:pPr lvl="1" algn="just"/>
            <a:r>
              <a:rPr lang="es-ES" sz="2000" dirty="0"/>
              <a:t>– cuáles son los fines perseguidos y</a:t>
            </a:r>
          </a:p>
          <a:p>
            <a:pPr lvl="1" algn="just"/>
            <a:r>
              <a:rPr lang="es-ES" sz="2000" dirty="0"/>
              <a:t>– cuáles son los medios por los que se pretende lograrlos.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76470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1.ª Fase: REFLEXIÓN/SENSIBILIZACIÓN/ CONCIENCIACIÓN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556792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Calibri" pitchFamily="34" charset="0"/>
            </a:endParaRPr>
          </a:p>
          <a:p>
            <a:pPr algn="just"/>
            <a:r>
              <a:rPr lang="es-ES" dirty="0">
                <a:latin typeface="Calibri" pitchFamily="34" charset="0"/>
              </a:rPr>
              <a:t>La elaboración de un Código Ético es un momento propicio para tomar conciencia de la realidad. Se trata de una </a:t>
            </a:r>
            <a:r>
              <a:rPr lang="es-ES" b="1" dirty="0">
                <a:latin typeface="Calibri" pitchFamily="34" charset="0"/>
              </a:rPr>
              <a:t>fase de recopilación (diagnóstico) </a:t>
            </a:r>
            <a:r>
              <a:rPr lang="es-ES" dirty="0">
                <a:latin typeface="Calibri" pitchFamily="34" charset="0"/>
              </a:rPr>
              <a:t>que ha de contemplar tanto la </a:t>
            </a:r>
            <a:r>
              <a:rPr lang="es-ES" b="1" dirty="0">
                <a:latin typeface="Calibri" pitchFamily="34" charset="0"/>
              </a:rPr>
              <a:t>dimensión interna </a:t>
            </a:r>
            <a:r>
              <a:rPr lang="es-ES" dirty="0">
                <a:latin typeface="Calibri" pitchFamily="34" charset="0"/>
              </a:rPr>
              <a:t>como</a:t>
            </a:r>
            <a:r>
              <a:rPr lang="es-ES" b="1" dirty="0">
                <a:latin typeface="Calibri" pitchFamily="34" charset="0"/>
              </a:rPr>
              <a:t> la externa de la organización.</a:t>
            </a:r>
          </a:p>
          <a:p>
            <a:pPr algn="just"/>
            <a:endParaRPr lang="es-ES" b="1" dirty="0">
              <a:latin typeface="Calibri" pitchFamily="34" charset="0"/>
            </a:endParaRPr>
          </a:p>
          <a:p>
            <a:pPr algn="just"/>
            <a:r>
              <a:rPr lang="es-ES" dirty="0">
                <a:latin typeface="Calibri" pitchFamily="34" charset="0"/>
              </a:rPr>
              <a:t>La </a:t>
            </a:r>
            <a:r>
              <a:rPr lang="es-ES" b="1" dirty="0">
                <a:latin typeface="Calibri" pitchFamily="34" charset="0"/>
              </a:rPr>
              <a:t>identificación de valores puede obedecer a diversos y muy diferentes criterios. Entre ellos, cabe </a:t>
            </a:r>
            <a:r>
              <a:rPr lang="es-ES" dirty="0">
                <a:latin typeface="Calibri" pitchFamily="34" charset="0"/>
              </a:rPr>
              <a:t>destacar los siguientes:</a:t>
            </a:r>
          </a:p>
          <a:p>
            <a:pPr algn="just"/>
            <a:endParaRPr lang="es-ES" sz="1600" dirty="0">
              <a:latin typeface="Calibri" pitchFamily="34" charset="0"/>
            </a:endParaRPr>
          </a:p>
          <a:p>
            <a:pPr lvl="1" algn="just"/>
            <a:r>
              <a:rPr lang="es-ES" b="1" dirty="0">
                <a:latin typeface="Calibri" pitchFamily="34" charset="0"/>
              </a:rPr>
              <a:t>• evitar actos que se consideran rechazables (evitar riesgos y sanciones o la gestión de la reputación);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reflejar el modo como se afrontan las cuestiones legales;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expresar el compromiso (+ o – activo) con los DDHH;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explicitar el marco de referencia de la organización. (Códigos, declaraciones, etc.);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al reconocimiento tácito y coherente con los valores que se afirman;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guiar la toma de decisiones en situaciones de conflicto o diversidad;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crear espacios / prácticas donde se integran los valores en el día a día laboral;</a:t>
            </a:r>
          </a:p>
          <a:p>
            <a:pPr lvl="1" algn="just"/>
            <a:r>
              <a:rPr lang="es-ES" b="1" dirty="0">
                <a:latin typeface="Calibri" pitchFamily="34" charset="0"/>
              </a:rPr>
              <a:t>• la gestión de los intereses con los </a:t>
            </a:r>
            <a:r>
              <a:rPr lang="es-ES" b="1" dirty="0" err="1">
                <a:latin typeface="Calibri" pitchFamily="34" charset="0"/>
              </a:rPr>
              <a:t>GIs</a:t>
            </a:r>
            <a:r>
              <a:rPr lang="es-ES" b="1" dirty="0">
                <a:latin typeface="Calibri" pitchFamily="34" charset="0"/>
              </a:rPr>
              <a:t>, etc.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2.ª Fase: Punto de partida ➔ ANÁLISIS DE LA SITUACIÓN REAL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823333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libri" pitchFamily="34" charset="0"/>
              </a:rPr>
              <a:t>Si se desea que el Código sirva de marco de referencia común, esta fase ha de contar con la </a:t>
            </a:r>
            <a:r>
              <a:rPr lang="es-ES" sz="2000" b="1" dirty="0">
                <a:latin typeface="Calibri" pitchFamily="34" charset="0"/>
              </a:rPr>
              <a:t>participación de todos </a:t>
            </a:r>
            <a:r>
              <a:rPr lang="es-ES" sz="2000" dirty="0">
                <a:latin typeface="Calibri" pitchFamily="34" charset="0"/>
              </a:rPr>
              <a:t>los que trabajan en la organización y ha de recoger la opinión de todos ellos: cada uno desde su particular y propio ámbito de implicación.</a:t>
            </a:r>
          </a:p>
          <a:p>
            <a:pPr algn="just"/>
            <a:endParaRPr lang="es-ES" sz="2000" dirty="0">
              <a:latin typeface="Calibri" pitchFamily="34" charset="0"/>
            </a:endParaRPr>
          </a:p>
          <a:p>
            <a:pPr algn="just"/>
            <a:r>
              <a:rPr lang="es-ES" sz="2000" dirty="0">
                <a:latin typeface="Calibri" pitchFamily="34" charset="0"/>
              </a:rPr>
              <a:t>Por tanto, es preferible y recomendable adoptar y tomar como referencia el </a:t>
            </a:r>
            <a:r>
              <a:rPr lang="es-ES" sz="2000" b="1" dirty="0">
                <a:latin typeface="Calibri" pitchFamily="34" charset="0"/>
              </a:rPr>
              <a:t>enfoque de los </a:t>
            </a:r>
            <a:r>
              <a:rPr lang="es-ES" sz="2000" b="1" dirty="0" err="1">
                <a:latin typeface="Calibri" pitchFamily="34" charset="0"/>
              </a:rPr>
              <a:t>GIs</a:t>
            </a:r>
            <a:r>
              <a:rPr lang="es-ES" sz="2000" b="1" dirty="0">
                <a:latin typeface="Calibri" pitchFamily="34" charset="0"/>
              </a:rPr>
              <a:t> </a:t>
            </a:r>
            <a:r>
              <a:rPr lang="es-ES" sz="2000" b="1" i="1" dirty="0">
                <a:latin typeface="Calibri" pitchFamily="34" charset="0"/>
              </a:rPr>
              <a:t>(preferentemente los participes internos) </a:t>
            </a:r>
            <a:r>
              <a:rPr lang="es-ES" sz="2000" b="1" dirty="0">
                <a:latin typeface="Calibri" pitchFamily="34" charset="0"/>
              </a:rPr>
              <a:t>ya que esto permite dar:</a:t>
            </a:r>
          </a:p>
          <a:p>
            <a:pPr algn="just"/>
            <a:endParaRPr lang="es-ES" sz="2000" b="1" dirty="0">
              <a:latin typeface="Calibri" pitchFamily="34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s-ES" sz="2000" b="1" dirty="0">
                <a:latin typeface="Calibri" pitchFamily="34" charset="0"/>
              </a:rPr>
              <a:t> Más valor al proceso de elaboración y redacción del Código Ético.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b="1" dirty="0">
                <a:latin typeface="Calibri" pitchFamily="34" charset="0"/>
              </a:rPr>
              <a:t> Mayor legitimación y asunción de dicho Código.</a:t>
            </a:r>
            <a:endParaRPr lang="es-E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318984"/>
            <a:ext cx="820891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b="1" dirty="0"/>
          </a:p>
          <a:p>
            <a:pPr algn="just"/>
            <a:r>
              <a:rPr lang="es-ES" sz="1900" b="1" dirty="0"/>
              <a:t>Consideraciones sobre la finalidad ideal perseguida</a:t>
            </a:r>
          </a:p>
          <a:p>
            <a:pPr algn="just"/>
            <a:endParaRPr lang="es-ES" sz="1200" b="1" dirty="0"/>
          </a:p>
          <a:p>
            <a:pPr algn="just"/>
            <a:r>
              <a:rPr lang="es-ES" sz="2000" dirty="0"/>
              <a:t>El diagnóstico ha de ser </a:t>
            </a:r>
            <a:r>
              <a:rPr lang="es-ES" sz="2000" b="1" dirty="0"/>
              <a:t>elaborado críticamente</a:t>
            </a:r>
            <a:r>
              <a:rPr lang="es-ES" sz="2000" dirty="0"/>
              <a:t>. Saber cómo estamos… ¿para qué?  En esta fase, los </a:t>
            </a:r>
            <a:r>
              <a:rPr lang="es-ES" sz="2000" b="1" dirty="0"/>
              <a:t>fines inicialmente propuestos han de ser reelaborados y asumidos crítica y responsablemente. Se trata de un primer momento de evaluación y por tanto, tiene que ir acompañado</a:t>
            </a:r>
          </a:p>
          <a:p>
            <a:pPr algn="just"/>
            <a:r>
              <a:rPr lang="es-ES" sz="2000" dirty="0"/>
              <a:t>de:</a:t>
            </a:r>
          </a:p>
          <a:p>
            <a:pPr lvl="1" algn="just"/>
            <a:r>
              <a:rPr lang="es-ES" sz="2000" dirty="0"/>
              <a:t>– la firme voluntad de modificar lo que en el momento actual no se ajuste a los fines perseguidos y a la identidad que quiere presentar la organización,</a:t>
            </a:r>
          </a:p>
          <a:p>
            <a:pPr lvl="1" algn="just"/>
            <a:r>
              <a:rPr lang="es-ES" sz="2000" dirty="0"/>
              <a:t>– ahondar en aquellas prácticas y hábitos que resulten acordes a esa identidad.</a:t>
            </a:r>
          </a:p>
          <a:p>
            <a:pPr algn="just"/>
            <a:endParaRPr lang="es-ES" sz="1000" dirty="0"/>
          </a:p>
          <a:p>
            <a:pPr algn="just"/>
            <a:r>
              <a:rPr lang="es-ES" sz="2000" dirty="0"/>
              <a:t>Si el proceso es verdaderamente participativo, será inevitable </a:t>
            </a:r>
            <a:r>
              <a:rPr lang="es-ES" sz="2000" b="1" dirty="0"/>
              <a:t>introducir modificaciones y hacer ajustes. </a:t>
            </a:r>
            <a:r>
              <a:rPr lang="es-ES" sz="2000" dirty="0"/>
              <a:t>Lo único que ha de exigirse es que tanto en el comienzo como en las fases siguientes cualquier cambio sea conocido y pueda ser </a:t>
            </a:r>
            <a:r>
              <a:rPr lang="es-ES" sz="2000" b="1" dirty="0"/>
              <a:t>asumido por todas las personas </a:t>
            </a:r>
            <a:r>
              <a:rPr lang="es-ES" sz="2000" dirty="0"/>
              <a:t>vinculadas con la organización.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3.ª Fase: ANÁLISIS CRÍTICO ➔ PROSPECTIVA DE FUTURO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9192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0. Mapa a seguir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36672333"/>
              </p:ext>
            </p:extLst>
          </p:nvPr>
        </p:nvGraphicFramePr>
        <p:xfrm>
          <a:off x="395536" y="1700808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805910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objetivo de esta cuarta fase es elaborar un </a:t>
            </a:r>
            <a:r>
              <a:rPr lang="es-ES" sz="2000" b="1" dirty="0"/>
              <a:t>primer borrador </a:t>
            </a:r>
            <a:r>
              <a:rPr lang="es-ES" sz="2000" dirty="0"/>
              <a:t>a modo de </a:t>
            </a:r>
            <a:r>
              <a:rPr lang="es-ES" sz="2000" b="1" dirty="0"/>
              <a:t>propuesta que se presente al conjunto de la organización y que se establezcan los procedimientos necesarios para que todos puedan expresar crítica y honestamente su grado de aceptación</a:t>
            </a:r>
            <a:r>
              <a:rPr lang="es-ES" sz="2000" dirty="0"/>
              <a:t>. </a:t>
            </a:r>
          </a:p>
          <a:p>
            <a:pPr algn="just"/>
            <a:r>
              <a:rPr lang="es-ES" sz="2000" dirty="0"/>
              <a:t>La organización ha de establecer los</a:t>
            </a:r>
            <a:r>
              <a:rPr lang="es-ES" sz="2000" b="1" dirty="0"/>
              <a:t> modos y los tiempos </a:t>
            </a:r>
            <a:r>
              <a:rPr lang="es-ES" sz="2000" dirty="0"/>
              <a:t>concretos para la recogida de modificaciones y sugerencias.</a:t>
            </a:r>
          </a:p>
          <a:p>
            <a:pPr algn="just"/>
            <a:endParaRPr lang="es-ES" sz="1200" dirty="0"/>
          </a:p>
          <a:p>
            <a:pPr algn="just"/>
            <a:r>
              <a:rPr lang="es-ES" sz="2000" dirty="0"/>
              <a:t>Aunque puede haber muchas aportaciones, </a:t>
            </a:r>
            <a:r>
              <a:rPr lang="es-ES" sz="2000" b="1" dirty="0"/>
              <a:t>conviene que la primera redacción la lleve a cabo un grupo reducido.</a:t>
            </a:r>
          </a:p>
          <a:p>
            <a:pPr algn="just"/>
            <a:endParaRPr lang="es-ES" sz="1200" b="1" dirty="0"/>
          </a:p>
          <a:p>
            <a:pPr algn="just"/>
            <a:r>
              <a:rPr lang="es-ES" sz="2000" dirty="0"/>
              <a:t>Conviene que en este grupo reducido estén bien representadas todas las partes interesadas de la organización (especialmente de los partícipes internos de la misma).</a:t>
            </a:r>
          </a:p>
          <a:p>
            <a:pPr algn="just"/>
            <a:endParaRPr lang="es-ES" sz="1200" dirty="0"/>
          </a:p>
          <a:p>
            <a:pPr algn="just"/>
            <a:r>
              <a:rPr lang="es-ES" sz="2000" dirty="0"/>
              <a:t>En esta fase, puede ser conveniente consultar con expertos en la elaboración final de Códigos Éticos; expertos ajenos a la organización e independientes.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8367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4.ª Fase: PROPUESTA DE UN CÓDIGO DE CONDUCTA ÉTICA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628800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dirty="0"/>
          </a:p>
          <a:p>
            <a:pPr algn="just"/>
            <a:r>
              <a:rPr lang="es-ES" sz="2000" dirty="0"/>
              <a:t>No existen reglas fijas y definitivamente establecidas para elaborar Códigos Éticos.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Sin embargo, presentamos las siguientes sugerencias:</a:t>
            </a:r>
          </a:p>
          <a:p>
            <a:pPr algn="just"/>
            <a:endParaRPr lang="es-ES" sz="2000" dirty="0"/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Ha de combinar igualmente la </a:t>
            </a:r>
            <a:r>
              <a:rPr lang="es-ES" sz="2000" b="1" dirty="0"/>
              <a:t>flexibilidad y la apertura a posibles modificaciones propias de </a:t>
            </a:r>
            <a:r>
              <a:rPr lang="es-ES" sz="2000" dirty="0"/>
              <a:t>la dinámica empresarial.</a:t>
            </a:r>
          </a:p>
          <a:p>
            <a:pPr lvl="1" algn="just"/>
            <a:endParaRPr lang="es-ES" sz="1400" dirty="0"/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Se debe tener el </a:t>
            </a:r>
            <a:r>
              <a:rPr lang="es-ES" sz="2000" b="1" dirty="0"/>
              <a:t>rigor necesario para permitir una deseable permanencia en el </a:t>
            </a:r>
            <a:r>
              <a:rPr lang="es-ES" sz="2000" dirty="0"/>
              <a:t>tiempo.</a:t>
            </a:r>
          </a:p>
          <a:p>
            <a:pPr lvl="1" algn="just"/>
            <a:endParaRPr lang="es-ES" sz="1400" dirty="0"/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Finalmente, no ha de tener una excesiva </a:t>
            </a:r>
            <a:r>
              <a:rPr lang="es-ES" sz="2000" b="1" dirty="0"/>
              <a:t>extensión, pero sí la suficiente para abracar todos </a:t>
            </a:r>
            <a:r>
              <a:rPr lang="es-ES" sz="2000" dirty="0"/>
              <a:t>los ámbitos que se consideren imprescindibles para la perfecta definición de la labor empresarial.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5400600"/>
          </a:xfrm>
          <a:prstGeom prst="rect">
            <a:avLst/>
          </a:prstGeom>
          <a:noFill/>
          <a:ln w="9525">
            <a:solidFill>
              <a:srgbClr val="DEA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744935"/>
            <a:ext cx="82089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Una vez realizadas las mejoras, modificaciones y cambios debidamente consensuados, es necesario proceder a la </a:t>
            </a:r>
            <a:r>
              <a:rPr lang="es-ES" sz="2000" b="1" dirty="0"/>
              <a:t>elaboración final del Código.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dirty="0"/>
              <a:t>Quiénes sean </a:t>
            </a:r>
            <a:r>
              <a:rPr lang="es-ES" sz="2000" b="1" dirty="0"/>
              <a:t>las personas encargadas de llevar a cabo la redacción final dependerá del tamaño </a:t>
            </a:r>
            <a:r>
              <a:rPr lang="es-ES" sz="2000" dirty="0"/>
              <a:t>de la empresa, así como de su </a:t>
            </a:r>
            <a:r>
              <a:rPr lang="es-ES" sz="2000" b="1" dirty="0"/>
              <a:t>estructura</a:t>
            </a:r>
            <a:r>
              <a:rPr lang="es-ES" sz="2000" dirty="0"/>
              <a:t> organizativa:</a:t>
            </a:r>
          </a:p>
          <a:p>
            <a:pPr algn="just"/>
            <a:endParaRPr lang="es-ES" sz="1400" dirty="0"/>
          </a:p>
          <a:p>
            <a:pPr lvl="1" algn="just"/>
            <a:r>
              <a:rPr lang="es-ES" sz="2000" dirty="0"/>
              <a:t>– Si la empresa cuenta con un organigrama suficientemente desarrollado, la responsabilidad ha de recaer en </a:t>
            </a:r>
            <a:r>
              <a:rPr lang="es-ES" sz="2000" b="1" dirty="0"/>
              <a:t>departamentos que mantienen un contacto más directo y un mayor conocimiento de los distintos sectores con los que la empresa interactúa.</a:t>
            </a:r>
          </a:p>
          <a:p>
            <a:pPr lvl="1" algn="just"/>
            <a:endParaRPr lang="es-ES" sz="1100" b="1" dirty="0"/>
          </a:p>
          <a:p>
            <a:pPr lvl="1" algn="just"/>
            <a:r>
              <a:rPr lang="es-ES" sz="2000" dirty="0"/>
              <a:t>– Si no existe este desarrollo, su redacción habrá de recaer directamente en la </a:t>
            </a:r>
            <a:r>
              <a:rPr lang="es-ES" sz="2000" b="1" dirty="0"/>
              <a:t>gerencia o dirección: </a:t>
            </a:r>
            <a:r>
              <a:rPr lang="es-ES" sz="2000" dirty="0"/>
              <a:t>en las Pymes a menudo, son estos responsables los que marcan el estilo de gestión.</a:t>
            </a:r>
          </a:p>
          <a:p>
            <a:pPr lvl="1" algn="just"/>
            <a:r>
              <a:rPr lang="es-ES" sz="2000" dirty="0"/>
              <a:t>En cualquiera de los dos casos, la gerencia no puede ser en absoluto ajena a la redacción definitiva.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7554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5.ª Fase: ELABORACIÓN FINAL DEL CÓDIGO Y PUBLICIDAD DEL MISMO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744355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gerencia debe revisar los distintos borradores que surjan de la redacción del código para que la versión definitiva y final incorpore las </a:t>
            </a:r>
            <a:r>
              <a:rPr lang="es-ES" sz="2000" b="1" dirty="0"/>
              <a:t>sugerencias </a:t>
            </a:r>
            <a:r>
              <a:rPr lang="es-ES" sz="2000" dirty="0"/>
              <a:t>procedentes de estas revisiones.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Una vez elaborado el código la </a:t>
            </a:r>
            <a:r>
              <a:rPr lang="es-ES" sz="2000" b="1" dirty="0"/>
              <a:t>Gerencia deberá aprobarlo y publicarlo, no sólo en el interior de </a:t>
            </a:r>
            <a:r>
              <a:rPr lang="es-ES" sz="2000" dirty="0"/>
              <a:t>la empresa, sino también </a:t>
            </a:r>
            <a:r>
              <a:rPr lang="es-ES" sz="2000" b="1" dirty="0"/>
              <a:t>a todos los grupos de interés haciendo especial hincapié en la sociedad o </a:t>
            </a:r>
            <a:r>
              <a:rPr lang="es-ES" sz="2000" dirty="0"/>
              <a:t>entorno de su inserción, así como en los </a:t>
            </a:r>
            <a:r>
              <a:rPr lang="es-ES" sz="2000" b="1" dirty="0"/>
              <a:t>clientes</a:t>
            </a:r>
            <a:r>
              <a:rPr lang="es-ES" sz="2000" dirty="0"/>
              <a:t> y usuarios.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Ha de ser, por tanto, un </a:t>
            </a:r>
            <a:r>
              <a:rPr lang="es-ES" sz="2000" b="1" dirty="0"/>
              <a:t>acto público </a:t>
            </a:r>
            <a:r>
              <a:rPr lang="es-ES" sz="2000" dirty="0"/>
              <a:t>al que es conveniente concederle un nivel apropiado de relevancia social. No olvidemos que el código es también:</a:t>
            </a:r>
          </a:p>
          <a:p>
            <a:pPr algn="just"/>
            <a:endParaRPr lang="es-ES" sz="1000" dirty="0"/>
          </a:p>
          <a:p>
            <a:pPr lvl="3" algn="just"/>
            <a:r>
              <a:rPr lang="es-ES" sz="2000" dirty="0"/>
              <a:t>• una carta de presentación,</a:t>
            </a:r>
          </a:p>
          <a:p>
            <a:pPr lvl="3" algn="just"/>
            <a:r>
              <a:rPr lang="es-ES" sz="2000" dirty="0"/>
              <a:t>• una garantía de calidad para todos los grupos de interés y</a:t>
            </a:r>
          </a:p>
          <a:p>
            <a:pPr lvl="3" algn="just"/>
            <a:r>
              <a:rPr lang="es-ES" sz="2000" dirty="0"/>
              <a:t>• una “radiografía” interna de la organización.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785005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objetivo final de toda elaboración de un Código Ético es su implantación. Habiendo contado con la participación de todos los implicados, su </a:t>
            </a:r>
            <a:r>
              <a:rPr lang="es-ES" sz="2000" b="1" dirty="0"/>
              <a:t>implantación</a:t>
            </a:r>
            <a:r>
              <a:rPr lang="es-ES" sz="2000" dirty="0"/>
              <a:t> y su </a:t>
            </a:r>
            <a:r>
              <a:rPr lang="es-ES" sz="2000" b="1" dirty="0"/>
              <a:t>cumplimento</a:t>
            </a:r>
            <a:r>
              <a:rPr lang="es-ES" sz="2000" dirty="0"/>
              <a:t> son la consecuencia natural del proceso realizado.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Esta fase requiere </a:t>
            </a:r>
            <a:r>
              <a:rPr lang="es-ES" sz="2000" b="1" dirty="0"/>
              <a:t>crear canales de comunicación que permitan el seguimiento y la verificación permanente </a:t>
            </a:r>
            <a:r>
              <a:rPr lang="es-ES" sz="2000" dirty="0"/>
              <a:t>del cumplimiento del código a todos los niveles.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Por otra parte, precisa fijar una </a:t>
            </a:r>
            <a:r>
              <a:rPr lang="es-ES" sz="2000" b="1" dirty="0"/>
              <a:t>Comisión de Seguimiento o Comité de Ética que se ocupe expresamente de su seguimiento. 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b="1" dirty="0"/>
              <a:t>Lo deseable es que </a:t>
            </a:r>
            <a:r>
              <a:rPr lang="es-ES" sz="2000" dirty="0"/>
              <a:t>estén presentes personas de todos los estamentos implicados en la labor empresarial.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75541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6.ª Fase: IMPLANTACIÓN Y SEGUIMIENTO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84482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Las </a:t>
            </a:r>
            <a:r>
              <a:rPr lang="es-ES" sz="2000" b="1" dirty="0"/>
              <a:t>funciones</a:t>
            </a:r>
            <a:r>
              <a:rPr lang="es-ES" sz="2000" dirty="0"/>
              <a:t> de este Comité de Ética/Comisión serán:</a:t>
            </a:r>
          </a:p>
          <a:p>
            <a:pPr algn="just"/>
            <a:endParaRPr lang="es-ES" sz="2000" dirty="0"/>
          </a:p>
          <a:p>
            <a:pPr lvl="1" algn="just"/>
            <a:r>
              <a:rPr lang="es-ES" sz="2000" dirty="0"/>
              <a:t>• </a:t>
            </a:r>
            <a:r>
              <a:rPr lang="es-ES" sz="2000" b="1" dirty="0"/>
              <a:t>Velar por el cumplimiento del código.</a:t>
            </a:r>
          </a:p>
          <a:p>
            <a:pPr lvl="1" algn="just"/>
            <a:r>
              <a:rPr lang="es-ES" sz="2000" dirty="0"/>
              <a:t>• </a:t>
            </a:r>
            <a:r>
              <a:rPr lang="es-ES" sz="2000" b="1" dirty="0"/>
              <a:t>Evaluar periódicamente el grado de cumplimiento del código ético y establecer registros objetivos </a:t>
            </a:r>
            <a:r>
              <a:rPr lang="es-ES" sz="2000" dirty="0"/>
              <a:t>de cumplimiento en las áreas más sensibles.</a:t>
            </a:r>
          </a:p>
          <a:p>
            <a:pPr lvl="1" algn="just"/>
            <a:r>
              <a:rPr lang="es-ES" sz="2000" dirty="0"/>
              <a:t>• </a:t>
            </a:r>
            <a:r>
              <a:rPr lang="es-ES" sz="2000" b="1" dirty="0"/>
              <a:t>Elaborar un informe anual de la situación con recomendaciones finales. </a:t>
            </a:r>
            <a:endParaRPr lang="es-ES" sz="2000" dirty="0"/>
          </a:p>
          <a:p>
            <a:pPr lvl="1" algn="just"/>
            <a:r>
              <a:rPr lang="es-ES" sz="2000" dirty="0"/>
              <a:t>• </a:t>
            </a:r>
            <a:r>
              <a:rPr lang="es-ES" sz="2000" b="1" dirty="0"/>
              <a:t>Asesorar a la Dirección en la interpretación de aspectos que presenten dificultades de aplicación.</a:t>
            </a:r>
          </a:p>
          <a:p>
            <a:pPr lvl="1" algn="just"/>
            <a:r>
              <a:rPr lang="es-ES" sz="2000" dirty="0"/>
              <a:t>• </a:t>
            </a:r>
            <a:r>
              <a:rPr lang="es-ES" sz="2000" b="1" dirty="0"/>
              <a:t>Desarrollar nuevos artículos o modificaciones a los ya existentes para adaptarlos a las nuevas </a:t>
            </a:r>
            <a:r>
              <a:rPr lang="es-ES" sz="2000" dirty="0"/>
              <a:t>necesidades que vayan surgiendo o las nuevas actividades que la empresa desarrolle.</a:t>
            </a:r>
          </a:p>
          <a:p>
            <a:pPr lvl="1" algn="just"/>
            <a:r>
              <a:rPr lang="es-ES" sz="2000" dirty="0"/>
              <a:t>• Tanto el Informe como los nuevos desarrollos deberán ser aprobados por la Dirección, previa preparación y debate en el Comité de Ética.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52928" cy="5400600"/>
          </a:xfrm>
          <a:prstGeom prst="rect">
            <a:avLst/>
          </a:prstGeom>
          <a:noFill/>
          <a:ln w="9525">
            <a:solidFill>
              <a:srgbClr val="DEA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432048"/>
          </a:xfrm>
        </p:spPr>
        <p:txBody>
          <a:bodyPr>
            <a:normAutofit fontScale="90000"/>
          </a:bodyPr>
          <a:lstStyle/>
          <a:p>
            <a:br>
              <a:rPr lang="es-ES" i="1" dirty="0">
                <a:solidFill>
                  <a:srgbClr val="FF9900"/>
                </a:solidFill>
              </a:rPr>
            </a:br>
            <a:r>
              <a:rPr lang="es-ES" i="1" dirty="0">
                <a:solidFill>
                  <a:srgbClr val="FF9900"/>
                </a:solidFill>
              </a:rPr>
              <a:t> </a:t>
            </a:r>
            <a:r>
              <a:rPr lang="es-ES" sz="2700" i="1" dirty="0">
                <a:solidFill>
                  <a:schemeClr val="accent2">
                    <a:lumMod val="75000"/>
                  </a:schemeClr>
                </a:solidFill>
              </a:rPr>
              <a:t>5.1. Aprobación organizacional</a:t>
            </a:r>
            <a:endParaRPr lang="es-E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916832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i="1" dirty="0"/>
          </a:p>
          <a:p>
            <a:pPr algn="just"/>
            <a:r>
              <a:rPr lang="es-ES" sz="2000" dirty="0"/>
              <a:t>La </a:t>
            </a:r>
            <a:r>
              <a:rPr lang="es-ES" sz="2000" b="1" dirty="0"/>
              <a:t>aprobación</a:t>
            </a:r>
            <a:r>
              <a:rPr lang="es-ES" sz="2000" dirty="0"/>
              <a:t> debe ser </a:t>
            </a:r>
            <a:r>
              <a:rPr lang="es-ES" sz="2000" b="1" dirty="0"/>
              <a:t>solemne y pública</a:t>
            </a:r>
            <a:r>
              <a:rPr lang="es-ES" sz="2000" dirty="0"/>
              <a:t>, anunciada previamente y celebrada.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Como primera acción es deseable </a:t>
            </a:r>
            <a:r>
              <a:rPr lang="es-ES" sz="2000" b="1" dirty="0"/>
              <a:t>que el Código se difunda </a:t>
            </a:r>
            <a:r>
              <a:rPr lang="es-ES" sz="2000" dirty="0"/>
              <a:t>a través de un mensaje de la Gerencia. Este mensaje debe transmitir el espíritu que animó la elaboración del Código y el significado que tiene para la empresa.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Debe estimular a cumplirlo de una manera positiva y </a:t>
            </a:r>
            <a:r>
              <a:rPr lang="es-ES" sz="2000" b="1" dirty="0"/>
              <a:t>motivadora</a:t>
            </a:r>
            <a:r>
              <a:rPr lang="es-ES" sz="2000" dirty="0"/>
              <a:t>, y comunicar el </a:t>
            </a:r>
            <a:r>
              <a:rPr lang="es-ES" sz="2000" b="1" dirty="0"/>
              <a:t>compromiso</a:t>
            </a:r>
            <a:r>
              <a:rPr lang="es-ES" sz="2000" dirty="0"/>
              <a:t> de la Dirección a seguir sus preceptos.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 importante tomar en cuenta la cultura existente en cada empresa para que el mensaje sea acorde a la misma.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172778"/>
            <a:ext cx="8183880" cy="591926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5. Implantación del Código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556792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/>
          </a:p>
          <a:p>
            <a:pPr algn="just"/>
            <a:r>
              <a:rPr lang="es-ES" sz="2000" dirty="0"/>
              <a:t>En la etapa de difusión se tendrá que especificar un </a:t>
            </a:r>
            <a:r>
              <a:rPr lang="es-ES" sz="2000" b="1" dirty="0"/>
              <a:t>cronograma</a:t>
            </a:r>
            <a:r>
              <a:rPr lang="es-ES" sz="2000" dirty="0"/>
              <a:t>, determinar </a:t>
            </a:r>
            <a:r>
              <a:rPr lang="es-ES" sz="2000" b="1" dirty="0"/>
              <a:t>quiénes</a:t>
            </a:r>
            <a:r>
              <a:rPr lang="es-ES" sz="2000" dirty="0"/>
              <a:t> participarán de la misma y qué </a:t>
            </a:r>
            <a:r>
              <a:rPr lang="es-ES" sz="2000" b="1" dirty="0"/>
              <a:t>recursos</a:t>
            </a:r>
            <a:r>
              <a:rPr lang="es-ES" sz="2000" dirty="0"/>
              <a:t> se van a utilizar.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Se deberá definir cuáles serán las vías de comunicación de este Código: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/>
              <a:t> Presencial (talleres o reuniones).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/>
              <a:t> Comunicados organizacionales (carteleras, boletines internos, etc.).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dirty="0"/>
              <a:t> Digital (correos electrónicos, intranet, etc.).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proceso y el tipo de comunicación, dependerán de las características de cada organización, de los destinatarios y de los antecedentes en comunicación interna que tenga la empresa.</a:t>
            </a:r>
          </a:p>
          <a:p>
            <a:pPr algn="just"/>
            <a:endParaRPr lang="es-ES" sz="1400" dirty="0"/>
          </a:p>
          <a:p>
            <a:pPr algn="just"/>
            <a:r>
              <a:rPr lang="es-ES" sz="2000" dirty="0"/>
              <a:t>En caso de ser una empresa muy grande es recomendable formar a un grupo de facilitadores que difundan, de forma presencial, el contenido del Código de Ética, a los distintos niveles de la organización.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432048"/>
          </a:xfrm>
        </p:spPr>
        <p:txBody>
          <a:bodyPr>
            <a:noAutofit/>
          </a:bodyPr>
          <a:lstStyle/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5.2. Difusión inicial/comunicación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91926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chemeClr val="tx1"/>
                </a:solidFill>
              </a:rPr>
              <a:t>íNDICE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970831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000" b="1" dirty="0"/>
              <a:t>Qué es un código ético?</a:t>
            </a:r>
          </a:p>
          <a:p>
            <a:pPr marL="457200" indent="-457200" algn="just">
              <a:buAutoNum type="arabicPeriod"/>
            </a:pPr>
            <a:r>
              <a:rPr lang="es-ES" sz="2000" b="1" dirty="0"/>
              <a:t>Funciones de un código ético</a:t>
            </a:r>
          </a:p>
          <a:p>
            <a:pPr marL="457200" indent="-457200" algn="just">
              <a:buAutoNum type="arabicPeriod"/>
            </a:pPr>
            <a:r>
              <a:rPr lang="es-ES" sz="2000" b="1" dirty="0"/>
              <a:t>Contenidos de un código ético</a:t>
            </a:r>
          </a:p>
          <a:p>
            <a:pPr marL="457200" indent="-457200" algn="just">
              <a:buAutoNum type="arabicPeriod"/>
            </a:pPr>
            <a:r>
              <a:rPr lang="es-ES" sz="2000" b="1" dirty="0"/>
              <a:t>Fases de elaboración del Código:</a:t>
            </a:r>
          </a:p>
          <a:p>
            <a:pPr marL="457200" indent="-457200" algn="just"/>
            <a:r>
              <a:rPr lang="es-ES" sz="2000" dirty="0"/>
              <a:t>		</a:t>
            </a:r>
            <a:r>
              <a:rPr lang="es-ES" sz="1600" b="1" dirty="0"/>
              <a:t>4.1.</a:t>
            </a:r>
            <a:r>
              <a:rPr lang="es-ES" sz="2000" dirty="0"/>
              <a:t> </a:t>
            </a:r>
            <a:r>
              <a:rPr lang="es-ES" sz="1600" b="1" dirty="0"/>
              <a:t>1.ª Fase: REFLEXIÓN/SENSIBILIZACIÓN/ CONCIENCIACIÓN</a:t>
            </a:r>
          </a:p>
          <a:p>
            <a:pPr marL="457200" indent="-457200" algn="just"/>
            <a:r>
              <a:rPr lang="es-ES" sz="1600" b="1" dirty="0"/>
              <a:t>		4.2.  2.ª Fase: Punto de partida ➔ ANÁLISIS DE LA SITUACIÓN REAL</a:t>
            </a:r>
          </a:p>
          <a:p>
            <a:pPr marL="457200" indent="-457200" algn="just"/>
            <a:r>
              <a:rPr lang="es-ES" sz="1600" b="1" dirty="0"/>
              <a:t>		4.3.  3.ª Fase: ANÁLISIS CRÍTICO ➔ PROSPECTIVA DE FUTURO</a:t>
            </a:r>
          </a:p>
          <a:p>
            <a:pPr marL="457200" indent="-457200" algn="just"/>
            <a:r>
              <a:rPr lang="es-ES" sz="1600" b="1" dirty="0"/>
              <a:t>		4.4.  4.ª Fase: PROPUESTA DE UN CÓDIGO DE CONDUCTA ÉTICA</a:t>
            </a:r>
          </a:p>
          <a:p>
            <a:pPr marL="457200" indent="-457200" algn="just"/>
            <a:r>
              <a:rPr lang="es-ES" sz="1600" b="1" dirty="0"/>
              <a:t>		4.5.  5.ª Fase: ELABORACIÓN FINAL DEL CÓDIGO Y PUBLICIDAD DEL MISMO</a:t>
            </a:r>
          </a:p>
          <a:p>
            <a:pPr marL="457200" indent="-457200" algn="just"/>
            <a:r>
              <a:rPr lang="es-ES" sz="2000" b="1" dirty="0"/>
              <a:t>		</a:t>
            </a:r>
            <a:r>
              <a:rPr lang="es-ES" sz="1600" b="1" dirty="0"/>
              <a:t>4.6.  6.ª Fase: IMPLANTACIÓN Y SEGUIMIENTO</a:t>
            </a:r>
          </a:p>
          <a:p>
            <a:pPr marL="457200" lvl="0" indent="-457200" algn="just"/>
            <a:r>
              <a:rPr lang="es-ES" sz="2000" b="1" dirty="0"/>
              <a:t>5.     Implantación del Código:</a:t>
            </a:r>
          </a:p>
          <a:p>
            <a:pPr marL="1371600" lvl="2" indent="-457200" algn="just"/>
            <a:r>
              <a:rPr lang="es-ES" sz="1600" b="1" dirty="0"/>
              <a:t>5.1. Aprobación organizacional</a:t>
            </a:r>
          </a:p>
          <a:p>
            <a:pPr marL="1371600" lvl="2" indent="-457200" algn="just"/>
            <a:r>
              <a:rPr lang="es-ES" sz="1600" b="1" dirty="0"/>
              <a:t>5.2. Difusión inicial/comunicación interna</a:t>
            </a:r>
          </a:p>
          <a:p>
            <a:pPr marL="1371600" lvl="2" indent="-457200" algn="just"/>
            <a:r>
              <a:rPr lang="es-ES" sz="1600" b="1" dirty="0"/>
              <a:t>5.3. Comunicación externa</a:t>
            </a:r>
          </a:p>
          <a:p>
            <a:pPr marL="1371600" lvl="2" indent="-457200" algn="just"/>
            <a:r>
              <a:rPr lang="es-ES" sz="1600" b="1" dirty="0"/>
              <a:t>5.4.. Mecanismos para fomentar y controlar su cumplimiento</a:t>
            </a:r>
          </a:p>
          <a:p>
            <a:pPr marL="1371600" lvl="2" indent="-457200" algn="just"/>
            <a:r>
              <a:rPr lang="es-ES" sz="1600" b="1" dirty="0"/>
              <a:t>5.5. Mecanismos de revisión y actualización</a:t>
            </a:r>
          </a:p>
          <a:p>
            <a:pPr marL="914400" lvl="1" indent="-457200" algn="just"/>
            <a:r>
              <a:rPr lang="es-ES" sz="2000" i="1" dirty="0">
                <a:solidFill>
                  <a:srgbClr val="FF9900"/>
                </a:solidFill>
              </a:rPr>
              <a:t> </a:t>
            </a:r>
            <a:endParaRPr lang="es-E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628800"/>
            <a:ext cx="82089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sz="2000" dirty="0"/>
              <a:t>La empresa debería </a:t>
            </a:r>
            <a:r>
              <a:rPr lang="es-ES" sz="2000" b="1" dirty="0"/>
              <a:t>comunicar a la comunidad </a:t>
            </a:r>
            <a:r>
              <a:rPr lang="es-ES" sz="2000" dirty="0"/>
              <a:t>y a los demás </a:t>
            </a:r>
            <a:r>
              <a:rPr lang="es-ES" sz="2000" dirty="0" err="1"/>
              <a:t>GIs</a:t>
            </a:r>
            <a:r>
              <a:rPr lang="es-ES" sz="2000" dirty="0"/>
              <a:t> el compromiso de la organización con sus valores y su Código.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Algunas de los posibles mecanismos son:</a:t>
            </a:r>
          </a:p>
          <a:p>
            <a:pPr algn="just"/>
            <a:endParaRPr lang="es-ES" sz="2000" dirty="0"/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Incluir en su sitio </a:t>
            </a:r>
            <a:r>
              <a:rPr lang="es-ES" sz="2000" b="1" dirty="0"/>
              <a:t>web </a:t>
            </a:r>
            <a:r>
              <a:rPr lang="es-ES" sz="2000" dirty="0"/>
              <a:t>un link que permita a los usuarios acceder (y eventualmente descargar) el Código de Ética. </a:t>
            </a:r>
          </a:p>
          <a:p>
            <a:pPr lvl="1" algn="just"/>
            <a:endParaRPr lang="es-ES" sz="2000" dirty="0"/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Adicionalmente, incluir </a:t>
            </a:r>
            <a:r>
              <a:rPr lang="es-ES" sz="2000" b="1" dirty="0"/>
              <a:t>artículos </a:t>
            </a:r>
            <a:r>
              <a:rPr lang="es-ES" sz="2000" dirty="0"/>
              <a:t>vinculados a la temática e información sobre casos reales que ilustren el cumplimiento del Código.</a:t>
            </a:r>
          </a:p>
          <a:p>
            <a:pPr lvl="1" algn="just"/>
            <a:endParaRPr lang="es-ES" sz="2000" dirty="0"/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Enviar una </a:t>
            </a:r>
            <a:r>
              <a:rPr lang="es-ES" sz="2000" b="1" dirty="0"/>
              <a:t>copia</a:t>
            </a:r>
            <a:r>
              <a:rPr lang="es-ES" sz="2000" dirty="0"/>
              <a:t> del Código a los integrantes de su cadena de valor (proveedores, distribuidores, clientes, etc.). 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432048"/>
          </a:xfrm>
        </p:spPr>
        <p:txBody>
          <a:bodyPr>
            <a:noAutofit/>
          </a:bodyPr>
          <a:lstStyle/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5.3. Comunicación externa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84482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Es necesario que el Código Ético tenga mecanismos claros para fomentar y </a:t>
            </a:r>
            <a:r>
              <a:rPr lang="es-ES" sz="2000" b="1" dirty="0"/>
              <a:t>controlar su cumplimiento.</a:t>
            </a:r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En este sentido, sugerimos introducir en el Código de Ética: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Sección de preguntas frecuentes.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Designación de un “ombudsman” o referente 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Línea telefónica, buzón, dirección de correo electrónico, etc.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dirty="0"/>
              <a:t> Criterios y mecanismos para establecer corrección y sanciones a aquellos comportamientos considerados indebidos.</a:t>
            </a:r>
          </a:p>
          <a:p>
            <a:pPr algn="just"/>
            <a:endParaRPr lang="es-ES" sz="1200" dirty="0"/>
          </a:p>
          <a:p>
            <a:pPr algn="just"/>
            <a:r>
              <a:rPr lang="es-ES" dirty="0"/>
              <a:t>Cada organización estructurará estos mecanismos de acuerdo a su cultura y mejores prácticas organizacionales, dependiendo de: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dirty="0"/>
              <a:t> Las personas involucradas y su reconocimiento por parte de los colaboradores.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dirty="0"/>
              <a:t> Lo abiertos, confiables y confidenciales que sean los canales de comunicación.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dirty="0"/>
              <a:t> Lo íntegro, confiable y confidencial que sea el proceso de análisis de los comportamientos indebidos y la decisión de tomar acciones y/o sanciones.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03040" y="764704"/>
            <a:ext cx="8640960" cy="432048"/>
          </a:xfrm>
        </p:spPr>
        <p:txBody>
          <a:bodyPr>
            <a:noAutofit/>
          </a:bodyPr>
          <a:lstStyle/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5.4.. Mecanismos para fomentar y controlar su cumplimiento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70080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b="1" i="1" dirty="0"/>
          </a:p>
          <a:p>
            <a:pPr algn="just"/>
            <a:endParaRPr lang="es-ES" dirty="0"/>
          </a:p>
          <a:p>
            <a:pPr algn="just"/>
            <a:r>
              <a:rPr lang="es-ES" sz="2000" dirty="0"/>
              <a:t>Es necesario realizar una </a:t>
            </a:r>
            <a:r>
              <a:rPr lang="es-ES" sz="2000" b="1" dirty="0"/>
              <a:t>revisión periódica </a:t>
            </a:r>
            <a:r>
              <a:rPr lang="es-ES" sz="2000" dirty="0"/>
              <a:t>del Código Ético a través de </a:t>
            </a:r>
            <a:r>
              <a:rPr lang="es-ES" sz="2000" b="1" dirty="0"/>
              <a:t>cuestionarios, consultas puntuales, grupos de discusión e instancias de intercambio</a:t>
            </a:r>
            <a:r>
              <a:rPr lang="es-ES" sz="2000" dirty="0"/>
              <a:t> que permitan recabar las ideas (talleres, etc.).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Después de cada revisión se deberá </a:t>
            </a:r>
            <a:r>
              <a:rPr lang="es-ES" sz="2000" b="1" dirty="0"/>
              <a:t>comunicar</a:t>
            </a:r>
            <a:r>
              <a:rPr lang="es-ES" sz="2000" dirty="0"/>
              <a:t> a todos los integrantes de la organización la existencia de la nueva versión.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El siguiente </a:t>
            </a:r>
            <a:r>
              <a:rPr lang="es-ES" sz="2000" dirty="0" err="1"/>
              <a:t>flujograma</a:t>
            </a:r>
            <a:r>
              <a:rPr lang="es-ES" sz="2000" dirty="0"/>
              <a:t> permite visualizar las etapas a cumplir en el desarrollo de un Código de Ética en la empresa: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83880" cy="432048"/>
          </a:xfrm>
        </p:spPr>
        <p:txBody>
          <a:bodyPr>
            <a:noAutofit/>
          </a:bodyPr>
          <a:lstStyle/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5.5. Mecanismos de revisión y actualización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00808"/>
            <a:ext cx="8712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39552" y="764704"/>
            <a:ext cx="493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ETAPAS EN EL DISEÑO DE UN CÓDIGO DE ÉTICA: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758984"/>
          <a:ext cx="80648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Preguntas y respuestas sobre los Códigos Éticos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1772816"/>
          <a:ext cx="8064896" cy="4824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648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/>
                        <a:t>1. Qué se hace en la empresa para </a:t>
                      </a:r>
                      <a:r>
                        <a:rPr lang="es-ES" sz="1800" b="1" dirty="0"/>
                        <a:t>promover </a:t>
                      </a:r>
                      <a:r>
                        <a:rPr lang="es-ES" sz="1800" b="0" dirty="0"/>
                        <a:t>una cultura ética?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96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/>
                        <a:t>2. Cuáles son las </a:t>
                      </a:r>
                      <a:r>
                        <a:rPr lang="es-ES" sz="1800" b="1" dirty="0"/>
                        <a:t>situaciones claves </a:t>
                      </a:r>
                      <a:r>
                        <a:rPr lang="es-ES" sz="1800" b="0" dirty="0"/>
                        <a:t>en que la ética resulta más necesaria?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296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3. Cuáles son los </a:t>
                      </a:r>
                      <a:r>
                        <a:rPr lang="es-ES" sz="1800" b="1" dirty="0"/>
                        <a:t>dilemas éticos </a:t>
                      </a:r>
                      <a:r>
                        <a:rPr lang="es-ES" sz="1800" dirty="0"/>
                        <a:t>más importantes que se le presentan en su trabajo?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296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4. Cuáles son las </a:t>
                      </a:r>
                      <a:r>
                        <a:rPr lang="es-ES" sz="1800" b="1" dirty="0"/>
                        <a:t>consecuencias </a:t>
                      </a:r>
                      <a:r>
                        <a:rPr lang="es-ES" sz="1800" dirty="0"/>
                        <a:t>de tomar en cuenta la ética en la empresa?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Gobernanza (ISO 26000)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62880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/>
              <a:t> </a:t>
            </a:r>
            <a:r>
              <a:rPr lang="es-ES" sz="2000" dirty="0"/>
              <a:t>Desarrollar estrategias, objetivos y metas que reflejen su compromiso hacia la Responsabilidad Social.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Demostrar compromiso y rendición de cuentas por parte de los líderes.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Crear y nutrir un ambiente y cultura en los que se practiquen los principios de la responsabilidad social.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Crear un sistema de incentivos económicos y no económicos asociados al desempeño en responsabilidad social.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Usar eficientemente los recursos financieros, naturales y humanos.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Promover oportunidades justas para los grupos minoritarios dentro de la organización.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Equilibrar las necesidades de la organización, con la de sus partes interesadas, incluidas las necesidades inmediatas y aquellas de las generaciones futuras.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Establecer procesos de comunicación en dos direcciones con sus partes interesadas, identificando áreas de acuerdo y desacuerdo y arbitrando para resolver posibles conflictos.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44824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2000" dirty="0"/>
              <a:t> Promover la participación eficaz de los empleados de todos los niveles, en las actividades de la organización relacionadas a la responsabilidad social.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Equilibrar el nivel de autoridad, responsabilidad y capacidad de las personas que toman decisiones e representación de la organización.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Mantener registro de la implementación de las decisiones para asegurar que dichas decisiones se levan a cabo de la manera socialmente responsable y para determinar la rendición de cuentas por los resultados de las decisiones y las actividades de la organización, sean éstos positivos o negativos.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Revisar y evaluar, periódicamente los procesos de gobernanza de la organización. Adaptar los procesos en función del resultado de las revisiones y comunicar los cambios a toda la organización.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/>
              <a:t> Las  acciones orientan a la organización con aquello que debiera llevar a cabo y las expectativas sobre la forma en que la organización debiera comportarse.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9"/>
            <a:ext cx="792088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539552" y="170080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/>
          <a:stretch/>
        </p:blipFill>
        <p:spPr bwMode="auto">
          <a:xfrm>
            <a:off x="539552" y="170080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11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591926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>
                <a:solidFill>
                  <a:schemeClr val="tx1"/>
                </a:solidFill>
              </a:rPr>
              <a:t>1. Qué es un código ético?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77281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</a:t>
            </a:r>
            <a:r>
              <a:rPr lang="es-ES" sz="2000" b="1" dirty="0"/>
              <a:t>CÓDIGO ÉTICO </a:t>
            </a:r>
            <a:r>
              <a:rPr lang="es-ES" sz="2000" dirty="0"/>
              <a:t>es un documento escrito público que recoge y explicita el </a:t>
            </a:r>
            <a:r>
              <a:rPr lang="es-ES" sz="2000" b="1" dirty="0"/>
              <a:t>compromiso y la relación </a:t>
            </a:r>
            <a:r>
              <a:rPr lang="es-ES" sz="2000" dirty="0"/>
              <a:t>de la empresa con la sociedad. En él se expresa la </a:t>
            </a:r>
            <a:r>
              <a:rPr lang="es-ES" sz="2000" b="1" dirty="0"/>
              <a:t>cultura</a:t>
            </a:r>
            <a:r>
              <a:rPr lang="es-ES" sz="2000" dirty="0"/>
              <a:t> de una organización y la </a:t>
            </a:r>
            <a:r>
              <a:rPr lang="es-ES" sz="2000" b="1" dirty="0"/>
              <a:t>función social que ésta desea cumplir. En él la empresa rinde cuentas ante </a:t>
            </a:r>
            <a:r>
              <a:rPr lang="es-ES" sz="2000" dirty="0"/>
              <a:t>todos sus </a:t>
            </a:r>
            <a:r>
              <a:rPr lang="es-ES" sz="2000" dirty="0" err="1"/>
              <a:t>GIs</a:t>
            </a:r>
            <a:r>
              <a:rPr lang="es-ES" sz="2000" dirty="0"/>
              <a:t> sobre aspectos como:</a:t>
            </a:r>
          </a:p>
          <a:p>
            <a:pPr algn="just"/>
            <a:endParaRPr lang="es-ES" sz="1100" dirty="0"/>
          </a:p>
          <a:p>
            <a:pPr lvl="2" algn="just"/>
            <a:r>
              <a:rPr lang="es-ES" sz="2000" dirty="0"/>
              <a:t>– Las responsabilidades de la Dirección.</a:t>
            </a:r>
          </a:p>
          <a:p>
            <a:pPr lvl="2" algn="just"/>
            <a:r>
              <a:rPr lang="es-ES" sz="2000" dirty="0"/>
              <a:t>– Los compromisos adquiridos por el conjunto de la empresa.</a:t>
            </a:r>
          </a:p>
          <a:p>
            <a:pPr lvl="2" algn="just"/>
            <a:r>
              <a:rPr lang="es-ES" sz="2000" dirty="0"/>
              <a:t>– La relación con los trabajadores.</a:t>
            </a:r>
          </a:p>
          <a:p>
            <a:pPr lvl="2" algn="just"/>
            <a:r>
              <a:rPr lang="es-ES" sz="2000" dirty="0"/>
              <a:t>– La atención a los </a:t>
            </a:r>
            <a:r>
              <a:rPr lang="es-ES" sz="2000" dirty="0" err="1"/>
              <a:t>GIs</a:t>
            </a:r>
            <a:r>
              <a:rPr lang="es-ES" sz="2000" dirty="0"/>
              <a:t> de la organización.</a:t>
            </a:r>
          </a:p>
          <a:p>
            <a:pPr lvl="2"/>
            <a:r>
              <a:rPr lang="es-ES" sz="2000" dirty="0"/>
              <a:t>– La inserción en la comunidad y compromisos explícitos.</a:t>
            </a:r>
            <a:r>
              <a:rPr lang="es-ES" sz="2000" b="1" dirty="0"/>
              <a:t> 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dirty="0"/>
              <a:t>Además lo hace </a:t>
            </a:r>
            <a:r>
              <a:rPr lang="es-ES" sz="2000" b="1" dirty="0"/>
              <a:t>concretando cuáles son las responsabilidades compartidas </a:t>
            </a:r>
            <a:r>
              <a:rPr lang="es-ES" sz="2000" dirty="0"/>
              <a:t>que todos los implicados con la actividad empresarial asumen (en términos de derechos y obligaciones) para poder hacer efectivos en la práctica los criterios, los valores y las finalidades expresadas públicamente en él.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635896" y="3861048"/>
            <a:ext cx="1656184" cy="432048"/>
          </a:xfrm>
        </p:spPr>
        <p:txBody>
          <a:bodyPr>
            <a:noAutofit/>
          </a:bodyPr>
          <a:lstStyle/>
          <a:p>
            <a:pPr algn="ctr"/>
            <a:r>
              <a:rPr lang="es-ES" sz="2400" b="1" i="1" dirty="0"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 GRACIAS !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E245319-18A2-46C6-8BE4-E90009B3D188}"/>
              </a:ext>
            </a:extLst>
          </p:cNvPr>
          <p:cNvSpPr txBox="1">
            <a:spLocks/>
          </p:cNvSpPr>
          <p:nvPr/>
        </p:nvSpPr>
        <p:spPr>
          <a:xfrm>
            <a:off x="6876256" y="6093296"/>
            <a:ext cx="1656184" cy="4320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Mvh</a:t>
            </a:r>
            <a:r>
              <a:rPr lang="es-E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Ucab</a:t>
            </a:r>
            <a:r>
              <a:rPr lang="es-ES" sz="1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2021</a:t>
            </a:r>
            <a:endParaRPr lang="es-E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1253168"/>
          <a:ext cx="8208912" cy="53441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CARACTERÍSTICAS DE LOS CÓDIGOS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286">
                <a:tc>
                  <a:txBody>
                    <a:bodyPr/>
                    <a:lstStyle/>
                    <a:p>
                      <a:r>
                        <a:rPr lang="es-ES" sz="1400" dirty="0"/>
                        <a:t>1ª 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Centrados en los conflictos de interés. El objetivo es proteger a la empresas de las decisiones poco acertadas de los empleados. Más que seguir principios éticos, busca la supervivencia en el</a:t>
                      </a:r>
                      <a:r>
                        <a:rPr lang="es-ES" sz="1400" baseline="0" dirty="0"/>
                        <a:t> mercado y el beneficio de los accionistas.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286">
                <a:tc>
                  <a:txBody>
                    <a:bodyPr/>
                    <a:lstStyle/>
                    <a:p>
                      <a:r>
                        <a:rPr lang="es-ES" sz="1400" dirty="0"/>
                        <a:t>2ª</a:t>
                      </a:r>
                      <a:r>
                        <a:rPr lang="es-ES" sz="1400" baseline="0" dirty="0"/>
                        <a:t> Generación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Intentan mostrar cómo desde los principios éticos (transparencia, honestidad, responsabilidad,</a:t>
                      </a:r>
                      <a:r>
                        <a:rPr lang="es-ES" sz="1400" baseline="0" dirty="0"/>
                        <a:t> etc.) se fundamentan las relaciones entre las personas que trabajan dentro de la organización. El código se convierte en una guía para actuar correctamente dentro de la empresa.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r>
                        <a:rPr lang="es-ES" sz="1400" dirty="0"/>
                        <a:t>3ª 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Amplio reconocimiento de los Gis. La empresa</a:t>
                      </a:r>
                      <a:r>
                        <a:rPr lang="es-ES" sz="1400" baseline="0" dirty="0"/>
                        <a:t> sabe que sus acciones tiene impactos internos y externos. Por eso incluyen problemáticas, DDHH, etc.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286">
                <a:tc>
                  <a:txBody>
                    <a:bodyPr/>
                    <a:lstStyle/>
                    <a:p>
                      <a:r>
                        <a:rPr lang="es-ES" sz="1400" dirty="0"/>
                        <a:t>4ª 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La empresa tiene en cuenta los </a:t>
                      </a:r>
                      <a:r>
                        <a:rPr lang="es-ES" sz="1400" dirty="0" err="1"/>
                        <a:t>stakeholders</a:t>
                      </a:r>
                      <a:r>
                        <a:rPr lang="es-ES" sz="1400" dirty="0"/>
                        <a:t> internos, el medio ambiente y la comunidad. Suelen ser empresas que impactan ambientalmente (minería, petróleo). El código busca minimizar impactos.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964">
                <a:tc>
                  <a:txBody>
                    <a:bodyPr/>
                    <a:lstStyle/>
                    <a:p>
                      <a:r>
                        <a:rPr lang="es-ES" sz="1400" dirty="0"/>
                        <a:t>5ª Generación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Propios de empresas multinacionales. Además de incluir aspectos medioambientales, relaciones con </a:t>
                      </a:r>
                      <a:r>
                        <a:rPr lang="es-ES" sz="1400" dirty="0" err="1"/>
                        <a:t>stakeholders</a:t>
                      </a:r>
                      <a:r>
                        <a:rPr lang="es-ES" sz="1400" dirty="0"/>
                        <a:t> y comunidad, involucran la cadena de valor de la empresa y el modo como debe invertir. Incorporan estratégicamente  aspectos relevantes de la RSE (DDHH, derechos laborales, medio ambiente, publicidad, impactos y transparencia y rendición de cuentas.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663934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>
                <a:solidFill>
                  <a:schemeClr val="tx1"/>
                </a:solidFill>
              </a:rPr>
              <a:t>2. Funciones de un código ético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959218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1. Identificativa: </a:t>
            </a:r>
            <a:r>
              <a:rPr lang="es-ES" sz="1900" dirty="0"/>
              <a:t>señala los cometidos, metas y roles que la organización pretende cumplir en la sociedad.</a:t>
            </a:r>
          </a:p>
          <a:p>
            <a:pPr algn="just"/>
            <a:r>
              <a:rPr lang="es-ES" sz="2000" b="1" dirty="0"/>
              <a:t>2. Declarativa e informativa:  </a:t>
            </a:r>
            <a:r>
              <a:rPr lang="es-ES" sz="1900" dirty="0"/>
              <a:t>indica cuál es la teoría ética que configura la filosofía empresarial y cuál es el racimo de valores éticos asumido por la organización.</a:t>
            </a:r>
          </a:p>
          <a:p>
            <a:pPr algn="just"/>
            <a:r>
              <a:rPr lang="es-ES" sz="2000" b="1" dirty="0"/>
              <a:t>3. Discriminativa: </a:t>
            </a:r>
            <a:r>
              <a:rPr lang="es-ES" dirty="0"/>
              <a:t> </a:t>
            </a:r>
            <a:r>
              <a:rPr lang="es-ES" sz="1900" dirty="0"/>
              <a:t>distingue las conductas que son “obligatorias”, de las que se</a:t>
            </a:r>
          </a:p>
          <a:p>
            <a:pPr algn="just"/>
            <a:r>
              <a:rPr lang="es-ES" sz="1900" dirty="0"/>
              <a:t>consideran “óptimas”, de las que se consideran “deseables” y, finalmente, de las que se consideran “prohibidas”.</a:t>
            </a:r>
          </a:p>
          <a:p>
            <a:pPr algn="just"/>
            <a:r>
              <a:rPr lang="es-ES" sz="2000" b="1" dirty="0"/>
              <a:t>4.- Metodológica y procedimental: </a:t>
            </a:r>
            <a:r>
              <a:rPr lang="es-ES" sz="1900" dirty="0"/>
              <a:t>establece las vías para llegar a la solución de los conflictos o de los dilemas éticos que se puedan plantear en la organización.</a:t>
            </a:r>
          </a:p>
          <a:p>
            <a:pPr algn="just"/>
            <a:r>
              <a:rPr lang="es-ES" sz="2000" b="1" dirty="0"/>
              <a:t>5.- Coercitiva: </a:t>
            </a:r>
            <a:r>
              <a:rPr lang="es-ES" sz="1900" dirty="0"/>
              <a:t>sistema de sanciones que tiene la organización, y deberá formular</a:t>
            </a:r>
          </a:p>
          <a:p>
            <a:pPr algn="just"/>
            <a:r>
              <a:rPr lang="es-ES" sz="1900" dirty="0"/>
              <a:t>los procedimientos.</a:t>
            </a:r>
          </a:p>
          <a:p>
            <a:pPr algn="just"/>
            <a:r>
              <a:rPr lang="es-ES" sz="2000" b="1" dirty="0"/>
              <a:t>6.- </a:t>
            </a:r>
            <a:r>
              <a:rPr lang="es-ES" sz="2000" b="1" dirty="0" err="1"/>
              <a:t>Protectiva</a:t>
            </a:r>
            <a:r>
              <a:rPr lang="es-ES" sz="2000" b="1" dirty="0"/>
              <a:t>: </a:t>
            </a:r>
            <a:r>
              <a:rPr lang="es-ES" sz="1900" dirty="0"/>
              <a:t>protege al individuo de eventuales injusticias, y proteger la imagen y reputación de la organización.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66393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2. Funciones de un código ético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9144"/>
            <a:ext cx="8208911" cy="51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700808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Un Código Ético tiene que recoger explícitamente:</a:t>
            </a:r>
          </a:p>
          <a:p>
            <a:endParaRPr lang="es-ES" sz="2400" dirty="0"/>
          </a:p>
          <a:p>
            <a:pPr algn="just"/>
            <a:r>
              <a:rPr lang="es-ES" sz="2400" dirty="0"/>
              <a:t>– La </a:t>
            </a:r>
            <a:r>
              <a:rPr lang="es-ES" sz="2400" b="1" dirty="0"/>
              <a:t>cultura de la empresa (valores, principios).</a:t>
            </a:r>
          </a:p>
          <a:p>
            <a:pPr algn="just"/>
            <a:endParaRPr lang="es-ES" sz="2400" b="1" dirty="0"/>
          </a:p>
          <a:p>
            <a:pPr algn="just">
              <a:buFontTx/>
              <a:buChar char="-"/>
            </a:pPr>
            <a:r>
              <a:rPr lang="es-ES" sz="2400" dirty="0"/>
              <a:t>La</a:t>
            </a:r>
            <a:r>
              <a:rPr lang="es-ES" sz="2400" b="1" dirty="0"/>
              <a:t> función social que ésta desea cumplir (objetivos) </a:t>
            </a:r>
            <a:r>
              <a:rPr lang="es-ES" sz="2400" dirty="0"/>
              <a:t>que marcan su estilo empresarial.</a:t>
            </a:r>
          </a:p>
          <a:p>
            <a:pPr algn="just">
              <a:buFontTx/>
              <a:buChar char="-"/>
            </a:pPr>
            <a:endParaRPr lang="es-ES" sz="2400" dirty="0"/>
          </a:p>
          <a:p>
            <a:pPr algn="just"/>
            <a:r>
              <a:rPr lang="es-ES" sz="2400" dirty="0"/>
              <a:t>– Los </a:t>
            </a:r>
            <a:r>
              <a:rPr lang="es-ES" sz="2400" b="1" dirty="0"/>
              <a:t>criterios éticos que guían la relación con los Gis (derechos y obligaciones de la </a:t>
            </a:r>
            <a:r>
              <a:rPr lang="es-ES" sz="2400" dirty="0"/>
              <a:t>empresa con los Gis).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– Y finalmente, los </a:t>
            </a:r>
            <a:r>
              <a:rPr lang="es-ES" sz="2400" b="1" dirty="0"/>
              <a:t>métodos o herramientas utilizados por la empresa para la correcta aplicación y verificación del cumplimiento del Código.</a:t>
            </a:r>
            <a:endParaRPr lang="es-ES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83880" cy="519918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>
                <a:solidFill>
                  <a:schemeClr val="tx1"/>
                </a:solidFill>
              </a:rPr>
              <a:t>3. Contenidos de un código ético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877</TotalTime>
  <Words>3720</Words>
  <Application>Microsoft Office PowerPoint</Application>
  <PresentationFormat>Presentación en pantalla (4:3)</PresentationFormat>
  <Paragraphs>277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Tw Cen MT</vt:lpstr>
      <vt:lpstr>Wingdings</vt:lpstr>
      <vt:lpstr>Wingdings 2</vt:lpstr>
      <vt:lpstr>Intermedio</vt:lpstr>
      <vt:lpstr>LOS CÓDIGOS ÉTICOS</vt:lpstr>
      <vt:lpstr>0. Mapa a seguir</vt:lpstr>
      <vt:lpstr>íNDICE</vt:lpstr>
      <vt:lpstr>1. Qué es un código ético?</vt:lpstr>
      <vt:lpstr>Presentación de PowerPoint</vt:lpstr>
      <vt:lpstr>Presentación de PowerPoint</vt:lpstr>
      <vt:lpstr>2. Funciones de un código ético</vt:lpstr>
      <vt:lpstr>2. Funciones de un código ético</vt:lpstr>
      <vt:lpstr>3. Contenidos de un código ético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Fases de elaboración del Código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5.1. Aprobación organizacional</vt:lpstr>
      <vt:lpstr>5.2. Difusión inicial/comunicación</vt:lpstr>
      <vt:lpstr>5.3. Comunicación externa</vt:lpstr>
      <vt:lpstr>5.4.. Mecanismos para fomentar y controlar su cumplimiento</vt:lpstr>
      <vt:lpstr>5.5. Mecanismos de revisión y actualización</vt:lpstr>
      <vt:lpstr>Presentación de PowerPoint</vt:lpstr>
      <vt:lpstr>Presentación de PowerPoint</vt:lpstr>
      <vt:lpstr>Gobernanza (ISO 26000)</vt:lpstr>
      <vt:lpstr>Presentación de PowerPoint</vt:lpstr>
      <vt:lpstr>Presentación de PowerPoint</vt:lpstr>
      <vt:lpstr>Presentación de PowerPoint</vt:lpstr>
      <vt:lpstr>Presentación de PowerPoint</vt:lpstr>
      <vt:lpstr>¡ 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VIT</dc:creator>
  <cp:lastModifiedBy>Miguel Del Valle Huerga</cp:lastModifiedBy>
  <cp:revision>61</cp:revision>
  <dcterms:created xsi:type="dcterms:W3CDTF">2012-09-14T15:25:34Z</dcterms:created>
  <dcterms:modified xsi:type="dcterms:W3CDTF">2021-03-18T18:57:10Z</dcterms:modified>
</cp:coreProperties>
</file>