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59" r:id="rId4"/>
    <p:sldId id="262" r:id="rId5"/>
    <p:sldId id="263" r:id="rId6"/>
    <p:sldId id="272" r:id="rId7"/>
    <p:sldId id="273" r:id="rId8"/>
    <p:sldId id="266" r:id="rId9"/>
    <p:sldId id="264" r:id="rId10"/>
    <p:sldId id="275" r:id="rId11"/>
    <p:sldId id="284" r:id="rId12"/>
    <p:sldId id="289" r:id="rId13"/>
    <p:sldId id="291" r:id="rId14"/>
    <p:sldId id="296" r:id="rId15"/>
    <p:sldId id="297" r:id="rId16"/>
    <p:sldId id="290" r:id="rId17"/>
    <p:sldId id="300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A08A3-3CCC-49E6-964C-E1738A6D992D}" type="datetimeFigureOut">
              <a:rPr lang="es-ES" smtClean="0"/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2CB49-322C-48BB-A333-B208C96D6BAF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/>
          </a:p>
        </p:txBody>
      </p:sp>
    </p:spTree>
  </p:cSld>
  <p:clrMapOvr>
    <a:masterClrMapping/>
  </p:clrMapOvr>
  <p:transition spd="med">
    <p:fade thruBlk="1"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BBDFA-6BD3-4ADC-B7B5-2400E6783F12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Ética Gerencial  Víctor Guédez "/>
          <p:cNvPicPr>
            <a:picLocks noChangeAspect="1" noChangeArrowheads="1"/>
          </p:cNvPicPr>
          <p:nvPr/>
        </p:nvPicPr>
        <p:blipFill>
          <a:blip r:embed="rId1" cstate="print"/>
          <a:srcRect l="1038" b="83385"/>
          <a:stretch>
            <a:fillRect/>
          </a:stretch>
        </p:blipFill>
        <p:spPr bwMode="auto">
          <a:xfrm>
            <a:off x="899795" y="548640"/>
            <a:ext cx="6950075" cy="864235"/>
          </a:xfrm>
          <a:prstGeom prst="rect">
            <a:avLst/>
          </a:prstGeom>
          <a:noFill/>
        </p:spPr>
      </p:pic>
      <p:pic>
        <p:nvPicPr>
          <p:cNvPr id="7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r="309" b="4463"/>
          <a:stretch>
            <a:fillRect/>
          </a:stretch>
        </p:blipFill>
        <p:spPr bwMode="auto">
          <a:xfrm>
            <a:off x="899160" y="5877560"/>
            <a:ext cx="6985000" cy="43180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291455" y="2606040"/>
            <a:ext cx="25584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Gerencia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r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de la Ética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r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Personal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uadro de texto 1"/>
          <p:cNvSpPr txBox="1"/>
          <p:nvPr/>
        </p:nvSpPr>
        <p:spPr>
          <a:xfrm>
            <a:off x="6755765" y="5913120"/>
            <a:ext cx="1160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altLang="en-US">
                <a:solidFill>
                  <a:schemeClr val="bg1"/>
                </a:solidFill>
              </a:rPr>
              <a:t>Mvh/Ucab</a:t>
            </a:r>
            <a:endParaRPr lang="es-ES" altLang="en-US">
              <a:solidFill>
                <a:schemeClr val="bg1"/>
              </a:solidFill>
            </a:endParaRPr>
          </a:p>
        </p:txBody>
      </p:sp>
      <p:pic>
        <p:nvPicPr>
          <p:cNvPr id="102" name="Imagen 101"/>
          <p:cNvPicPr/>
          <p:nvPr/>
        </p:nvPicPr>
        <p:blipFill>
          <a:blip r:embed="rId3"/>
          <a:stretch>
            <a:fillRect/>
          </a:stretch>
        </p:blipFill>
        <p:spPr>
          <a:xfrm>
            <a:off x="899795" y="2348865"/>
            <a:ext cx="4011295" cy="27228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Marcador de posición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Aspectos  Instrumentales Modelo Sopow Ética Gerencial Brechas de percepción Brechas de actuación Brechas de expectativas L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87624" y="548680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Epílogo 2 No estoy obligado a resolver el problema de todos, pero sí estoy obligado a resolver el problema de aquel a quie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15616" y="404664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Text Box 3"/>
          <p:cNvSpPr txBox="1">
            <a:spLocks noChangeArrowheads="1"/>
          </p:cNvSpPr>
          <p:nvPr/>
        </p:nvSpPr>
        <p:spPr bwMode="auto">
          <a:xfrm>
            <a:off x="1438275" y="1479550"/>
            <a:ext cx="7297738" cy="360363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700" b="1">
                <a:solidFill>
                  <a:srgbClr val="CCFF66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Todos los hombres son interlocutores válidos</a:t>
            </a:r>
            <a:endParaRPr lang="es-ES_tradnl" altLang="es-VE" sz="1700" b="1">
              <a:solidFill>
                <a:srgbClr val="CCFF66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2581275" y="2319338"/>
            <a:ext cx="6151563" cy="787400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500" b="1">
                <a:solidFill>
                  <a:srgbClr val="FF9933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Las normas se deciden a través del diálogo entre los involucrados, que buscan llegar a la convicción de que las normas son correctas</a:t>
            </a:r>
            <a:endParaRPr lang="es-ES_tradnl" altLang="es-VE" sz="1500" b="1">
              <a:solidFill>
                <a:srgbClr val="FF9933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sp>
        <p:nvSpPr>
          <p:cNvPr id="390149" name="Text Box 5"/>
          <p:cNvSpPr txBox="1">
            <a:spLocks noChangeArrowheads="1"/>
          </p:cNvSpPr>
          <p:nvPr/>
        </p:nvSpPr>
        <p:spPr bwMode="auto">
          <a:xfrm>
            <a:off x="1414463" y="3281363"/>
            <a:ext cx="7305675" cy="360362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700" b="1">
                <a:solidFill>
                  <a:srgbClr val="CCFF66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Ética dialógica – Comunicativa - Discursiva</a:t>
            </a:r>
            <a:endParaRPr lang="es-ES_tradnl" altLang="es-VE" sz="1700" b="1">
              <a:solidFill>
                <a:srgbClr val="CCFF66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1397000" y="3878263"/>
            <a:ext cx="3281363" cy="360362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700" b="1">
                <a:solidFill>
                  <a:srgbClr val="CCFF66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Racionalidad comunicativa</a:t>
            </a:r>
            <a:endParaRPr lang="es-ES_tradnl" altLang="es-VE" sz="1700" b="1">
              <a:solidFill>
                <a:srgbClr val="CCFF66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sp>
        <p:nvSpPr>
          <p:cNvPr id="390151" name="Text Box 7"/>
          <p:cNvSpPr txBox="1">
            <a:spLocks noChangeArrowheads="1"/>
          </p:cNvSpPr>
          <p:nvPr/>
        </p:nvSpPr>
        <p:spPr bwMode="auto">
          <a:xfrm>
            <a:off x="2598738" y="1903413"/>
            <a:ext cx="6137275" cy="320675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8605" indent="-268605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500" b="1">
                <a:solidFill>
                  <a:srgbClr val="FF9900"/>
                </a:solidFill>
                <a:latin typeface="Arial" panose="020B0604020202020204" pitchFamily="34" charset="0"/>
              </a:rPr>
              <a:t>La razón del hombre es dialógica</a:t>
            </a:r>
            <a:endParaRPr lang="es-ES" altLang="es-VE" sz="15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0152" name="Rectangle 8"/>
          <p:cNvSpPr>
            <a:spLocks noChangeArrowheads="1"/>
          </p:cNvSpPr>
          <p:nvPr/>
        </p:nvSpPr>
        <p:spPr bwMode="auto">
          <a:xfrm>
            <a:off x="558800" y="836613"/>
            <a:ext cx="675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es-MX" altLang="es-VE" sz="2400" b="1" u="none">
                <a:solidFill>
                  <a:srgbClr val="FF0000"/>
                </a:solidFill>
                <a:latin typeface="Arial" panose="020B0604020202020204" pitchFamily="34" charset="0"/>
              </a:rPr>
              <a:t>Fundamentación de la ética dialógica</a:t>
            </a:r>
            <a:endParaRPr lang="es-ES" altLang="es-VE" sz="2400" u="none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90153" name="Text Box 9"/>
          <p:cNvSpPr txBox="1">
            <a:spLocks noChangeArrowheads="1"/>
          </p:cNvSpPr>
          <p:nvPr/>
        </p:nvSpPr>
        <p:spPr bwMode="auto">
          <a:xfrm>
            <a:off x="2605088" y="5164138"/>
            <a:ext cx="3332162" cy="330200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500" b="1">
                <a:solidFill>
                  <a:srgbClr val="FF9933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Ética discursiva = Deontológica</a:t>
            </a:r>
            <a:endParaRPr lang="es-ES_tradnl" altLang="es-VE" sz="1500" b="1">
              <a:solidFill>
                <a:srgbClr val="FF9933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sp>
        <p:nvSpPr>
          <p:cNvPr id="390154" name="Text Box 10"/>
          <p:cNvSpPr txBox="1">
            <a:spLocks noChangeArrowheads="1"/>
          </p:cNvSpPr>
          <p:nvPr/>
        </p:nvSpPr>
        <p:spPr bwMode="auto">
          <a:xfrm>
            <a:off x="2643188" y="5588000"/>
            <a:ext cx="6088062" cy="558800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500" b="1">
                <a:solidFill>
                  <a:srgbClr val="66FF33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La razón ofrece procedimientos para decidir qué normas son moralmente correctas</a:t>
            </a:r>
            <a:endParaRPr lang="es-ES_tradnl" altLang="es-VE" sz="1500" b="1">
              <a:solidFill>
                <a:srgbClr val="66FF33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cxnSp>
        <p:nvCxnSpPr>
          <p:cNvPr id="390155" name="AutoShape 11"/>
          <p:cNvCxnSpPr>
            <a:cxnSpLocks noChangeShapeType="1"/>
            <a:stCxn id="390152" idx="1"/>
            <a:endCxn id="390147" idx="1"/>
          </p:cNvCxnSpPr>
          <p:nvPr/>
        </p:nvCxnSpPr>
        <p:spPr bwMode="auto">
          <a:xfrm rot="10800000" flipH="1" flipV="1">
            <a:off x="558800" y="1048385"/>
            <a:ext cx="879475" cy="611505"/>
          </a:xfrm>
          <a:prstGeom prst="bentConnector3">
            <a:avLst>
              <a:gd name="adj1" fmla="val -27076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56" name="AutoShape 12"/>
          <p:cNvCxnSpPr>
            <a:cxnSpLocks noChangeShapeType="1"/>
            <a:stCxn id="390147" idx="1"/>
            <a:endCxn id="390151" idx="1"/>
          </p:cNvCxnSpPr>
          <p:nvPr/>
        </p:nvCxnSpPr>
        <p:spPr bwMode="auto">
          <a:xfrm rot="10800000" flipH="1" flipV="1">
            <a:off x="1438275" y="1660525"/>
            <a:ext cx="1160463" cy="403225"/>
          </a:xfrm>
          <a:prstGeom prst="bentConnector3">
            <a:avLst>
              <a:gd name="adj1" fmla="val -19699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57" name="AutoShape 13"/>
          <p:cNvCxnSpPr>
            <a:cxnSpLocks noChangeShapeType="1"/>
            <a:stCxn id="390147" idx="1"/>
            <a:endCxn id="390148" idx="1"/>
          </p:cNvCxnSpPr>
          <p:nvPr/>
        </p:nvCxnSpPr>
        <p:spPr bwMode="auto">
          <a:xfrm rot="10800000" flipH="1" flipV="1">
            <a:off x="1438275" y="1660525"/>
            <a:ext cx="1143000" cy="1052513"/>
          </a:xfrm>
          <a:prstGeom prst="bentConnector3">
            <a:avLst>
              <a:gd name="adj1" fmla="val -20000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58" name="AutoShape 14"/>
          <p:cNvCxnSpPr>
            <a:cxnSpLocks noChangeShapeType="1"/>
            <a:stCxn id="390152" idx="1"/>
            <a:endCxn id="390149" idx="1"/>
          </p:cNvCxnSpPr>
          <p:nvPr/>
        </p:nvCxnSpPr>
        <p:spPr bwMode="auto">
          <a:xfrm rot="10800000" flipH="1" flipV="1">
            <a:off x="558800" y="1048385"/>
            <a:ext cx="855980" cy="2413635"/>
          </a:xfrm>
          <a:prstGeom prst="bentConnector3">
            <a:avLst>
              <a:gd name="adj1" fmla="val -27819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59" name="AutoShape 15"/>
          <p:cNvCxnSpPr>
            <a:cxnSpLocks noChangeShapeType="1"/>
            <a:stCxn id="390152" idx="1"/>
            <a:endCxn id="390150" idx="1"/>
          </p:cNvCxnSpPr>
          <p:nvPr/>
        </p:nvCxnSpPr>
        <p:spPr bwMode="auto">
          <a:xfrm rot="10800000" flipH="1" flipV="1">
            <a:off x="558800" y="1048385"/>
            <a:ext cx="838200" cy="3010535"/>
          </a:xfrm>
          <a:prstGeom prst="bentConnector3">
            <a:avLst>
              <a:gd name="adj1" fmla="val -28409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60" name="AutoShape 16"/>
          <p:cNvCxnSpPr>
            <a:cxnSpLocks noChangeShapeType="1"/>
            <a:stCxn id="390150" idx="1"/>
            <a:endCxn id="390153" idx="1"/>
          </p:cNvCxnSpPr>
          <p:nvPr/>
        </p:nvCxnSpPr>
        <p:spPr bwMode="auto">
          <a:xfrm rot="10800000" flipH="1" flipV="1">
            <a:off x="1397000" y="4059238"/>
            <a:ext cx="1208088" cy="1270000"/>
          </a:xfrm>
          <a:prstGeom prst="bentConnector3">
            <a:avLst>
              <a:gd name="adj1" fmla="val -18921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0161" name="AutoShape 17"/>
          <p:cNvCxnSpPr>
            <a:cxnSpLocks noChangeShapeType="1"/>
            <a:stCxn id="390153" idx="1"/>
            <a:endCxn id="390154" idx="1"/>
          </p:cNvCxnSpPr>
          <p:nvPr/>
        </p:nvCxnSpPr>
        <p:spPr bwMode="auto">
          <a:xfrm rot="10800000" flipH="1" flipV="1">
            <a:off x="2605088" y="5329238"/>
            <a:ext cx="38100" cy="538162"/>
          </a:xfrm>
          <a:prstGeom prst="bentConnector3">
            <a:avLst>
              <a:gd name="adj1" fmla="val -600000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0164" name="Text Box 20"/>
          <p:cNvSpPr txBox="1">
            <a:spLocks noChangeArrowheads="1"/>
          </p:cNvSpPr>
          <p:nvPr/>
        </p:nvSpPr>
        <p:spPr bwMode="auto">
          <a:xfrm>
            <a:off x="5434013" y="3773488"/>
            <a:ext cx="3259137" cy="581025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es-ES_tradnl" altLang="es-VE" sz="1600" b="1">
                <a:solidFill>
                  <a:srgbClr val="333399"/>
                </a:solidFill>
                <a:latin typeface="Arial" panose="020B0604020202020204" pitchFamily="34" charset="0"/>
              </a:rPr>
              <a:t>Diálogo para llegar a un acuerdo para todos</a:t>
            </a:r>
            <a:endParaRPr lang="es-ES" altLang="es-VE" sz="160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cxnSp>
        <p:nvCxnSpPr>
          <p:cNvPr id="390165" name="AutoShape 21"/>
          <p:cNvCxnSpPr>
            <a:cxnSpLocks noChangeShapeType="1"/>
            <a:stCxn id="390150" idx="3"/>
            <a:endCxn id="390164" idx="1"/>
          </p:cNvCxnSpPr>
          <p:nvPr/>
        </p:nvCxnSpPr>
        <p:spPr bwMode="auto">
          <a:xfrm>
            <a:off x="4678363" y="4059238"/>
            <a:ext cx="75565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0169" name="Text Box 25"/>
          <p:cNvSpPr txBox="1">
            <a:spLocks noChangeArrowheads="1"/>
          </p:cNvSpPr>
          <p:nvPr/>
        </p:nvSpPr>
        <p:spPr bwMode="auto">
          <a:xfrm>
            <a:off x="1397000" y="4551363"/>
            <a:ext cx="3281363" cy="360362"/>
          </a:xfrm>
          <a:prstGeom prst="rect">
            <a:avLst/>
          </a:prstGeom>
          <a:solidFill>
            <a:srgbClr val="333399"/>
          </a:solidFill>
          <a:ln w="9525">
            <a:solidFill>
              <a:srgbClr val="99CC00"/>
            </a:solidFill>
            <a:miter lim="800000"/>
          </a:ln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Char char="•"/>
            </a:pPr>
            <a:r>
              <a:rPr lang="es-ES_tradnl" altLang="es-VE" sz="1700" b="1">
                <a:solidFill>
                  <a:srgbClr val="CCFF66"/>
                </a:solidFill>
                <a:latin typeface="Arial" panose="020B0604020202020204" pitchFamily="34" charset="0"/>
                <a:ea typeface="MS PGothic" panose="020B0600070205080204" pitchFamily="94" charset="-128"/>
              </a:rPr>
              <a:t>Racionalidad estratégica</a:t>
            </a:r>
            <a:endParaRPr lang="es-ES_tradnl" altLang="es-VE" sz="1700" b="1">
              <a:solidFill>
                <a:srgbClr val="CCFF66"/>
              </a:solidFill>
              <a:latin typeface="Arial" panose="020B0604020202020204" pitchFamily="34" charset="0"/>
              <a:ea typeface="MS PGothic" panose="020B0600070205080204" pitchFamily="94" charset="-128"/>
            </a:endParaRPr>
          </a:p>
        </p:txBody>
      </p:sp>
      <p:cxnSp>
        <p:nvCxnSpPr>
          <p:cNvPr id="390170" name="AutoShape 26"/>
          <p:cNvCxnSpPr>
            <a:cxnSpLocks noChangeShapeType="1"/>
            <a:stCxn id="390152" idx="1"/>
            <a:endCxn id="390169" idx="1"/>
          </p:cNvCxnSpPr>
          <p:nvPr/>
        </p:nvCxnSpPr>
        <p:spPr bwMode="auto">
          <a:xfrm rot="10800000" flipH="1" flipV="1">
            <a:off x="558800" y="1048385"/>
            <a:ext cx="838200" cy="3683635"/>
          </a:xfrm>
          <a:prstGeom prst="bentConnector3">
            <a:avLst>
              <a:gd name="adj1" fmla="val -28409"/>
            </a:avLst>
          </a:prstGeom>
          <a:noFill/>
          <a:ln w="9525">
            <a:solidFill>
              <a:schemeClr val="tx1"/>
            </a:solidFill>
            <a:miter lim="800000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0171" name="Text Box 27"/>
          <p:cNvSpPr txBox="1">
            <a:spLocks noChangeArrowheads="1"/>
          </p:cNvSpPr>
          <p:nvPr/>
        </p:nvSpPr>
        <p:spPr bwMode="auto">
          <a:xfrm>
            <a:off x="5434013" y="4446588"/>
            <a:ext cx="3259137" cy="581025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SzTx/>
              <a:buFontTx/>
              <a:buNone/>
            </a:pPr>
            <a:r>
              <a:rPr lang="es-ES_tradnl" altLang="es-VE" sz="1600" b="1">
                <a:solidFill>
                  <a:srgbClr val="333399"/>
                </a:solidFill>
                <a:latin typeface="Arial" panose="020B0604020202020204" pitchFamily="34" charset="0"/>
              </a:rPr>
              <a:t>Considera a los otros como medios para sus fines</a:t>
            </a:r>
            <a:endParaRPr lang="es-ES" altLang="es-VE" sz="160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cxnSp>
        <p:nvCxnSpPr>
          <p:cNvPr id="390172" name="AutoShape 28"/>
          <p:cNvCxnSpPr>
            <a:cxnSpLocks noChangeShapeType="1"/>
            <a:stCxn id="390169" idx="3"/>
            <a:endCxn id="390171" idx="1"/>
          </p:cNvCxnSpPr>
          <p:nvPr/>
        </p:nvCxnSpPr>
        <p:spPr bwMode="auto">
          <a:xfrm>
            <a:off x="4678363" y="4732338"/>
            <a:ext cx="75565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9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ldLvl="0" animBg="1"/>
      <p:bldP spid="390148" grpId="0" bldLvl="0" animBg="1"/>
      <p:bldP spid="390149" grpId="0" bldLvl="0" animBg="1"/>
      <p:bldP spid="390150" grpId="0" bldLvl="0" animBg="1"/>
      <p:bldP spid="390151" grpId="0" bldLvl="0" animBg="1"/>
      <p:bldP spid="390152" grpId="0"/>
      <p:bldP spid="390153" grpId="0" bldLvl="0" animBg="1"/>
      <p:bldP spid="390154" grpId="0" bldLvl="0" animBg="1"/>
      <p:bldP spid="390164" grpId="0" bldLvl="0" animBg="1"/>
      <p:bldP spid="390169" grpId="0" bldLvl="0" animBg="1"/>
      <p:bldP spid="390171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3564255" y="1412875"/>
            <a:ext cx="5053330" cy="44615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s-ES" altLang="en-US" sz="2000" b="1">
              <a:solidFill>
                <a:schemeClr val="tx2"/>
              </a:solidFill>
            </a:endParaRPr>
          </a:p>
          <a:p>
            <a:pPr algn="just"/>
            <a:r>
              <a:rPr lang="es-ES" altLang="en-US" sz="2400" b="1">
                <a:solidFill>
                  <a:schemeClr val="tx2"/>
                </a:solidFill>
                <a:sym typeface="+mn-ea"/>
              </a:rPr>
              <a:t>La ética comunicativa  o dialógica, ha sido desarrollada en las últimas décadas del siglo XX. </a:t>
            </a:r>
            <a:endParaRPr lang="es-ES" altLang="en-US" sz="2400" b="1">
              <a:solidFill>
                <a:schemeClr val="tx2"/>
              </a:solidFill>
              <a:sym typeface="+mn-ea"/>
            </a:endParaRPr>
          </a:p>
          <a:p>
            <a:pPr algn="just"/>
            <a:endParaRPr lang="es-ES" altLang="en-US" sz="2400" b="1">
              <a:solidFill>
                <a:schemeClr val="tx2"/>
              </a:solidFill>
              <a:sym typeface="+mn-ea"/>
            </a:endParaRPr>
          </a:p>
          <a:p>
            <a:pPr algn="just"/>
            <a:r>
              <a:rPr lang="es-ES" altLang="en-US" sz="2400" b="1">
                <a:solidFill>
                  <a:schemeClr val="tx2"/>
                </a:solidFill>
                <a:sym typeface="+mn-ea"/>
              </a:rPr>
              <a:t>Sus representantes son Karl-Otto Apel y Jürgen Habermas.</a:t>
            </a:r>
            <a:endParaRPr lang="es-ES" altLang="en-US" sz="2400" b="1">
              <a:solidFill>
                <a:schemeClr val="tx2"/>
              </a:solidFill>
              <a:sym typeface="+mn-ea"/>
            </a:endParaRPr>
          </a:p>
          <a:p>
            <a:pPr algn="just"/>
            <a:endParaRPr lang="es-ES" altLang="en-US" sz="2400" b="1">
              <a:solidFill>
                <a:schemeClr val="tx2"/>
              </a:solidFill>
              <a:sym typeface="+mn-ea"/>
            </a:endParaRPr>
          </a:p>
          <a:p>
            <a:pPr algn="just"/>
            <a:r>
              <a:rPr lang="es-ES" altLang="en-US" sz="2400" b="1">
                <a:solidFill>
                  <a:schemeClr val="tx2"/>
                </a:solidFill>
                <a:sym typeface="+mn-ea"/>
              </a:rPr>
              <a:t>Es una ética formal, universal y necesaria, basada en él </a:t>
            </a:r>
            <a:r>
              <a:rPr lang="es-ES" alt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dialogo</a:t>
            </a:r>
            <a:r>
              <a:rPr lang="es-ES" altLang="en-US" sz="2400" b="1">
                <a:solidFill>
                  <a:schemeClr val="tx2"/>
                </a:solidFill>
                <a:sym typeface="+mn-ea"/>
              </a:rPr>
              <a:t> y la </a:t>
            </a:r>
            <a:r>
              <a:rPr lang="es-ES" alt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comunicación</a:t>
            </a:r>
            <a:r>
              <a:rPr lang="es-ES" altLang="en-US" sz="2400" b="1">
                <a:solidFill>
                  <a:schemeClr val="tx2"/>
                </a:solidFill>
                <a:sym typeface="+mn-ea"/>
              </a:rPr>
              <a:t>.</a:t>
            </a:r>
            <a:endParaRPr lang="es-ES" altLang="en-US" sz="2400">
              <a:solidFill>
                <a:schemeClr val="tx2"/>
              </a:solidFill>
              <a:sym typeface="+mn-ea"/>
            </a:endParaRPr>
          </a:p>
          <a:p>
            <a:endParaRPr lang="es-ES" altLang="en-US" sz="2400">
              <a:solidFill>
                <a:schemeClr val="tx2"/>
              </a:solidFill>
              <a:sym typeface="+mn-ea"/>
            </a:endParaRPr>
          </a:p>
        </p:txBody>
      </p:sp>
      <p:pic>
        <p:nvPicPr>
          <p:cNvPr id="100" name="Marcador de posición de contenido 99"/>
          <p:cNvPicPr>
            <a:picLocks noGrp="1"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56260" y="908050"/>
            <a:ext cx="2513330" cy="1676400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</p:pic>
      <p:sp>
        <p:nvSpPr>
          <p:cNvPr id="7" name="Cuadro de texto 6"/>
          <p:cNvSpPr txBox="1"/>
          <p:nvPr/>
        </p:nvSpPr>
        <p:spPr>
          <a:xfrm>
            <a:off x="556260" y="2708275"/>
            <a:ext cx="25469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en-US" sz="2000" b="1"/>
              <a:t>Karl-Otto Apel</a:t>
            </a:r>
            <a:endParaRPr lang="es-ES" altLang="en-US" sz="2000" b="1"/>
          </a:p>
          <a:p>
            <a:pPr algn="ctr"/>
            <a:r>
              <a:rPr lang="es-ES" altLang="en-US" sz="2000" b="1"/>
              <a:t>1922-2017</a:t>
            </a:r>
            <a:endParaRPr lang="es-ES" altLang="en-US" sz="2000" b="1"/>
          </a:p>
        </p:txBody>
      </p:sp>
      <p:pic>
        <p:nvPicPr>
          <p:cNvPr id="101" name="Marcador de posición de contenido 100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1505" y="3860800"/>
            <a:ext cx="2458085" cy="1561465"/>
          </a:xfrm>
          <a:prstGeom prst="rect">
            <a:avLst/>
          </a:prstGeom>
          <a:noFill/>
          <a:ln w="9525">
            <a:solidFill>
              <a:schemeClr val="accent6"/>
            </a:solidFill>
          </a:ln>
        </p:spPr>
      </p:pic>
      <p:sp>
        <p:nvSpPr>
          <p:cNvPr id="9" name="Cuadro de texto 8"/>
          <p:cNvSpPr txBox="1"/>
          <p:nvPr/>
        </p:nvSpPr>
        <p:spPr>
          <a:xfrm>
            <a:off x="583565" y="5516880"/>
            <a:ext cx="251015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en-US" sz="2000" b="1"/>
              <a:t>Jürgen Habermas</a:t>
            </a:r>
            <a:endParaRPr lang="es-ES" altLang="en-US" sz="2000" b="1"/>
          </a:p>
          <a:p>
            <a:pPr algn="ctr"/>
            <a:r>
              <a:rPr lang="es-ES" altLang="en-US" sz="2000" b="1"/>
              <a:t>1929-</a:t>
            </a:r>
            <a:endParaRPr lang="es-ES" altLang="en-US" sz="2000" b="1"/>
          </a:p>
        </p:txBody>
      </p:sp>
      <p:cxnSp>
        <p:nvCxnSpPr>
          <p:cNvPr id="12" name="Conector recto 11"/>
          <p:cNvCxnSpPr/>
          <p:nvPr/>
        </p:nvCxnSpPr>
        <p:spPr>
          <a:xfrm>
            <a:off x="3491865" y="1461135"/>
            <a:ext cx="0" cy="4272280"/>
          </a:xfrm>
          <a:prstGeom prst="line">
            <a:avLst/>
          </a:prstGeom>
          <a:ln w="28575" cmpd="sng">
            <a:solidFill>
              <a:schemeClr val="accent6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3"/>
          <p:cNvSpPr txBox="1"/>
          <p:nvPr/>
        </p:nvSpPr>
        <p:spPr>
          <a:xfrm>
            <a:off x="2626360" y="1409700"/>
            <a:ext cx="6212840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s-ES" altLang="en-US" sz="2400">
                <a:sym typeface="+mn-ea"/>
              </a:rPr>
              <a:t>El </a:t>
            </a:r>
            <a:r>
              <a:rPr lang="es-ES" altLang="en-US" sz="2400" b="1">
                <a:sym typeface="+mn-ea"/>
              </a:rPr>
              <a:t>diálogo</a:t>
            </a:r>
            <a:r>
              <a:rPr lang="es-ES" altLang="en-US" sz="2400">
                <a:sym typeface="+mn-ea"/>
              </a:rPr>
              <a:t> es el único medio que nos queda para saber si los intereses subjetivos pueden convertirse en normas universales. </a:t>
            </a:r>
            <a:endParaRPr lang="es-ES" altLang="en-US" sz="2400">
              <a:sym typeface="+mn-ea"/>
            </a:endParaRPr>
          </a:p>
          <a:p>
            <a:pPr algn="just"/>
            <a:endParaRPr lang="es-ES" altLang="en-US" sz="2400">
              <a:sym typeface="+mn-ea"/>
            </a:endParaRPr>
          </a:p>
          <a:p>
            <a:pPr algn="just"/>
            <a:r>
              <a:rPr lang="es-ES" altLang="en-US" sz="2400">
                <a:sym typeface="+mn-ea"/>
              </a:rPr>
              <a:t>La ética se fundamenta en la </a:t>
            </a:r>
            <a:r>
              <a:rPr lang="es-ES" altLang="en-US" sz="2400" b="1">
                <a:sym typeface="+mn-ea"/>
              </a:rPr>
              <a:t>autonomía</a:t>
            </a:r>
            <a:r>
              <a:rPr lang="es-ES" altLang="en-US" sz="2400">
                <a:sym typeface="+mn-ea"/>
              </a:rPr>
              <a:t> de la persona.</a:t>
            </a:r>
            <a:endParaRPr lang="es-ES" altLang="en-US" sz="2400">
              <a:sym typeface="+mn-ea"/>
            </a:endParaRPr>
          </a:p>
          <a:p>
            <a:pPr algn="just"/>
            <a:endParaRPr lang="es-ES" altLang="en-US" sz="2400">
              <a:sym typeface="+mn-ea"/>
            </a:endParaRPr>
          </a:p>
          <a:p>
            <a:pPr algn="just"/>
            <a:r>
              <a:rPr lang="es-ES" altLang="en-US" sz="2400">
                <a:sym typeface="+mn-ea"/>
              </a:rPr>
              <a:t>La autonomía personal confiere al ser humano el carácter de </a:t>
            </a:r>
            <a:r>
              <a:rPr lang="es-ES" altLang="en-US" sz="2400" b="1">
                <a:sym typeface="+mn-ea"/>
              </a:rPr>
              <a:t>autolegislador, autorregulador.</a:t>
            </a:r>
            <a:r>
              <a:rPr lang="es-ES" altLang="en-US" sz="2400">
                <a:sym typeface="+mn-ea"/>
              </a:rPr>
              <a:t> </a:t>
            </a:r>
            <a:endParaRPr lang="es-ES" altLang="en-US" sz="2400">
              <a:sym typeface="+mn-ea"/>
            </a:endParaRPr>
          </a:p>
          <a:p>
            <a:pPr algn="just"/>
            <a:endParaRPr lang="es-ES" altLang="en-US" sz="2400">
              <a:sym typeface="+mn-ea"/>
            </a:endParaRPr>
          </a:p>
          <a:p>
            <a:pPr algn="just"/>
            <a:r>
              <a:rPr lang="es-ES" altLang="en-US" sz="2400">
                <a:sym typeface="+mn-ea"/>
              </a:rPr>
              <a:t>Le hace </a:t>
            </a:r>
            <a:r>
              <a:rPr lang="es-ES" altLang="en-US" sz="2400" b="1">
                <a:sym typeface="+mn-ea"/>
              </a:rPr>
              <a:t>igual al resto </a:t>
            </a:r>
            <a:r>
              <a:rPr lang="es-ES" altLang="en-US" sz="2400">
                <a:sym typeface="+mn-ea"/>
              </a:rPr>
              <a:t>de la humanidad.</a:t>
            </a:r>
            <a:endParaRPr lang="es-ES" altLang="en-US" sz="2400">
              <a:sym typeface="+mn-ea"/>
            </a:endParaRPr>
          </a:p>
          <a:p>
            <a:pPr algn="just"/>
            <a:endParaRPr lang="es-ES" altLang="en-US" sz="2400">
              <a:sym typeface="+mn-ea"/>
            </a:endParaRPr>
          </a:p>
          <a:p>
            <a:pPr algn="just"/>
            <a:r>
              <a:rPr lang="es-ES" altLang="en-US" sz="2400">
                <a:sym typeface="+mn-ea"/>
              </a:rPr>
              <a:t>Y les da derecho a buscar una </a:t>
            </a:r>
            <a:r>
              <a:rPr lang="es-ES" altLang="en-US" sz="2400" b="1">
                <a:sym typeface="+mn-ea"/>
              </a:rPr>
              <a:t>normativa universalmente válida </a:t>
            </a:r>
            <a:r>
              <a:rPr lang="es-ES" altLang="en-US" sz="2400">
                <a:sym typeface="+mn-ea"/>
              </a:rPr>
              <a:t>mediante el diálogo.</a:t>
            </a:r>
            <a:endParaRPr lang="es-ES" altLang="en-US" sz="2400"/>
          </a:p>
        </p:txBody>
      </p:sp>
      <p:sp>
        <p:nvSpPr>
          <p:cNvPr id="390152" name="Rectangle 8"/>
          <p:cNvSpPr>
            <a:spLocks noChangeArrowheads="1"/>
          </p:cNvSpPr>
          <p:nvPr/>
        </p:nvSpPr>
        <p:spPr bwMode="auto">
          <a:xfrm>
            <a:off x="558800" y="836613"/>
            <a:ext cx="67500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es-ES" altLang="es-MX" sz="2400" b="1" u="none">
                <a:solidFill>
                  <a:srgbClr val="FF0000"/>
                </a:solidFill>
                <a:latin typeface="Arial" panose="020B0604020202020204" pitchFamily="34" charset="0"/>
              </a:rPr>
              <a:t>Ideas compartidas por ambos autores:</a:t>
            </a:r>
            <a:endParaRPr lang="es-ES" altLang="es-MX" sz="2400" b="1" u="none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ct val="0"/>
              </a:spcAft>
              <a:buClrTx/>
              <a:buSzTx/>
              <a:buFontTx/>
              <a:buNone/>
            </a:pPr>
            <a:endParaRPr lang="es-ES" altLang="es-MX" sz="2400" b="1" u="none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971550" y="1310005"/>
            <a:ext cx="69215" cy="471170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1026160" y="1687195"/>
            <a:ext cx="152971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040765" y="3141345"/>
            <a:ext cx="152971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971550" y="4221480"/>
            <a:ext cx="152971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971550" y="5301615"/>
            <a:ext cx="152971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969010" y="6021705"/>
            <a:ext cx="152971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907540" y="621030"/>
            <a:ext cx="6881495" cy="6175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altLang="en-US" sz="2400"/>
              <a:t>Para hacer posible la ética dialógica, todos los miembros de la comunidad se deben reconocer con igual correspondencia como </a:t>
            </a:r>
            <a:r>
              <a:rPr lang="es-ES" altLang="en-US" sz="2400" b="1"/>
              <a:t>interlocutores con los mismos derechos. </a:t>
            </a:r>
            <a:endParaRPr lang="es-ES" altLang="en-US" sz="2400" b="1"/>
          </a:p>
          <a:p>
            <a:pPr algn="just"/>
            <a:endParaRPr lang="es-ES" altLang="en-US" sz="2400"/>
          </a:p>
          <a:p>
            <a:pPr marL="0" indent="0" algn="just">
              <a:buNone/>
            </a:pPr>
            <a:r>
              <a:rPr lang="es-ES" altLang="en-US" sz="2400">
                <a:sym typeface="+mn-ea"/>
              </a:rPr>
              <a:t>Cuando nos comunicamos:  </a:t>
            </a:r>
            <a:endParaRPr lang="es-ES" altLang="en-US" sz="2400">
              <a:sym typeface="+mn-ea"/>
            </a:endParaRPr>
          </a:p>
          <a:p>
            <a:pPr marL="457200" lvl="1" indent="0" algn="just">
              <a:buNone/>
            </a:pPr>
            <a:r>
              <a:rPr lang="es-ES" altLang="en-US" sz="2400">
                <a:sym typeface="+mn-ea"/>
              </a:rPr>
              <a:t>a) Todos tenemos </a:t>
            </a:r>
            <a:r>
              <a:rPr lang="es-ES" altLang="en-US" sz="2400" b="1">
                <a:sym typeface="+mn-ea"/>
              </a:rPr>
              <a:t>el mismo derecho </a:t>
            </a:r>
            <a:r>
              <a:rPr lang="es-ES" altLang="en-US" sz="2400">
                <a:sym typeface="+mn-ea"/>
              </a:rPr>
              <a:t>a hablar. </a:t>
            </a:r>
            <a:endParaRPr lang="es-ES" altLang="en-US" sz="2400">
              <a:sym typeface="+mn-ea"/>
            </a:endParaRPr>
          </a:p>
          <a:p>
            <a:pPr marL="457200" lvl="1" indent="0" algn="just">
              <a:buNone/>
            </a:pPr>
            <a:r>
              <a:rPr lang="es-ES" altLang="en-US" sz="2400">
                <a:sym typeface="+mn-ea"/>
              </a:rPr>
              <a:t>b) La </a:t>
            </a:r>
            <a:r>
              <a:rPr lang="es-ES" altLang="en-US" sz="2400" b="1">
                <a:sym typeface="+mn-ea"/>
              </a:rPr>
              <a:t>misma posibilidad de información</a:t>
            </a:r>
            <a:r>
              <a:rPr lang="es-ES" altLang="en-US" sz="2400">
                <a:sym typeface="+mn-ea"/>
              </a:rPr>
              <a:t> sobre los temas a tratar. </a:t>
            </a:r>
            <a:endParaRPr lang="es-ES" altLang="en-US" sz="2400">
              <a:sym typeface="+mn-ea"/>
            </a:endParaRPr>
          </a:p>
          <a:p>
            <a:pPr marL="457200" lvl="1" indent="0" algn="just">
              <a:buNone/>
            </a:pPr>
            <a:r>
              <a:rPr lang="es-ES" altLang="en-US" sz="2400">
                <a:sym typeface="+mn-ea"/>
              </a:rPr>
              <a:t>c) Los argumentos que utilizamos deben tener la pretensión de ser válidos universalmente, es decir, los </a:t>
            </a:r>
            <a:r>
              <a:rPr lang="es-ES" altLang="en-US" sz="2400" b="1">
                <a:sym typeface="+mn-ea"/>
              </a:rPr>
              <a:t>roles </a:t>
            </a:r>
            <a:r>
              <a:rPr lang="es-ES" altLang="en-US" sz="2400">
                <a:sym typeface="+mn-ea"/>
              </a:rPr>
              <a:t>deben ser </a:t>
            </a:r>
            <a:r>
              <a:rPr lang="es-ES" altLang="en-US" sz="2400" b="1">
                <a:sym typeface="+mn-ea"/>
              </a:rPr>
              <a:t>intercambiables</a:t>
            </a:r>
            <a:r>
              <a:rPr lang="es-ES" altLang="en-US" sz="2400">
                <a:sym typeface="+mn-ea"/>
              </a:rPr>
              <a:t>.</a:t>
            </a:r>
            <a:endParaRPr lang="es-ES" altLang="en-US" sz="2400">
              <a:sym typeface="+mn-ea"/>
            </a:endParaRPr>
          </a:p>
          <a:p>
            <a:pPr marL="457200" lvl="1" indent="0" algn="just">
              <a:buNone/>
            </a:pPr>
            <a:endParaRPr lang="es-ES" altLang="en-US" sz="2400">
              <a:sym typeface="+mn-ea"/>
            </a:endParaRPr>
          </a:p>
          <a:p>
            <a:pPr marL="0" lvl="0" indent="0" algn="just">
              <a:buNone/>
            </a:pPr>
            <a:r>
              <a:rPr lang="es-ES" altLang="en-US" sz="2400"/>
              <a:t>La norma moral suge entonces del </a:t>
            </a:r>
            <a:r>
              <a:rPr lang="es-ES" altLang="en-US" sz="2400" b="1"/>
              <a:t>diálogo entre iguales (racionalidad intersubjetiva-pluralismo).</a:t>
            </a:r>
            <a:endParaRPr lang="es-ES" altLang="en-US" sz="2400" b="1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971550" y="520700"/>
            <a:ext cx="69215" cy="564515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1026160" y="897890"/>
            <a:ext cx="80962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Conector recto 3"/>
          <p:cNvCxnSpPr/>
          <p:nvPr/>
        </p:nvCxnSpPr>
        <p:spPr>
          <a:xfrm>
            <a:off x="1026160" y="2855595"/>
            <a:ext cx="80962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971550" y="6165850"/>
            <a:ext cx="809625" cy="1397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281035" y="6356350"/>
            <a:ext cx="405765" cy="365125"/>
          </a:xfrm>
        </p:spPr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840" y="332740"/>
            <a:ext cx="7557770" cy="1143000"/>
          </a:xfrm>
        </p:spPr>
        <p:txBody>
          <a:bodyPr>
            <a:normAutofit/>
          </a:bodyPr>
          <a:lstStyle/>
          <a:p>
            <a:pPr algn="l"/>
            <a:r>
              <a:rPr lang="es-ES" altLang="en-US" sz="3110" b="1">
                <a:solidFill>
                  <a:srgbClr val="FF0000"/>
                </a:solidFill>
              </a:rPr>
              <a:t>La Ética de la razón comunicativa posibilita el SISTEMA SOCIAL</a:t>
            </a:r>
            <a:endParaRPr lang="es-ES" altLang="en-US" sz="3110" b="1">
              <a:solidFill>
                <a:srgbClr val="FF0000"/>
              </a:solidFill>
            </a:endParaRPr>
          </a:p>
        </p:txBody>
      </p:sp>
      <p:graphicFrame>
        <p:nvGraphicFramePr>
          <p:cNvPr id="4" name="Marcador de posición de contenido 3"/>
          <p:cNvGraphicFramePr>
            <a:graphicFrameLocks noGrp="1"/>
          </p:cNvGraphicFramePr>
          <p:nvPr>
            <p:ph idx="1"/>
          </p:nvPr>
        </p:nvGraphicFramePr>
        <p:xfrm>
          <a:off x="1762760" y="2152650"/>
          <a:ext cx="6125210" cy="371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605"/>
                <a:gridCol w="3062605"/>
              </a:tblGrid>
              <a:tr h="18313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ECONOMÍA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(Recursos)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14CD68"/>
                        </a:gs>
                        <a:gs pos="100000">
                          <a:srgbClr val="0B6E38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POLÍTICA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Fines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14CD68"/>
                        </a:gs>
                        <a:gs pos="100000">
                          <a:srgbClr val="0B6E38"/>
                        </a:gs>
                      </a:gsLst>
                      <a:lin ang="5400000" scaled="0"/>
                    </a:gradFill>
                  </a:tcPr>
                </a:tc>
              </a:tr>
              <a:tr h="18834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s-ES" altLang="en-US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ORGANIZACIÓN SOCIAL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(Valores)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14CD68"/>
                        </a:gs>
                        <a:gs pos="100000">
                          <a:srgbClr val="0B6E38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s-ES" altLang="en-US" sz="24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SISTEMA INTEGRADOR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s-ES" altLang="en-US" sz="2400" b="1">
                          <a:solidFill>
                            <a:schemeClr val="bg1"/>
                          </a:solidFill>
                        </a:rPr>
                        <a:t>(Normas)</a:t>
                      </a:r>
                      <a:endParaRPr lang="es-ES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14CD68"/>
                        </a:gs>
                        <a:gs pos="100000">
                          <a:srgbClr val="0B6E38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5" name="Conector recto 4"/>
          <p:cNvCxnSpPr/>
          <p:nvPr/>
        </p:nvCxnSpPr>
        <p:spPr>
          <a:xfrm>
            <a:off x="1259205" y="711200"/>
            <a:ext cx="0" cy="51123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1258570" y="2997200"/>
            <a:ext cx="431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1258570" y="4648200"/>
            <a:ext cx="4318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Marcador de posición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spectos  contextuales Ética Gerencial Turbulencia Impredicibilidad Complejidad Oscura y brumosa Ruido y azar  Naufragio 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15616" y="980728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spectos  conceptuales Planos y significados de la ética Aceptar el mal menor Cooperar para el bien Crecer haciendo el bie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87624" y="620688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spectos  conceptuales La ética En primera persona del singular y en gerundio Se asume individualmente pero se construye s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899592" y="404664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Lógica de la gerencia Aspectos  conceptuales Ética Gerencial Interés por la gente Interés por el negocio Alto Alto Medio B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87624" y="764704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1310208" y="5877272"/>
            <a:ext cx="6934200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Lógica de la ética Aspectos  conceptuales Ética Gerencial Solidaridad (aspectos intra-sujetivos) Autoestima (aspectos inte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259632" y="548680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Aspectos  conceptuales Ética y Moral Ética Moral &lt;ul&gt;&lt;li&gt;Decidir bajo el signo de las acciones consideradas como buenas (P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043608" y="692696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spectos  conceptuales La ética Estadios &lt;ul&gt;&lt;li&gt;Evitar castigo &lt;/li&gt;&lt;/ul&gt;&lt;ul&gt;&lt;li&gt;Obtener ganancia &lt;/li&gt;&lt;/ul&gt;Ética Gerenci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259632" y="548680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ircuito del desempeño humano Aspectos  Instrumentales Lo que creo (condiciona lo que) Pienso (lo que pienso condiciona lo..."/>
          <p:cNvPicPr>
            <a:picLocks noChangeAspect="1" noChangeArrowheads="1"/>
          </p:cNvPicPr>
          <p:nvPr/>
        </p:nvPicPr>
        <p:blipFill>
          <a:blip r:embed="rId1" cstate="print"/>
          <a:srcRect b="7232"/>
          <a:stretch>
            <a:fillRect/>
          </a:stretch>
        </p:blipFill>
        <p:spPr bwMode="auto">
          <a:xfrm>
            <a:off x="1115616" y="476672"/>
            <a:ext cx="6934200" cy="4824536"/>
          </a:xfrm>
          <a:prstGeom prst="rect">
            <a:avLst/>
          </a:prstGeom>
          <a:noFill/>
        </p:spPr>
      </p:pic>
      <p:pic>
        <p:nvPicPr>
          <p:cNvPr id="3" name="Picture 4" descr="Introducción Ética Gerencial Genérico Filosófico Religioso Sociológico Jurídico Concreto ¿Qué? ¿Cómo? ¿Cuándo? ¿Quién? ¿Dó..."/>
          <p:cNvPicPr>
            <a:picLocks noChangeAspect="1" noChangeArrowheads="1"/>
          </p:cNvPicPr>
          <p:nvPr/>
        </p:nvPicPr>
        <p:blipFill>
          <a:blip r:embed="rId2" cstate="print"/>
          <a:srcRect t="92768" b="4463"/>
          <a:stretch>
            <a:fillRect/>
          </a:stretch>
        </p:blipFill>
        <p:spPr bwMode="auto">
          <a:xfrm>
            <a:off x="971600" y="5877272"/>
            <a:ext cx="6934200" cy="432048"/>
          </a:xfrm>
          <a:prstGeom prst="rect">
            <a:avLst/>
          </a:prstGeom>
          <a:noFill/>
        </p:spPr>
      </p:pic>
      <p:sp>
        <p:nvSpPr>
          <p:cNvPr id="2" name="Marcador de posición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A03D1-1D3C-4252-82C2-7B6B3AF205D3}" type="slidenum">
              <a:rPr lang="es-ES" smtClean="0"/>
            </a:fld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1969</Words>
  <Application>WPS Presentation</Application>
  <PresentationFormat>Presentación en pantalla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SimSun</vt:lpstr>
      <vt:lpstr>Wingdings</vt:lpstr>
      <vt:lpstr>Arial Black</vt:lpstr>
      <vt:lpstr>Georgia</vt:lpstr>
      <vt:lpstr>Trebuchet MS</vt:lpstr>
      <vt:lpstr>MS PGothic</vt:lpstr>
      <vt:lpstr>Calibri</vt:lpstr>
      <vt:lpstr>Microsoft YaHei</vt:lpstr>
      <vt:lpstr>Arial Unicode MS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La Ética de la razón comunicativa posibilita el SISTEMA SOCIAL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DELL</cp:lastModifiedBy>
  <cp:revision>22</cp:revision>
  <dcterms:created xsi:type="dcterms:W3CDTF">2016-09-29T14:37:00Z</dcterms:created>
  <dcterms:modified xsi:type="dcterms:W3CDTF">2023-05-15T00:41:42Z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F12CBE2F248445278B577F538A2FCC10</vt:lpwstr>
  </property>
  <property fmtid="{D5CDD505-2E9C-101B-9397-08002B2CF9AE}" pid="3" name="KSOProductBuildVer">
    <vt:lpwstr>3082-11.2.0.11537</vt:lpwstr>
  </property>
</Properties>
</file>