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397" r:id="rId2"/>
    <p:sldId id="399" r:id="rId3"/>
    <p:sldId id="401" r:id="rId4"/>
    <p:sldId id="400" r:id="rId5"/>
    <p:sldId id="402" r:id="rId6"/>
    <p:sldId id="403" r:id="rId7"/>
    <p:sldId id="404" r:id="rId8"/>
    <p:sldId id="411" r:id="rId9"/>
    <p:sldId id="406" r:id="rId10"/>
    <p:sldId id="407" r:id="rId11"/>
    <p:sldId id="408" r:id="rId12"/>
    <p:sldId id="409" r:id="rId13"/>
    <p:sldId id="258" r:id="rId14"/>
    <p:sldId id="333" r:id="rId15"/>
    <p:sldId id="339" r:id="rId16"/>
    <p:sldId id="341" r:id="rId17"/>
    <p:sldId id="412" r:id="rId18"/>
    <p:sldId id="342" r:id="rId19"/>
    <p:sldId id="343" r:id="rId20"/>
    <p:sldId id="344" r:id="rId21"/>
    <p:sldId id="345" r:id="rId22"/>
    <p:sldId id="346" r:id="rId23"/>
    <p:sldId id="347" r:id="rId24"/>
    <p:sldId id="349" r:id="rId25"/>
    <p:sldId id="350" r:id="rId26"/>
    <p:sldId id="370" r:id="rId27"/>
    <p:sldId id="394" r:id="rId28"/>
  </p:sldIdLst>
  <p:sldSz cx="9144000" cy="6858000" type="screen4x3"/>
  <p:notesSz cx="6858000" cy="9144000"/>
  <p:defaultTextStyle>
    <a:defPPr>
      <a:defRPr lang="es-E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/>
    <p:restoredTop sz="94671"/>
  </p:normalViewPr>
  <p:slideViewPr>
    <p:cSldViewPr showGuides="1">
      <p:cViewPr varScale="1">
        <p:scale>
          <a:sx n="64" d="100"/>
          <a:sy n="64" d="100"/>
        </p:scale>
        <p:origin x="147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80" d="100"/>
        <a:sy n="80" d="100"/>
      </p:scale>
      <p:origin x="0" y="22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A8A5AC-9FE6-430F-9343-D17A05FE7D90}" type="doc">
      <dgm:prSet loTypeId="urn:microsoft.com/office/officeart/2005/8/layout/funnel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s-ES"/>
        </a:p>
      </dgm:t>
    </dgm:pt>
    <dgm:pt modelId="{33882F6E-6B7C-405D-8F77-D99439C99DFC}">
      <dgm:prSet phldrT="[Texto]"/>
      <dgm:spPr/>
      <dgm:t>
        <a:bodyPr/>
        <a:lstStyle/>
        <a:p>
          <a:r>
            <a:rPr lang="es-ES" b="1" dirty="0"/>
            <a:t>Trascendencia</a:t>
          </a:r>
        </a:p>
      </dgm:t>
    </dgm:pt>
    <dgm:pt modelId="{8F5F3F9A-E7F7-4BDC-BCA8-A80D59ACA99C}" type="parTrans" cxnId="{C6A2190C-2242-4CE0-8660-0213DAC07003}">
      <dgm:prSet/>
      <dgm:spPr/>
      <dgm:t>
        <a:bodyPr/>
        <a:lstStyle/>
        <a:p>
          <a:endParaRPr lang="es-ES"/>
        </a:p>
      </dgm:t>
    </dgm:pt>
    <dgm:pt modelId="{E7F721B6-5D20-4956-8EAF-A836260BA122}" type="sibTrans" cxnId="{C6A2190C-2242-4CE0-8660-0213DAC07003}">
      <dgm:prSet/>
      <dgm:spPr/>
      <dgm:t>
        <a:bodyPr/>
        <a:lstStyle/>
        <a:p>
          <a:endParaRPr lang="es-ES"/>
        </a:p>
      </dgm:t>
    </dgm:pt>
    <dgm:pt modelId="{64EE0FFC-328A-4F1B-ADF3-6D5CD74BD570}">
      <dgm:prSet phldrT="[Texto]" custT="1"/>
      <dgm:spPr/>
      <dgm:t>
        <a:bodyPr/>
        <a:lstStyle/>
        <a:p>
          <a:r>
            <a:rPr lang="es-ES" sz="1600" b="1" dirty="0"/>
            <a:t>Relación</a:t>
          </a:r>
        </a:p>
      </dgm:t>
    </dgm:pt>
    <dgm:pt modelId="{609B7E68-3C69-492B-A8E2-ABF7A1C7EC4C}" type="parTrans" cxnId="{017DCA8C-2C4D-4CCA-A36B-B4F57E55EDD6}">
      <dgm:prSet/>
      <dgm:spPr/>
      <dgm:t>
        <a:bodyPr/>
        <a:lstStyle/>
        <a:p>
          <a:endParaRPr lang="es-ES"/>
        </a:p>
      </dgm:t>
    </dgm:pt>
    <dgm:pt modelId="{88612F13-9D09-42EE-9D79-70A7B1D7F55F}" type="sibTrans" cxnId="{017DCA8C-2C4D-4CCA-A36B-B4F57E55EDD6}">
      <dgm:prSet/>
      <dgm:spPr/>
      <dgm:t>
        <a:bodyPr/>
        <a:lstStyle/>
        <a:p>
          <a:endParaRPr lang="es-ES"/>
        </a:p>
      </dgm:t>
    </dgm:pt>
    <dgm:pt modelId="{7AB3504C-4164-4F4F-A91B-0E2B37718565}">
      <dgm:prSet phldrT="[Texto]"/>
      <dgm:spPr/>
      <dgm:t>
        <a:bodyPr/>
        <a:lstStyle/>
        <a:p>
          <a:r>
            <a:rPr lang="es-ES" b="1" dirty="0">
              <a:solidFill>
                <a:schemeClr val="bg1"/>
              </a:solidFill>
            </a:rPr>
            <a:t>Interioridad</a:t>
          </a:r>
        </a:p>
      </dgm:t>
    </dgm:pt>
    <dgm:pt modelId="{CEACCB25-9A07-4721-8851-322EA47A5328}" type="parTrans" cxnId="{6F33537B-857D-4220-B16B-85A66CFE271B}">
      <dgm:prSet/>
      <dgm:spPr/>
      <dgm:t>
        <a:bodyPr/>
        <a:lstStyle/>
        <a:p>
          <a:endParaRPr lang="es-ES"/>
        </a:p>
      </dgm:t>
    </dgm:pt>
    <dgm:pt modelId="{043561B8-CAB6-496E-8E7D-A9D326575BF4}" type="sibTrans" cxnId="{6F33537B-857D-4220-B16B-85A66CFE271B}">
      <dgm:prSet/>
      <dgm:spPr/>
      <dgm:t>
        <a:bodyPr/>
        <a:lstStyle/>
        <a:p>
          <a:endParaRPr lang="es-ES"/>
        </a:p>
      </dgm:t>
    </dgm:pt>
    <dgm:pt modelId="{62AC0B59-052D-4D4A-8673-80540A506FEC}">
      <dgm:prSet phldrT="[Texto]"/>
      <dgm:spPr/>
      <dgm:t>
        <a:bodyPr/>
        <a:lstStyle/>
        <a:p>
          <a:r>
            <a:rPr lang="es-E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PERSONA: triple dimensión constitutiva</a:t>
          </a:r>
        </a:p>
      </dgm:t>
    </dgm:pt>
    <dgm:pt modelId="{7344804B-6BB9-48A7-9FE4-42782C5845A0}" type="parTrans" cxnId="{565840DA-3A71-4DD1-828E-FBEEA761A47E}">
      <dgm:prSet/>
      <dgm:spPr/>
      <dgm:t>
        <a:bodyPr/>
        <a:lstStyle/>
        <a:p>
          <a:endParaRPr lang="es-ES"/>
        </a:p>
      </dgm:t>
    </dgm:pt>
    <dgm:pt modelId="{B6A9346F-7FD5-4350-A354-E31E0E71E51B}" type="sibTrans" cxnId="{565840DA-3A71-4DD1-828E-FBEEA761A47E}">
      <dgm:prSet/>
      <dgm:spPr/>
      <dgm:t>
        <a:bodyPr/>
        <a:lstStyle/>
        <a:p>
          <a:endParaRPr lang="es-ES"/>
        </a:p>
      </dgm:t>
    </dgm:pt>
    <dgm:pt modelId="{EF8BA9A9-4E70-4789-88CE-417DD42BC018}" type="pres">
      <dgm:prSet presAssocID="{4EA8A5AC-9FE6-430F-9343-D17A05FE7D90}" presName="Name0" presStyleCnt="0">
        <dgm:presLayoutVars>
          <dgm:chMax val="4"/>
          <dgm:resizeHandles val="exact"/>
        </dgm:presLayoutVars>
      </dgm:prSet>
      <dgm:spPr/>
    </dgm:pt>
    <dgm:pt modelId="{1BF3E02F-9B2B-4728-9A3A-3B3A022B87E4}" type="pres">
      <dgm:prSet presAssocID="{4EA8A5AC-9FE6-430F-9343-D17A05FE7D90}" presName="ellipse" presStyleLbl="trBgShp" presStyleIdx="0" presStyleCnt="1"/>
      <dgm:spPr/>
    </dgm:pt>
    <dgm:pt modelId="{50F9D60C-7A98-4EF3-B2D8-163DF42CCBB4}" type="pres">
      <dgm:prSet presAssocID="{4EA8A5AC-9FE6-430F-9343-D17A05FE7D90}" presName="arrow1" presStyleLbl="fgShp" presStyleIdx="0" presStyleCnt="1" custLinFactNeighborX="-1609" custLinFactNeighborY="31147"/>
      <dgm:spPr/>
    </dgm:pt>
    <dgm:pt modelId="{CF07E0E8-1C53-4DB5-BA81-A9E8F7979235}" type="pres">
      <dgm:prSet presAssocID="{4EA8A5AC-9FE6-430F-9343-D17A05FE7D90}" presName="rectangle" presStyleLbl="revTx" presStyleIdx="0" presStyleCnt="1" custScaleX="126286" custScaleY="56764" custLinFactNeighborX="-1703" custLinFactNeighborY="6155">
        <dgm:presLayoutVars>
          <dgm:bulletEnabled val="1"/>
        </dgm:presLayoutVars>
      </dgm:prSet>
      <dgm:spPr/>
    </dgm:pt>
    <dgm:pt modelId="{87DE9C8A-DA27-4BAF-93A9-1BB90E823A23}" type="pres">
      <dgm:prSet presAssocID="{64EE0FFC-328A-4F1B-ADF3-6D5CD74BD570}" presName="item1" presStyleLbl="node1" presStyleIdx="0" presStyleCnt="3">
        <dgm:presLayoutVars>
          <dgm:bulletEnabled val="1"/>
        </dgm:presLayoutVars>
      </dgm:prSet>
      <dgm:spPr/>
    </dgm:pt>
    <dgm:pt modelId="{C611AE5A-91E0-4D4E-B80A-B5723766774A}" type="pres">
      <dgm:prSet presAssocID="{7AB3504C-4164-4F4F-A91B-0E2B37718565}" presName="item2" presStyleLbl="node1" presStyleIdx="1" presStyleCnt="3" custLinFactNeighborX="2475" custLinFactNeighborY="-3635">
        <dgm:presLayoutVars>
          <dgm:bulletEnabled val="1"/>
        </dgm:presLayoutVars>
      </dgm:prSet>
      <dgm:spPr/>
    </dgm:pt>
    <dgm:pt modelId="{D145F4D1-4D30-4B9D-AB5B-8B83BAC6E6DA}" type="pres">
      <dgm:prSet presAssocID="{62AC0B59-052D-4D4A-8673-80540A506FEC}" presName="item3" presStyleLbl="node1" presStyleIdx="2" presStyleCnt="3">
        <dgm:presLayoutVars>
          <dgm:bulletEnabled val="1"/>
        </dgm:presLayoutVars>
      </dgm:prSet>
      <dgm:spPr/>
    </dgm:pt>
    <dgm:pt modelId="{55831979-E168-45D9-BF6F-19940E5D02F5}" type="pres">
      <dgm:prSet presAssocID="{4EA8A5AC-9FE6-430F-9343-D17A05FE7D90}" presName="funnel" presStyleLbl="trAlignAcc1" presStyleIdx="0" presStyleCnt="1" custScaleX="89812" custScaleY="108558"/>
      <dgm:spPr/>
    </dgm:pt>
  </dgm:ptLst>
  <dgm:cxnLst>
    <dgm:cxn modelId="{C6A2190C-2242-4CE0-8660-0213DAC07003}" srcId="{4EA8A5AC-9FE6-430F-9343-D17A05FE7D90}" destId="{33882F6E-6B7C-405D-8F77-D99439C99DFC}" srcOrd="0" destOrd="0" parTransId="{8F5F3F9A-E7F7-4BDC-BCA8-A80D59ACA99C}" sibTransId="{E7F721B6-5D20-4956-8EAF-A836260BA122}"/>
    <dgm:cxn modelId="{7B7D8F20-4810-4526-B680-1D033524D73D}" type="presOf" srcId="{7AB3504C-4164-4F4F-A91B-0E2B37718565}" destId="{87DE9C8A-DA27-4BAF-93A9-1BB90E823A23}" srcOrd="0" destOrd="0" presId="urn:microsoft.com/office/officeart/2005/8/layout/funnel1"/>
    <dgm:cxn modelId="{47F9B137-7FFF-467A-80F4-020BB8CE895F}" type="presOf" srcId="{33882F6E-6B7C-405D-8F77-D99439C99DFC}" destId="{D145F4D1-4D30-4B9D-AB5B-8B83BAC6E6DA}" srcOrd="0" destOrd="0" presId="urn:microsoft.com/office/officeart/2005/8/layout/funnel1"/>
    <dgm:cxn modelId="{5798F44F-9BAC-43D8-B64C-BE78C10D3874}" type="presOf" srcId="{62AC0B59-052D-4D4A-8673-80540A506FEC}" destId="{CF07E0E8-1C53-4DB5-BA81-A9E8F7979235}" srcOrd="0" destOrd="0" presId="urn:microsoft.com/office/officeart/2005/8/layout/funnel1"/>
    <dgm:cxn modelId="{6F33537B-857D-4220-B16B-85A66CFE271B}" srcId="{4EA8A5AC-9FE6-430F-9343-D17A05FE7D90}" destId="{7AB3504C-4164-4F4F-A91B-0E2B37718565}" srcOrd="2" destOrd="0" parTransId="{CEACCB25-9A07-4721-8851-322EA47A5328}" sibTransId="{043561B8-CAB6-496E-8E7D-A9D326575BF4}"/>
    <dgm:cxn modelId="{017DCA8C-2C4D-4CCA-A36B-B4F57E55EDD6}" srcId="{4EA8A5AC-9FE6-430F-9343-D17A05FE7D90}" destId="{64EE0FFC-328A-4F1B-ADF3-6D5CD74BD570}" srcOrd="1" destOrd="0" parTransId="{609B7E68-3C69-492B-A8E2-ABF7A1C7EC4C}" sibTransId="{88612F13-9D09-42EE-9D79-70A7B1D7F55F}"/>
    <dgm:cxn modelId="{A463FDC8-382B-41E8-BA39-3C4B481CDFFC}" type="presOf" srcId="{4EA8A5AC-9FE6-430F-9343-D17A05FE7D90}" destId="{EF8BA9A9-4E70-4789-88CE-417DD42BC018}" srcOrd="0" destOrd="0" presId="urn:microsoft.com/office/officeart/2005/8/layout/funnel1"/>
    <dgm:cxn modelId="{565840DA-3A71-4DD1-828E-FBEEA761A47E}" srcId="{4EA8A5AC-9FE6-430F-9343-D17A05FE7D90}" destId="{62AC0B59-052D-4D4A-8673-80540A506FEC}" srcOrd="3" destOrd="0" parTransId="{7344804B-6BB9-48A7-9FE4-42782C5845A0}" sibTransId="{B6A9346F-7FD5-4350-A354-E31E0E71E51B}"/>
    <dgm:cxn modelId="{0F9BA3E1-E36F-425E-B1AD-CF33FDC8DC6A}" type="presOf" srcId="{64EE0FFC-328A-4F1B-ADF3-6D5CD74BD570}" destId="{C611AE5A-91E0-4D4E-B80A-B5723766774A}" srcOrd="0" destOrd="0" presId="urn:microsoft.com/office/officeart/2005/8/layout/funnel1"/>
    <dgm:cxn modelId="{EDC50086-7C07-4F81-AA8E-A410F7A3D792}" type="presParOf" srcId="{EF8BA9A9-4E70-4789-88CE-417DD42BC018}" destId="{1BF3E02F-9B2B-4728-9A3A-3B3A022B87E4}" srcOrd="0" destOrd="0" presId="urn:microsoft.com/office/officeart/2005/8/layout/funnel1"/>
    <dgm:cxn modelId="{2602CB07-C672-4DCA-A522-D9F013F84698}" type="presParOf" srcId="{EF8BA9A9-4E70-4789-88CE-417DD42BC018}" destId="{50F9D60C-7A98-4EF3-B2D8-163DF42CCBB4}" srcOrd="1" destOrd="0" presId="urn:microsoft.com/office/officeart/2005/8/layout/funnel1"/>
    <dgm:cxn modelId="{81F2B929-E82F-4AD8-A96E-7CE26259C2DE}" type="presParOf" srcId="{EF8BA9A9-4E70-4789-88CE-417DD42BC018}" destId="{CF07E0E8-1C53-4DB5-BA81-A9E8F7979235}" srcOrd="2" destOrd="0" presId="urn:microsoft.com/office/officeart/2005/8/layout/funnel1"/>
    <dgm:cxn modelId="{1DEBEC3D-FD2F-47D5-8467-BA1A5CA7AC5C}" type="presParOf" srcId="{EF8BA9A9-4E70-4789-88CE-417DD42BC018}" destId="{87DE9C8A-DA27-4BAF-93A9-1BB90E823A23}" srcOrd="3" destOrd="0" presId="urn:microsoft.com/office/officeart/2005/8/layout/funnel1"/>
    <dgm:cxn modelId="{A72348CE-4C79-4A6F-A1FF-84451D471468}" type="presParOf" srcId="{EF8BA9A9-4E70-4789-88CE-417DD42BC018}" destId="{C611AE5A-91E0-4D4E-B80A-B5723766774A}" srcOrd="4" destOrd="0" presId="urn:microsoft.com/office/officeart/2005/8/layout/funnel1"/>
    <dgm:cxn modelId="{988AFAA8-9AF9-4E7C-8710-471EA4475557}" type="presParOf" srcId="{EF8BA9A9-4E70-4789-88CE-417DD42BC018}" destId="{D145F4D1-4D30-4B9D-AB5B-8B83BAC6E6DA}" srcOrd="5" destOrd="0" presId="urn:microsoft.com/office/officeart/2005/8/layout/funnel1"/>
    <dgm:cxn modelId="{BFDD242A-2A70-42A6-B979-08C4C9E33EED}" type="presParOf" srcId="{EF8BA9A9-4E70-4789-88CE-417DD42BC018}" destId="{55831979-E168-45D9-BF6F-19940E5D02F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3E02F-9B2B-4728-9A3A-3B3A022B87E4}">
      <dsp:nvSpPr>
        <dsp:cNvPr id="0" name=""/>
        <dsp:cNvSpPr/>
      </dsp:nvSpPr>
      <dsp:spPr bwMode="white">
        <a:xfrm>
          <a:off x="1587171" y="474231"/>
          <a:ext cx="5039632" cy="175019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hemeClr val="accent1"/>
        </a:lnRef>
        <a:fillRef idx="1">
          <a:schemeClr val="accent1">
            <a:tint val="50000"/>
            <a:alpha val="40000"/>
          </a:schemeClr>
        </a:fillRef>
        <a:effectRef idx="0">
          <a:scrgbClr r="0" g="0" b="0"/>
        </a:effectRef>
        <a:fontRef idx="minor"/>
      </dsp:style>
    </dsp:sp>
    <dsp:sp modelId="{50F9D60C-7A98-4EF3-B2D8-163DF42CCBB4}">
      <dsp:nvSpPr>
        <dsp:cNvPr id="0" name=""/>
        <dsp:cNvSpPr/>
      </dsp:nvSpPr>
      <dsp:spPr bwMode="white">
        <a:xfrm>
          <a:off x="3610749" y="4954562"/>
          <a:ext cx="976673" cy="62507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hemeClr val="lt1"/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/>
      </dsp:style>
    </dsp:sp>
    <dsp:sp modelId="{CF07E0E8-1C53-4DB5-BA81-A9E8F7979235}">
      <dsp:nvSpPr>
        <dsp:cNvPr id="0" name=""/>
        <dsp:cNvSpPr/>
      </dsp:nvSpPr>
      <dsp:spPr bwMode="white">
        <a:xfrm>
          <a:off x="1074800" y="5585428"/>
          <a:ext cx="5920325" cy="665278"/>
        </a:xfrm>
        <a:prstGeom prst="rect">
          <a:avLst/>
        </a:prstGeom>
        <a:noFill/>
        <a:ln>
          <a:noFill/>
        </a:ln>
        <a:effectLst/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PERSONA: triple dimensión constitutiva</a:t>
          </a:r>
        </a:p>
      </dsp:txBody>
      <dsp:txXfrm>
        <a:off x="1074800" y="5585428"/>
        <a:ext cx="5920325" cy="665278"/>
      </dsp:txXfrm>
    </dsp:sp>
    <dsp:sp modelId="{87DE9C8A-DA27-4BAF-93A9-1BB90E823A23}">
      <dsp:nvSpPr>
        <dsp:cNvPr id="0" name=""/>
        <dsp:cNvSpPr/>
      </dsp:nvSpPr>
      <dsp:spPr bwMode="white">
        <a:xfrm>
          <a:off x="3419409" y="2359600"/>
          <a:ext cx="1758011" cy="1758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solidFill>
                <a:schemeClr val="bg1"/>
              </a:solidFill>
            </a:rPr>
            <a:t>Interioridad</a:t>
          </a:r>
        </a:p>
      </dsp:txBody>
      <dsp:txXfrm>
        <a:off x="3419409" y="2359600"/>
        <a:ext cx="1758011" cy="1758011"/>
      </dsp:txXfrm>
    </dsp:sp>
    <dsp:sp modelId="{C611AE5A-91E0-4D4E-B80A-B5723766774A}">
      <dsp:nvSpPr>
        <dsp:cNvPr id="0" name=""/>
        <dsp:cNvSpPr/>
      </dsp:nvSpPr>
      <dsp:spPr bwMode="white">
        <a:xfrm>
          <a:off x="2204965" y="976798"/>
          <a:ext cx="1758011" cy="1758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Relación</a:t>
          </a:r>
        </a:p>
      </dsp:txBody>
      <dsp:txXfrm>
        <a:off x="2204965" y="976798"/>
        <a:ext cx="1758011" cy="1758011"/>
      </dsp:txXfrm>
    </dsp:sp>
    <dsp:sp modelId="{D145F4D1-4D30-4B9D-AB5B-8B83BAC6E6DA}">
      <dsp:nvSpPr>
        <dsp:cNvPr id="0" name=""/>
        <dsp:cNvSpPr/>
      </dsp:nvSpPr>
      <dsp:spPr bwMode="white">
        <a:xfrm>
          <a:off x="3958532" y="615653"/>
          <a:ext cx="1758011" cy="1758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/>
            <a:t>Trascendencia</a:t>
          </a:r>
        </a:p>
      </dsp:txBody>
      <dsp:txXfrm>
        <a:off x="3958532" y="615653"/>
        <a:ext cx="1758011" cy="1758011"/>
      </dsp:txXfrm>
    </dsp:sp>
    <dsp:sp modelId="{55831979-E168-45D9-BF6F-19940E5D02F5}">
      <dsp:nvSpPr>
        <dsp:cNvPr id="0" name=""/>
        <dsp:cNvSpPr/>
      </dsp:nvSpPr>
      <dsp:spPr bwMode="white">
        <a:xfrm>
          <a:off x="1658726" y="72135"/>
          <a:ext cx="4912149" cy="474994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hemeClr val="accent1"/>
        </a:lnRef>
        <a:fillRef idx="1">
          <a:schemeClr val="lt1">
            <a:alpha val="40000"/>
          </a:schemeClr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03F566-694E-4139-BEF1-C151FAC2D216}" type="datetimeFigureOut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17/04/2023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Haga clic para modificar el estilo de texto del patrón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Segundo nivel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Tercer nivel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Cuarto nivel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s-ES" altLang="es-VE" sz="1200" dirty="0">
                <a:latin typeface="Calibri" panose="020F0502020204030204" pitchFamily="34" charset="0"/>
              </a:rPr>
              <a:t>‹Nº›</a:t>
            </a:fld>
            <a:endParaRPr lang="es-ES" altLang="es-V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ES" altLang="es-VE" dirty="0">
                <a:cs typeface="Arial" panose="020B0604020202020204" pitchFamily="34" charset="0"/>
              </a:rPr>
              <a:t>3</a:t>
            </a:fld>
            <a:endParaRPr lang="es-ES" altLang="es-VE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268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r>
              <a:rPr lang="es-ES" altLang="es-VE" dirty="0"/>
              <a:t>Fuente: II Conteo de Población y Vivienda 2005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2 Marcador de notas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s-VE" altLang="es-VE" dirty="0"/>
          </a:p>
        </p:txBody>
      </p:sp>
      <p:sp>
        <p:nvSpPr>
          <p:cNvPr id="35844" name="3 Marcador de número de diapositiva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CR" altLang="es-VE" dirty="0">
                <a:ea typeface="MS PGothic" panose="020B0600070205080204" pitchFamily="34" charset="-128"/>
              </a:rPr>
              <a:t>18</a:t>
            </a:fld>
            <a:endParaRPr lang="es-CR" altLang="es-VE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7891" name="2 Marcador de notas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s-VE" altLang="es-VE" dirty="0"/>
          </a:p>
        </p:txBody>
      </p:sp>
      <p:sp>
        <p:nvSpPr>
          <p:cNvPr id="37892" name="3 Marcador de número de diapositiva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CR" altLang="es-VE" dirty="0">
                <a:ea typeface="MS PGothic" panose="020B0600070205080204" pitchFamily="34" charset="-128"/>
              </a:rPr>
              <a:t>19</a:t>
            </a:fld>
            <a:endParaRPr lang="es-CR" altLang="es-VE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s-VE" altLang="es-VE" dirty="0"/>
          </a:p>
        </p:txBody>
      </p:sp>
      <p:sp>
        <p:nvSpPr>
          <p:cNvPr id="39940" name="3 Marcador de número de diapositiva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CR" altLang="es-VE" dirty="0">
                <a:ea typeface="MS PGothic" panose="020B0600070205080204" pitchFamily="34" charset="-128"/>
              </a:rPr>
              <a:t>20</a:t>
            </a:fld>
            <a:endParaRPr lang="es-CR" altLang="es-VE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s-VE" altLang="es-VE" dirty="0"/>
          </a:p>
        </p:txBody>
      </p:sp>
      <p:sp>
        <p:nvSpPr>
          <p:cNvPr id="41988" name="3 Marcador de número de diapositiva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CR" altLang="es-VE" dirty="0">
                <a:ea typeface="MS PGothic" panose="020B0600070205080204" pitchFamily="34" charset="-128"/>
              </a:rPr>
              <a:t>21</a:t>
            </a:fld>
            <a:endParaRPr lang="es-CR" altLang="es-VE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s-VE" altLang="es-VE" dirty="0"/>
          </a:p>
        </p:txBody>
      </p:sp>
      <p:sp>
        <p:nvSpPr>
          <p:cNvPr id="44036" name="3 Marcador de número de diapositiva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CR" altLang="es-VE" dirty="0">
                <a:ea typeface="MS PGothic" panose="020B0600070205080204" pitchFamily="34" charset="-128"/>
              </a:rPr>
              <a:t>22</a:t>
            </a:fld>
            <a:endParaRPr lang="es-CR" altLang="es-VE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s-VE" altLang="es-VE" dirty="0"/>
          </a:p>
        </p:txBody>
      </p:sp>
      <p:sp>
        <p:nvSpPr>
          <p:cNvPr id="46084" name="3 Marcador de número de diapositiva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CR" altLang="es-VE" dirty="0">
                <a:ea typeface="MS PGothic" panose="020B0600070205080204" pitchFamily="34" charset="-128"/>
              </a:rPr>
              <a:t>23</a:t>
            </a:fld>
            <a:endParaRPr lang="es-CR" altLang="es-VE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s-VE" altLang="es-VE" dirty="0"/>
          </a:p>
        </p:txBody>
      </p:sp>
      <p:sp>
        <p:nvSpPr>
          <p:cNvPr id="48132" name="3 Marcador de número de diapositiva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CR" altLang="es-VE" dirty="0">
                <a:ea typeface="MS PGothic" panose="020B0600070205080204" pitchFamily="34" charset="-128"/>
              </a:rPr>
              <a:t>24</a:t>
            </a:fld>
            <a:endParaRPr lang="es-CR" altLang="es-VE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0179" name="2 Marcador de notas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s-VE" altLang="es-VE" dirty="0"/>
          </a:p>
        </p:txBody>
      </p:sp>
      <p:sp>
        <p:nvSpPr>
          <p:cNvPr id="50180" name="3 Marcador de número de diapositiva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CR" altLang="es-VE" dirty="0">
                <a:ea typeface="MS PGothic" panose="020B0600070205080204" pitchFamily="34" charset="-128"/>
              </a:rPr>
              <a:t>25</a:t>
            </a:fld>
            <a:endParaRPr lang="es-CR" altLang="es-VE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es-VE" altLang="es-VE" dirty="0"/>
          </a:p>
        </p:txBody>
      </p:sp>
      <p:sp>
        <p:nvSpPr>
          <p:cNvPr id="58372" name="3 Marcador de número de diapositiva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CR" altLang="es-VE" dirty="0">
                <a:cs typeface="Arial" panose="020B0604020202020204" pitchFamily="34" charset="0"/>
              </a:rPr>
              <a:t>26</a:t>
            </a:fld>
            <a:endParaRPr lang="es-CR" altLang="es-VE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es-VE" altLang="es-VE" dirty="0"/>
          </a:p>
        </p:txBody>
      </p:sp>
      <p:sp>
        <p:nvSpPr>
          <p:cNvPr id="66564" name="3 Marcador de número de diapositiva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CR" altLang="es-VE" dirty="0">
                <a:cs typeface="Arial" panose="020B0604020202020204" pitchFamily="34" charset="0"/>
              </a:rPr>
              <a:t>27</a:t>
            </a:fld>
            <a:endParaRPr lang="es-CR" altLang="es-VE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ES" altLang="es-VE" dirty="0">
                <a:cs typeface="Arial" panose="020B0604020202020204" pitchFamily="34" charset="0"/>
              </a:rPr>
              <a:t>4</a:t>
            </a:fld>
            <a:endParaRPr lang="es-ES" altLang="es-VE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r>
              <a:rPr lang="es-ES" altLang="es-VE" dirty="0"/>
              <a:t>Fuente: II Conteo de Población y Vivienda 2005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ES" altLang="es-VE" dirty="0">
                <a:cs typeface="Arial" panose="020B0604020202020204" pitchFamily="34" charset="0"/>
              </a:rPr>
              <a:t>5</a:t>
            </a:fld>
            <a:endParaRPr lang="es-ES" altLang="es-VE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4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r>
              <a:rPr lang="es-ES" altLang="es-VE" dirty="0"/>
              <a:t>Fuente: II Conteo de Población y Vivienda 2005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ES" altLang="es-VE" dirty="0">
                <a:cs typeface="Arial" panose="020B0604020202020204" pitchFamily="34" charset="0"/>
              </a:rPr>
              <a:t>7</a:t>
            </a:fld>
            <a:endParaRPr lang="es-ES" altLang="es-VE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6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r>
              <a:rPr lang="es-ES" altLang="es-VE" dirty="0"/>
              <a:t>Fuente: II Conteo de Población y Vivienda 2005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ES" altLang="es-VE" dirty="0">
                <a:cs typeface="Arial" panose="020B0604020202020204" pitchFamily="34" charset="0"/>
              </a:rPr>
              <a:t>9</a:t>
            </a:fld>
            <a:endParaRPr lang="es-ES" altLang="es-VE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r>
              <a:rPr lang="es-ES" altLang="es-VE" dirty="0"/>
              <a:t>Fuente: II Conteo de Población y Vivienda 2005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es-VE" dirty="0">
                <a:cs typeface="Arial" panose="020B0604020202020204" pitchFamily="34" charset="0"/>
              </a:rPr>
              <a:t>14</a:t>
            </a:fld>
            <a:endParaRPr lang="en-US" altLang="es-VE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7652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buChar char="•"/>
            </a:pPr>
            <a:endParaRPr lang="es-PR" altLang="es-V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s-VE" altLang="es-VE" dirty="0"/>
          </a:p>
        </p:txBody>
      </p:sp>
      <p:sp>
        <p:nvSpPr>
          <p:cNvPr id="29700" name="3 Marcador de número de diapositiva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CR" altLang="es-VE" dirty="0">
                <a:ea typeface="MS PGothic" panose="020B0600070205080204" pitchFamily="34" charset="-128"/>
              </a:rPr>
              <a:t>15</a:t>
            </a:fld>
            <a:endParaRPr lang="es-CR" altLang="es-VE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s-VE" altLang="es-VE" dirty="0"/>
          </a:p>
        </p:txBody>
      </p:sp>
      <p:sp>
        <p:nvSpPr>
          <p:cNvPr id="31748" name="3 Marcador de número de diapositiva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CR" altLang="es-VE" dirty="0">
                <a:ea typeface="MS PGothic" panose="020B0600070205080204" pitchFamily="34" charset="-128"/>
              </a:rPr>
              <a:t>16</a:t>
            </a:fld>
            <a:endParaRPr lang="es-CR" altLang="es-VE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s-VE" altLang="es-VE" dirty="0"/>
          </a:p>
        </p:txBody>
      </p:sp>
      <p:sp>
        <p:nvSpPr>
          <p:cNvPr id="33796" name="3 Marcador de número de diapositiva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s-CR" altLang="es-VE" dirty="0">
                <a:ea typeface="MS PGothic" panose="020B0600070205080204" pitchFamily="34" charset="-128"/>
              </a:rPr>
              <a:t>17</a:t>
            </a:fld>
            <a:endParaRPr lang="es-CR" altLang="es-VE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1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7A6C1E4-96AA-459C-A345-55C8B2BBEE5C}" type="datetimeFigureOut">
              <a:rPr kumimoji="0" lang="es-ES" sz="11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17/04/2023</a:t>
            </a:fld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1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s-ES" altLang="es-VE" dirty="0">
                <a:latin typeface="Trebuchet MS" panose="020B0603020202020204" pitchFamily="34" charset="0"/>
              </a:rPr>
              <a:t>‹Nº›</a:t>
            </a:fld>
            <a:endParaRPr lang="es-ES" altLang="es-VE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6C29F-46C3-4646-A1DC-7B8953D2939B}" type="datetimeFigureOut">
              <a:rPr kumimoji="0" lang="es-ES" sz="11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17/04/2023</a:t>
            </a:fld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1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s-ES" altLang="es-VE" dirty="0"/>
              <a:t>‹Nº›</a:t>
            </a:fld>
            <a:endParaRPr lang="es-ES" altLang="es-V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6C29F-46C3-4646-A1DC-7B8953D2939B}" type="datetimeFigureOut">
              <a:rPr kumimoji="0" lang="es-ES" sz="11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17/04/2023</a:t>
            </a:fld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1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s-ES" altLang="es-VE" dirty="0"/>
              <a:t>‹Nº›</a:t>
            </a:fld>
            <a:endParaRPr lang="es-ES" altLang="es-V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228600" marR="0" lvl="0" indent="-18288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/>
            </a:pPr>
            <a:endParaRPr kumimoji="0" lang="es-ES" sz="22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6C29F-46C3-4646-A1DC-7B8953D2939B}" type="datetimeFigureOut">
              <a:rPr kumimoji="0" lang="es-ES" sz="11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17/04/2023</a:t>
            </a:fld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1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s-ES" altLang="es-VE" dirty="0"/>
              <a:t>‹Nº›</a:t>
            </a:fld>
            <a:endParaRPr lang="es-ES" altLang="es-V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hasCustomPrompt="1"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6C29F-46C3-4646-A1DC-7B8953D2939B}" type="datetimeFigureOut">
              <a:rPr kumimoji="0" lang="es-ES" sz="11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17/04/2023</a:t>
            </a:fld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1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s-ES" altLang="es-VE" dirty="0"/>
              <a:t>‹Nº›</a:t>
            </a:fld>
            <a:endParaRPr lang="es-ES" altLang="es-V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6C29F-46C3-4646-A1DC-7B8953D2939B}" type="datetimeFigureOut">
              <a:rPr kumimoji="0" lang="es-ES" sz="11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17/04/2023</a:t>
            </a:fld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1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s-ES" altLang="es-VE" dirty="0"/>
              <a:t>‹Nº›</a:t>
            </a:fld>
            <a:endParaRPr lang="es-ES" altLang="es-V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7"/>
          <p:cNvSpPr/>
          <p:nvPr/>
        </p:nvSpPr>
        <p:spPr>
          <a:xfrm>
            <a:off x="0" y="0"/>
            <a:ext cx="9144000" cy="386691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104A761-5598-4B8A-970F-06849E953B7D}" type="datetimeFigureOut">
              <a:rPr kumimoji="0" lang="es-ES" sz="11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17/04/2023</a:t>
            </a:fld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1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s-ES" altLang="es-VE" dirty="0">
                <a:latin typeface="Trebuchet MS" panose="020B0603020202020204" pitchFamily="34" charset="0"/>
              </a:rPr>
              <a:t>‹Nº›</a:t>
            </a:fld>
            <a:endParaRPr lang="es-ES" altLang="es-VE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6C29F-46C3-4646-A1DC-7B8953D2939B}" type="datetimeFigureOut">
              <a:rPr kumimoji="0" lang="es-ES" sz="11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17/04/2023</a:t>
            </a:fld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1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s-ES" altLang="es-VE" dirty="0"/>
              <a:t>‹Nº›</a:t>
            </a:fld>
            <a:endParaRPr lang="es-ES" altLang="es-V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6C29F-46C3-4646-A1DC-7B8953D2939B}" type="datetimeFigureOut">
              <a:rPr kumimoji="0" lang="es-ES" sz="11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17/04/2023</a:t>
            </a:fld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1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s-ES" altLang="es-VE" dirty="0"/>
              <a:t>‹Nº›</a:t>
            </a:fld>
            <a:endParaRPr lang="es-ES" altLang="es-V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6C29F-46C3-4646-A1DC-7B8953D2939B}" type="datetimeFigureOut">
              <a:rPr kumimoji="0" lang="es-ES" sz="11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17/04/2023</a:t>
            </a:fld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1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s-ES" altLang="es-VE" dirty="0"/>
              <a:t>‹Nº›</a:t>
            </a:fld>
            <a:endParaRPr lang="es-ES" altLang="es-V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6C29F-46C3-4646-A1DC-7B8953D2939B}" type="datetimeFigureOut">
              <a:rPr kumimoji="0" lang="es-ES" sz="11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17/04/2023</a:t>
            </a:fld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1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s-ES" altLang="es-VE" dirty="0"/>
              <a:t>‹Nº›</a:t>
            </a:fld>
            <a:endParaRPr lang="es-ES" altLang="es-V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6C29F-46C3-4646-A1DC-7B8953D2939B}" type="datetimeFigureOut">
              <a:rPr kumimoji="0" lang="es-ES" sz="11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17/04/2023</a:t>
            </a:fld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1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s-ES" altLang="es-VE" dirty="0"/>
              <a:t>‹Nº›</a:t>
            </a:fld>
            <a:endParaRPr lang="es-ES" altLang="es-V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8"/>
          <p:cNvSpPr/>
          <p:nvPr/>
        </p:nvSpPr>
        <p:spPr>
          <a:xfrm>
            <a:off x="0" y="0"/>
            <a:ext cx="9144000" cy="386691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vert="horz" wrap="square" lIns="91440" tIns="45720" rIns="91440" bIns="45720" numCol="1" rtlCol="0" anchor="t" anchorCtr="0" compatLnSpc="1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B6391B-A6B7-4FB9-86B0-F252166681C4}" type="datetimeFigureOut">
              <a:rPr kumimoji="0" lang="es-ES" sz="11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17/04/2023</a:t>
            </a:fld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1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s-ES" altLang="es-VE" dirty="0">
                <a:latin typeface="Trebuchet MS" panose="020B0603020202020204" pitchFamily="34" charset="0"/>
              </a:rPr>
              <a:t>‹Nº›</a:t>
            </a:fld>
            <a:endParaRPr lang="es-ES" altLang="es-VE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s-ES" altLang="es-VE" dirty="0"/>
              <a:t>Haga clic para modificar el estilo de texto del patrón</a:t>
            </a:r>
          </a:p>
          <a:p>
            <a:pPr lvl="1"/>
            <a:r>
              <a:rPr lang="es-ES" altLang="es-VE" dirty="0"/>
              <a:t>Segundo nivel</a:t>
            </a:r>
          </a:p>
          <a:p>
            <a:pPr lvl="2"/>
            <a:r>
              <a:rPr lang="es-ES" altLang="es-VE" dirty="0"/>
              <a:t>Tercer nivel</a:t>
            </a:r>
          </a:p>
          <a:p>
            <a:pPr lvl="3"/>
            <a:r>
              <a:rPr lang="es-ES" altLang="es-VE" dirty="0"/>
              <a:t>Cuarto nivel</a:t>
            </a:r>
          </a:p>
          <a:p>
            <a:pPr lvl="4"/>
            <a:r>
              <a:rPr lang="es-ES" altLang="es-VE" dirty="0"/>
              <a:t>Quinto nivel</a:t>
            </a:r>
            <a:endParaRPr lang="en-US" altLang="es-V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6C29F-46C3-4646-A1DC-7B8953D2939B}" type="datetimeFigureOut">
              <a:rPr kumimoji="0" lang="es-ES" sz="11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17/04/2023</a:t>
            </a:fld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1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b="1">
                <a:solidFill>
                  <a:srgbClr val="7F7F7F"/>
                </a:solidFill>
                <a:latin typeface="Trebuchet MS" panose="020B0603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s-ES" altLang="es-VE" dirty="0"/>
              <a:t>‹Nº›</a:t>
            </a:fld>
            <a:endParaRPr lang="es-ES" altLang="es-VE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319405" indent="-319405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405" indent="-319405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2pPr>
      <a:lvl3pPr marL="319405" indent="-319405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3pPr>
      <a:lvl4pPr marL="319405" indent="-319405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4pPr>
      <a:lvl5pPr marL="319405" indent="-319405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8005" indent="-182880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880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7280" indent="-182880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380" indent="-182880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684213" y="3141663"/>
            <a:ext cx="8459788" cy="1649413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marL="64008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anose="02040502050405020303" pitchFamily="18" charset="0"/>
              <a:buNone/>
              <a:defRPr/>
            </a:pPr>
            <a:r>
              <a:rPr kumimoji="0" lang="es-ES" sz="8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Qué es la  ÉTICA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300788" y="6381750"/>
            <a:ext cx="2735263" cy="3067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r" defTabSz="914400">
              <a:buClrTx/>
              <a:buSzTx/>
              <a:buFontTx/>
              <a:buNone/>
              <a:defRPr/>
            </a:pPr>
            <a:r>
              <a:rPr kumimoji="0" lang="es-VE" sz="14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MVH/UCAB, 202</a:t>
            </a:r>
            <a:r>
              <a:rPr kumimoji="0" lang="es-ES" altLang="es-VE" sz="14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s-VE" sz="1400" b="1" kern="1200" cap="none" spc="0" normalizeH="0" baseline="0" noProof="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196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115888"/>
            <a:ext cx="3097212" cy="720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Text Box 3"/>
          <p:cNvSpPr txBox="1"/>
          <p:nvPr/>
        </p:nvSpPr>
        <p:spPr>
          <a:xfrm>
            <a:off x="1438275" y="1555750"/>
            <a:ext cx="7297738" cy="619125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700" b="1" dirty="0">
                <a:solidFill>
                  <a:srgbClr val="CCFF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Hay moral porque los hombres tienen que justificar su respuesta al medio</a:t>
            </a:r>
          </a:p>
        </p:txBody>
      </p:sp>
      <p:sp>
        <p:nvSpPr>
          <p:cNvPr id="412676" name="Text Box 4"/>
          <p:cNvSpPr txBox="1"/>
          <p:nvPr/>
        </p:nvSpPr>
        <p:spPr>
          <a:xfrm>
            <a:off x="2581275" y="2890838"/>
            <a:ext cx="6151563" cy="554037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FF9933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Los seres humanos eligen entre distintas posibilidades de respuesta y están obligados a justificar su elección (libertad)</a:t>
            </a:r>
          </a:p>
        </p:txBody>
      </p:sp>
      <p:sp>
        <p:nvSpPr>
          <p:cNvPr id="412677" name="Text Box 5"/>
          <p:cNvSpPr txBox="1"/>
          <p:nvPr/>
        </p:nvSpPr>
        <p:spPr>
          <a:xfrm>
            <a:off x="1414463" y="3636963"/>
            <a:ext cx="7305675" cy="360362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700" b="1" dirty="0">
                <a:solidFill>
                  <a:srgbClr val="CCFF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Todo ser humano tiende a la felicidad (Eudemonismo)</a:t>
            </a:r>
          </a:p>
        </p:txBody>
      </p:sp>
      <p:sp>
        <p:nvSpPr>
          <p:cNvPr id="412678" name="Text Box 6"/>
          <p:cNvSpPr txBox="1"/>
          <p:nvPr/>
        </p:nvSpPr>
        <p:spPr>
          <a:xfrm>
            <a:off x="1397000" y="4081463"/>
            <a:ext cx="7339013" cy="354012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700" b="1" dirty="0">
                <a:solidFill>
                  <a:srgbClr val="CCFF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Los seres vivos buscan el placer y huyen del dolor (Hedonismo)</a:t>
            </a:r>
          </a:p>
        </p:txBody>
      </p:sp>
      <p:sp>
        <p:nvSpPr>
          <p:cNvPr id="412679" name="Text Box 7"/>
          <p:cNvSpPr txBox="1"/>
          <p:nvPr/>
        </p:nvSpPr>
        <p:spPr>
          <a:xfrm>
            <a:off x="2598738" y="2259013"/>
            <a:ext cx="6137275" cy="549275"/>
          </a:xfrm>
          <a:prstGeom prst="rect">
            <a:avLst/>
          </a:prstGeom>
          <a:solidFill>
            <a:srgbClr val="333399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8605" lvl="0" indent="-268605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Mientras el animal responde a los estímulos que les incitan de forma perfectamente ajustada (instinto)</a:t>
            </a:r>
            <a:endParaRPr lang="es-ES" altLang="es-VE" sz="15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2680" name="Rectangle 8"/>
          <p:cNvSpPr/>
          <p:nvPr/>
        </p:nvSpPr>
        <p:spPr>
          <a:xfrm>
            <a:off x="558800" y="917575"/>
            <a:ext cx="5884863" cy="6286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8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Fundamentación de la ética natural</a:t>
            </a:r>
            <a:endParaRPr lang="es-ES" altLang="es-VE" sz="24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2681" name="Text Box 9"/>
          <p:cNvSpPr txBox="1"/>
          <p:nvPr/>
        </p:nvSpPr>
        <p:spPr>
          <a:xfrm>
            <a:off x="2605088" y="4757738"/>
            <a:ext cx="6127750" cy="558800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FF9933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La moral invita a perseguir la mayor felicidad para el mayor número posible de personas y demás seres vivos</a:t>
            </a:r>
          </a:p>
        </p:txBody>
      </p:sp>
      <p:sp>
        <p:nvSpPr>
          <p:cNvPr id="412682" name="Text Box 10"/>
          <p:cNvSpPr txBox="1"/>
          <p:nvPr/>
        </p:nvSpPr>
        <p:spPr>
          <a:xfrm>
            <a:off x="2643188" y="5397500"/>
            <a:ext cx="1581150" cy="330200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FF9933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Modernidad</a:t>
            </a:r>
          </a:p>
        </p:txBody>
      </p:sp>
      <p:cxnSp>
        <p:nvCxnSpPr>
          <p:cNvPr id="412683" name="AutoShape 11"/>
          <p:cNvCxnSpPr>
            <a:stCxn id="412680" idx="1"/>
            <a:endCxn id="412675" idx="1"/>
          </p:cNvCxnSpPr>
          <p:nvPr/>
        </p:nvCxnSpPr>
        <p:spPr>
          <a:xfrm rot="10800000" flipH="1" flipV="1">
            <a:off x="558800" y="1231900"/>
            <a:ext cx="879475" cy="633413"/>
          </a:xfrm>
          <a:prstGeom prst="bentConnector3">
            <a:avLst>
              <a:gd name="adj1" fmla="val -25991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412684" name="AutoShape 12"/>
          <p:cNvCxnSpPr>
            <a:stCxn id="412675" idx="1"/>
            <a:endCxn id="412679" idx="1"/>
          </p:cNvCxnSpPr>
          <p:nvPr/>
        </p:nvCxnSpPr>
        <p:spPr>
          <a:xfrm rot="10800000" flipH="1" flipV="1">
            <a:off x="1438275" y="1865313"/>
            <a:ext cx="1160463" cy="668337"/>
          </a:xfrm>
          <a:prstGeom prst="bentConnector3">
            <a:avLst>
              <a:gd name="adj1" fmla="val -19699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412685" name="AutoShape 13"/>
          <p:cNvCxnSpPr>
            <a:stCxn id="412675" idx="1"/>
            <a:endCxn id="412676" idx="1"/>
          </p:cNvCxnSpPr>
          <p:nvPr/>
        </p:nvCxnSpPr>
        <p:spPr>
          <a:xfrm rot="10800000" flipH="1" flipV="1">
            <a:off x="1438275" y="1865313"/>
            <a:ext cx="1143000" cy="1301750"/>
          </a:xfrm>
          <a:prstGeom prst="bentConnector3">
            <a:avLst>
              <a:gd name="adj1" fmla="val -20000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412686" name="AutoShape 14"/>
          <p:cNvCxnSpPr>
            <a:stCxn id="412680" idx="1"/>
            <a:endCxn id="412677" idx="1"/>
          </p:cNvCxnSpPr>
          <p:nvPr/>
        </p:nvCxnSpPr>
        <p:spPr>
          <a:xfrm rot="10800000" flipH="1" flipV="1">
            <a:off x="558800" y="1231900"/>
            <a:ext cx="855663" cy="2586038"/>
          </a:xfrm>
          <a:prstGeom prst="bentConnector3">
            <a:avLst>
              <a:gd name="adj1" fmla="val -26718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412687" name="AutoShape 15"/>
          <p:cNvCxnSpPr>
            <a:stCxn id="412680" idx="1"/>
            <a:endCxn id="412678" idx="1"/>
          </p:cNvCxnSpPr>
          <p:nvPr/>
        </p:nvCxnSpPr>
        <p:spPr>
          <a:xfrm rot="10800000" flipH="1" flipV="1">
            <a:off x="558800" y="1231900"/>
            <a:ext cx="838200" cy="3025775"/>
          </a:xfrm>
          <a:prstGeom prst="bentConnector3">
            <a:avLst>
              <a:gd name="adj1" fmla="val -27273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412688" name="AutoShape 16"/>
          <p:cNvCxnSpPr>
            <a:stCxn id="412678" idx="1"/>
            <a:endCxn id="412681" idx="1"/>
          </p:cNvCxnSpPr>
          <p:nvPr/>
        </p:nvCxnSpPr>
        <p:spPr>
          <a:xfrm rot="10800000" flipH="1" flipV="1">
            <a:off x="1397000" y="4257675"/>
            <a:ext cx="1208088" cy="779463"/>
          </a:xfrm>
          <a:prstGeom prst="bentConnector3">
            <a:avLst>
              <a:gd name="adj1" fmla="val -18921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412689" name="AutoShape 17"/>
          <p:cNvCxnSpPr>
            <a:stCxn id="412678" idx="1"/>
            <a:endCxn id="412682" idx="1"/>
          </p:cNvCxnSpPr>
          <p:nvPr/>
        </p:nvCxnSpPr>
        <p:spPr>
          <a:xfrm rot="10800000" flipH="1" flipV="1">
            <a:off x="1397000" y="4257675"/>
            <a:ext cx="1246188" cy="1304925"/>
          </a:xfrm>
          <a:prstGeom prst="bentConnector3">
            <a:avLst>
              <a:gd name="adj1" fmla="val -18343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412690" name="Text Box 18"/>
          <p:cNvSpPr txBox="1"/>
          <p:nvPr/>
        </p:nvSpPr>
        <p:spPr>
          <a:xfrm>
            <a:off x="4649788" y="5397500"/>
            <a:ext cx="1349375" cy="330200"/>
          </a:xfrm>
          <a:prstGeom prst="rect">
            <a:avLst/>
          </a:prstGeom>
          <a:solidFill>
            <a:srgbClr val="FF9933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es-ES_tradnl" altLang="es-VE" sz="15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Hedonismo</a:t>
            </a:r>
          </a:p>
        </p:txBody>
      </p:sp>
      <p:sp>
        <p:nvSpPr>
          <p:cNvPr id="412691" name="Text Box 19"/>
          <p:cNvSpPr txBox="1"/>
          <p:nvPr/>
        </p:nvSpPr>
        <p:spPr>
          <a:xfrm>
            <a:off x="6391275" y="5407025"/>
            <a:ext cx="1349375" cy="330200"/>
          </a:xfrm>
          <a:prstGeom prst="rect">
            <a:avLst/>
          </a:prstGeom>
          <a:solidFill>
            <a:srgbClr val="FF9933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es-ES_tradnl" altLang="es-VE" sz="15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Utilitarismo</a:t>
            </a:r>
          </a:p>
        </p:txBody>
      </p:sp>
      <p:cxnSp>
        <p:nvCxnSpPr>
          <p:cNvPr id="412692" name="AutoShape 20"/>
          <p:cNvCxnSpPr>
            <a:stCxn id="412682" idx="3"/>
            <a:endCxn id="412690" idx="1"/>
          </p:cNvCxnSpPr>
          <p:nvPr/>
        </p:nvCxnSpPr>
        <p:spPr>
          <a:xfrm>
            <a:off x="4224338" y="5562600"/>
            <a:ext cx="425450" cy="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412693" name="AutoShape 21"/>
          <p:cNvCxnSpPr>
            <a:stCxn id="412690" idx="3"/>
            <a:endCxn id="412691" idx="1"/>
          </p:cNvCxnSpPr>
          <p:nvPr/>
        </p:nvCxnSpPr>
        <p:spPr>
          <a:xfrm>
            <a:off x="5999163" y="5562600"/>
            <a:ext cx="392112" cy="9525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412694" name="Text Box 22"/>
          <p:cNvSpPr txBox="1"/>
          <p:nvPr/>
        </p:nvSpPr>
        <p:spPr>
          <a:xfrm>
            <a:off x="2643188" y="5803900"/>
            <a:ext cx="1657350" cy="330200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es-ES_tradnl" altLang="es-VE" sz="1500" b="1" dirty="0">
                <a:solidFill>
                  <a:srgbClr val="FF9933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Consecuencias</a:t>
            </a:r>
          </a:p>
        </p:txBody>
      </p:sp>
      <p:cxnSp>
        <p:nvCxnSpPr>
          <p:cNvPr id="412695" name="AutoShape 23"/>
          <p:cNvCxnSpPr>
            <a:stCxn id="412678" idx="1"/>
            <a:endCxn id="412694" idx="1"/>
          </p:cNvCxnSpPr>
          <p:nvPr/>
        </p:nvCxnSpPr>
        <p:spPr>
          <a:xfrm rot="10800000" flipH="1" flipV="1">
            <a:off x="1397000" y="4257675"/>
            <a:ext cx="1246188" cy="1711325"/>
          </a:xfrm>
          <a:prstGeom prst="bentConnector3">
            <a:avLst>
              <a:gd name="adj1" fmla="val -18343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412696" name="Text Box 24"/>
          <p:cNvSpPr txBox="1"/>
          <p:nvPr/>
        </p:nvSpPr>
        <p:spPr>
          <a:xfrm>
            <a:off x="4649788" y="5803900"/>
            <a:ext cx="4105275" cy="330200"/>
          </a:xfrm>
          <a:prstGeom prst="rect">
            <a:avLst/>
          </a:prstGeom>
          <a:solidFill>
            <a:srgbClr val="FF9933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es-ES_tradnl" altLang="es-VE" sz="15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Ética teleológica o consecuencialista</a:t>
            </a:r>
          </a:p>
        </p:txBody>
      </p:sp>
      <p:cxnSp>
        <p:nvCxnSpPr>
          <p:cNvPr id="412697" name="AutoShape 25"/>
          <p:cNvCxnSpPr>
            <a:stCxn id="412694" idx="3"/>
            <a:endCxn id="412696" idx="1"/>
          </p:cNvCxnSpPr>
          <p:nvPr/>
        </p:nvCxnSpPr>
        <p:spPr>
          <a:xfrm>
            <a:off x="4300538" y="5969000"/>
            <a:ext cx="349250" cy="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412698" name="Text Box 26"/>
          <p:cNvSpPr txBox="1"/>
          <p:nvPr/>
        </p:nvSpPr>
        <p:spPr>
          <a:xfrm>
            <a:off x="2640013" y="6213475"/>
            <a:ext cx="1657350" cy="330200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es-ES_tradnl" altLang="es-VE" sz="1500" b="1" dirty="0">
                <a:solidFill>
                  <a:srgbClr val="FF9933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Deber y normas</a:t>
            </a:r>
          </a:p>
        </p:txBody>
      </p:sp>
      <p:cxnSp>
        <p:nvCxnSpPr>
          <p:cNvPr id="412699" name="AutoShape 27"/>
          <p:cNvCxnSpPr>
            <a:stCxn id="412678" idx="1"/>
            <a:endCxn id="412698" idx="1"/>
          </p:cNvCxnSpPr>
          <p:nvPr/>
        </p:nvCxnSpPr>
        <p:spPr>
          <a:xfrm rot="10800000" flipH="1" flipV="1">
            <a:off x="1397000" y="4257675"/>
            <a:ext cx="1243013" cy="2120900"/>
          </a:xfrm>
          <a:prstGeom prst="bentConnector3">
            <a:avLst>
              <a:gd name="adj1" fmla="val -18389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412700" name="Text Box 28"/>
          <p:cNvSpPr txBox="1"/>
          <p:nvPr/>
        </p:nvSpPr>
        <p:spPr>
          <a:xfrm>
            <a:off x="4646613" y="6213475"/>
            <a:ext cx="4105275" cy="330200"/>
          </a:xfrm>
          <a:prstGeom prst="rect">
            <a:avLst/>
          </a:prstGeom>
          <a:solidFill>
            <a:srgbClr val="FF9933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es-ES_tradnl" altLang="es-VE" sz="15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Ética deontológica</a:t>
            </a:r>
          </a:p>
        </p:txBody>
      </p:sp>
      <p:cxnSp>
        <p:nvCxnSpPr>
          <p:cNvPr id="412701" name="AutoShape 29"/>
          <p:cNvCxnSpPr>
            <a:stCxn id="412698" idx="3"/>
            <a:endCxn id="412700" idx="1"/>
          </p:cNvCxnSpPr>
          <p:nvPr/>
        </p:nvCxnSpPr>
        <p:spPr>
          <a:xfrm>
            <a:off x="4297363" y="6378575"/>
            <a:ext cx="349250" cy="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2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2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2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1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12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1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12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12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12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1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12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1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1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1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1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1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1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1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1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1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1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1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1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animBg="1"/>
      <p:bldP spid="412676" grpId="0" animBg="1"/>
      <p:bldP spid="412677" grpId="0" animBg="1"/>
      <p:bldP spid="412678" grpId="0" animBg="1"/>
      <p:bldP spid="412679" grpId="0" animBg="1"/>
      <p:bldP spid="412680" grpId="0"/>
      <p:bldP spid="412681" grpId="0" animBg="1"/>
      <p:bldP spid="412682" grpId="0" animBg="1"/>
      <p:bldP spid="412690" grpId="0" animBg="1"/>
      <p:bldP spid="412691" grpId="0" animBg="1"/>
      <p:bldP spid="412694" grpId="0" animBg="1"/>
      <p:bldP spid="412696" grpId="0" animBg="1"/>
      <p:bldP spid="412698" grpId="0" animBg="1"/>
      <p:bldP spid="4127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3" name="Text Box 3"/>
          <p:cNvSpPr txBox="1"/>
          <p:nvPr/>
        </p:nvSpPr>
        <p:spPr>
          <a:xfrm>
            <a:off x="1438275" y="1555750"/>
            <a:ext cx="7297738" cy="877888"/>
          </a:xfrm>
          <a:prstGeom prst="rect">
            <a:avLst/>
          </a:prstGeom>
          <a:solidFill>
            <a:srgbClr val="66FF33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algn="just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7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Todos las personas tienen derecho a ser respetadas; tienen dignidad y no deben ser tratadas como mercancías. </a:t>
            </a:r>
            <a:r>
              <a:rPr lang="es-ES_tradnl" altLang="es-VE" sz="16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¿</a:t>
            </a:r>
            <a:r>
              <a:rPr lang="es-ES_tradnl" altLang="es-VE" sz="17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Qué deberes han de cumplirse con relación a ellos?</a:t>
            </a:r>
          </a:p>
        </p:txBody>
      </p:sp>
      <p:sp>
        <p:nvSpPr>
          <p:cNvPr id="389124" name="Text Box 4"/>
          <p:cNvSpPr txBox="1"/>
          <p:nvPr/>
        </p:nvSpPr>
        <p:spPr>
          <a:xfrm>
            <a:off x="2581275" y="3119438"/>
            <a:ext cx="6151563" cy="323850"/>
          </a:xfrm>
          <a:prstGeom prst="rect">
            <a:avLst/>
          </a:prstGeom>
          <a:solidFill>
            <a:srgbClr val="FF9933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El fundamento es la libertad-autonomía del ser humano</a:t>
            </a:r>
          </a:p>
        </p:txBody>
      </p:sp>
      <p:sp>
        <p:nvSpPr>
          <p:cNvPr id="389125" name="Text Box 5"/>
          <p:cNvSpPr txBox="1"/>
          <p:nvPr/>
        </p:nvSpPr>
        <p:spPr>
          <a:xfrm>
            <a:off x="1414463" y="3598863"/>
            <a:ext cx="7305675" cy="619125"/>
          </a:xfrm>
          <a:prstGeom prst="rect">
            <a:avLst/>
          </a:prstGeom>
          <a:solidFill>
            <a:srgbClr val="66FF33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7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La exigencia moral para cada persona es la misma que para toda la humanidad</a:t>
            </a:r>
          </a:p>
        </p:txBody>
      </p:sp>
      <p:sp>
        <p:nvSpPr>
          <p:cNvPr id="389126" name="Text Box 6"/>
          <p:cNvSpPr txBox="1"/>
          <p:nvPr/>
        </p:nvSpPr>
        <p:spPr>
          <a:xfrm>
            <a:off x="1397000" y="4348163"/>
            <a:ext cx="7339013" cy="360362"/>
          </a:xfrm>
          <a:prstGeom prst="rect">
            <a:avLst/>
          </a:prstGeom>
          <a:solidFill>
            <a:srgbClr val="66FF33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7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La Ética social es ética de los deberes:</a:t>
            </a:r>
          </a:p>
        </p:txBody>
      </p:sp>
      <p:sp>
        <p:nvSpPr>
          <p:cNvPr id="389127" name="Text Box 7"/>
          <p:cNvSpPr txBox="1"/>
          <p:nvPr/>
        </p:nvSpPr>
        <p:spPr>
          <a:xfrm>
            <a:off x="2598738" y="2500313"/>
            <a:ext cx="6137275" cy="549275"/>
          </a:xfrm>
          <a:prstGeom prst="rect">
            <a:avLst/>
          </a:prstGeom>
          <a:solidFill>
            <a:srgbClr val="FF9933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8605" lvl="0" indent="-268605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ser humano tiene dignidad; porque es libre; porque es autónomo: porque se rige por sus propias leyes (conciencia)</a:t>
            </a:r>
            <a:endParaRPr lang="es-ES" altLang="es-VE" sz="1500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89128" name="Rectangle 8"/>
          <p:cNvSpPr/>
          <p:nvPr/>
        </p:nvSpPr>
        <p:spPr>
          <a:xfrm>
            <a:off x="558800" y="917575"/>
            <a:ext cx="5957888" cy="6286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8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Fundamentación de la ética social</a:t>
            </a:r>
            <a:endParaRPr lang="es-ES" altLang="es-VE" sz="24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89129" name="Text Box 9"/>
          <p:cNvSpPr txBox="1"/>
          <p:nvPr/>
        </p:nvSpPr>
        <p:spPr>
          <a:xfrm>
            <a:off x="2605088" y="4770438"/>
            <a:ext cx="6127750" cy="330200"/>
          </a:xfrm>
          <a:prstGeom prst="rect">
            <a:avLst/>
          </a:prstGeom>
          <a:solidFill>
            <a:srgbClr val="FF9933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Los seres racionales son fines en sí mismos</a:t>
            </a:r>
          </a:p>
        </p:txBody>
      </p:sp>
      <p:sp>
        <p:nvSpPr>
          <p:cNvPr id="389130" name="Text Box 10"/>
          <p:cNvSpPr txBox="1"/>
          <p:nvPr/>
        </p:nvSpPr>
        <p:spPr>
          <a:xfrm>
            <a:off x="2643188" y="5194300"/>
            <a:ext cx="6088062" cy="558800"/>
          </a:xfrm>
          <a:prstGeom prst="rect">
            <a:avLst/>
          </a:prstGeom>
          <a:solidFill>
            <a:srgbClr val="FF9933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Tienen un valor absoluto y no pueden ser tratados como medios</a:t>
            </a:r>
          </a:p>
        </p:txBody>
      </p:sp>
      <p:cxnSp>
        <p:nvCxnSpPr>
          <p:cNvPr id="389131" name="AutoShape 11"/>
          <p:cNvCxnSpPr>
            <a:stCxn id="389128" idx="1"/>
            <a:endCxn id="389123" idx="1"/>
          </p:cNvCxnSpPr>
          <p:nvPr/>
        </p:nvCxnSpPr>
        <p:spPr>
          <a:xfrm rot="10800000" flipH="1" flipV="1">
            <a:off x="558800" y="1231900"/>
            <a:ext cx="879475" cy="763588"/>
          </a:xfrm>
          <a:prstGeom prst="bentConnector3">
            <a:avLst>
              <a:gd name="adj1" fmla="val -25991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389132" name="AutoShape 12"/>
          <p:cNvCxnSpPr>
            <a:stCxn id="389123" idx="1"/>
            <a:endCxn id="389127" idx="1"/>
          </p:cNvCxnSpPr>
          <p:nvPr/>
        </p:nvCxnSpPr>
        <p:spPr>
          <a:xfrm rot="10800000" flipH="1" flipV="1">
            <a:off x="1438275" y="1995488"/>
            <a:ext cx="1160463" cy="779462"/>
          </a:xfrm>
          <a:prstGeom prst="bentConnector3">
            <a:avLst>
              <a:gd name="adj1" fmla="val -19699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389133" name="AutoShape 13"/>
          <p:cNvCxnSpPr>
            <a:stCxn id="389123" idx="1"/>
            <a:endCxn id="389124" idx="1"/>
          </p:cNvCxnSpPr>
          <p:nvPr/>
        </p:nvCxnSpPr>
        <p:spPr>
          <a:xfrm rot="10800000" flipH="1" flipV="1">
            <a:off x="1438275" y="1993900"/>
            <a:ext cx="1143000" cy="1287463"/>
          </a:xfrm>
          <a:prstGeom prst="bentConnector3">
            <a:avLst>
              <a:gd name="adj1" fmla="val -20000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389134" name="AutoShape 14"/>
          <p:cNvCxnSpPr>
            <a:stCxn id="389128" idx="1"/>
            <a:endCxn id="389125" idx="1"/>
          </p:cNvCxnSpPr>
          <p:nvPr/>
        </p:nvCxnSpPr>
        <p:spPr>
          <a:xfrm rot="10800000" flipH="1" flipV="1">
            <a:off x="558800" y="1231900"/>
            <a:ext cx="855663" cy="2676525"/>
          </a:xfrm>
          <a:prstGeom prst="bentConnector3">
            <a:avLst>
              <a:gd name="adj1" fmla="val -26718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389135" name="AutoShape 15"/>
          <p:cNvCxnSpPr>
            <a:stCxn id="389128" idx="1"/>
            <a:endCxn id="389126" idx="1"/>
          </p:cNvCxnSpPr>
          <p:nvPr/>
        </p:nvCxnSpPr>
        <p:spPr>
          <a:xfrm rot="10800000" flipH="1" flipV="1">
            <a:off x="558800" y="1231900"/>
            <a:ext cx="838200" cy="3297238"/>
          </a:xfrm>
          <a:prstGeom prst="bentConnector3">
            <a:avLst>
              <a:gd name="adj1" fmla="val -27273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389136" name="AutoShape 16"/>
          <p:cNvCxnSpPr>
            <a:stCxn id="389126" idx="1"/>
            <a:endCxn id="389129" idx="1"/>
          </p:cNvCxnSpPr>
          <p:nvPr/>
        </p:nvCxnSpPr>
        <p:spPr>
          <a:xfrm rot="10800000" flipH="1" flipV="1">
            <a:off x="1397000" y="4529138"/>
            <a:ext cx="1208088" cy="406400"/>
          </a:xfrm>
          <a:prstGeom prst="bentConnector3">
            <a:avLst>
              <a:gd name="adj1" fmla="val -18921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389137" name="AutoShape 17"/>
          <p:cNvCxnSpPr>
            <a:stCxn id="389126" idx="1"/>
            <a:endCxn id="389130" idx="1"/>
          </p:cNvCxnSpPr>
          <p:nvPr/>
        </p:nvCxnSpPr>
        <p:spPr>
          <a:xfrm rot="10800000" flipH="1" flipV="1">
            <a:off x="1397000" y="4529138"/>
            <a:ext cx="1246188" cy="944562"/>
          </a:xfrm>
          <a:prstGeom prst="bentConnector3">
            <a:avLst>
              <a:gd name="adj1" fmla="val -18343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389143" name="AutoShape 23"/>
          <p:cNvCxnSpPr>
            <a:stCxn id="389126" idx="1"/>
            <a:endCxn id="389144" idx="1"/>
          </p:cNvCxnSpPr>
          <p:nvPr/>
        </p:nvCxnSpPr>
        <p:spPr>
          <a:xfrm rot="10800000" flipH="1" flipV="1">
            <a:off x="1397000" y="4529138"/>
            <a:ext cx="2360613" cy="1592262"/>
          </a:xfrm>
          <a:prstGeom prst="bentConnector3">
            <a:avLst>
              <a:gd name="adj1" fmla="val -9685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389144" name="Text Box 24"/>
          <p:cNvSpPr txBox="1"/>
          <p:nvPr/>
        </p:nvSpPr>
        <p:spPr>
          <a:xfrm>
            <a:off x="3757613" y="5956300"/>
            <a:ext cx="1914525" cy="330200"/>
          </a:xfrm>
          <a:prstGeom prst="rect">
            <a:avLst/>
          </a:prstGeom>
          <a:solidFill>
            <a:srgbClr val="FF9933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es-ES_tradnl" altLang="es-VE" sz="15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Dignidad humana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8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89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8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89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89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89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89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89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89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89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89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89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3" grpId="0" animBg="1"/>
      <p:bldP spid="389124" grpId="0" animBg="1"/>
      <p:bldP spid="389125" grpId="0" animBg="1"/>
      <p:bldP spid="389126" grpId="0" animBg="1"/>
      <p:bldP spid="389127" grpId="0" animBg="1"/>
      <p:bldP spid="389128" grpId="0"/>
      <p:bldP spid="389129" grpId="0" animBg="1"/>
      <p:bldP spid="389130" grpId="0" animBg="1"/>
      <p:bldP spid="3891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Text Box 3"/>
          <p:cNvSpPr txBox="1"/>
          <p:nvPr/>
        </p:nvSpPr>
        <p:spPr>
          <a:xfrm>
            <a:off x="1438275" y="1479550"/>
            <a:ext cx="7297738" cy="360363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700" b="1" dirty="0">
                <a:solidFill>
                  <a:srgbClr val="CCFF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Todos los hombres son interlocutores válidos</a:t>
            </a:r>
          </a:p>
        </p:txBody>
      </p:sp>
      <p:sp>
        <p:nvSpPr>
          <p:cNvPr id="390148" name="Text Box 4"/>
          <p:cNvSpPr txBox="1"/>
          <p:nvPr/>
        </p:nvSpPr>
        <p:spPr>
          <a:xfrm>
            <a:off x="2581275" y="2319338"/>
            <a:ext cx="6151563" cy="787400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algn="just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FF9933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Las normas se deciden a través del diálogo entre los involucrados, que buscan llegar a la convicción de que las normas son correctas</a:t>
            </a:r>
          </a:p>
        </p:txBody>
      </p:sp>
      <p:sp>
        <p:nvSpPr>
          <p:cNvPr id="390149" name="Text Box 5"/>
          <p:cNvSpPr txBox="1"/>
          <p:nvPr/>
        </p:nvSpPr>
        <p:spPr>
          <a:xfrm>
            <a:off x="1414463" y="3281363"/>
            <a:ext cx="7305675" cy="360362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700" b="1" dirty="0">
                <a:solidFill>
                  <a:srgbClr val="CCFF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Ética dialógica – Comunicativa - Discursiva</a:t>
            </a:r>
          </a:p>
        </p:txBody>
      </p:sp>
      <p:sp>
        <p:nvSpPr>
          <p:cNvPr id="390150" name="Text Box 6"/>
          <p:cNvSpPr txBox="1"/>
          <p:nvPr/>
        </p:nvSpPr>
        <p:spPr>
          <a:xfrm>
            <a:off x="1397000" y="3878263"/>
            <a:ext cx="3281363" cy="360362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700" b="1" dirty="0">
                <a:solidFill>
                  <a:srgbClr val="CCFF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Racionalidad comunicativa</a:t>
            </a:r>
          </a:p>
        </p:txBody>
      </p:sp>
      <p:sp>
        <p:nvSpPr>
          <p:cNvPr id="390151" name="Text Box 7"/>
          <p:cNvSpPr txBox="1"/>
          <p:nvPr/>
        </p:nvSpPr>
        <p:spPr>
          <a:xfrm>
            <a:off x="2598738" y="1903413"/>
            <a:ext cx="6137275" cy="320675"/>
          </a:xfrm>
          <a:prstGeom prst="rect">
            <a:avLst/>
          </a:prstGeom>
          <a:solidFill>
            <a:srgbClr val="333399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8605" lvl="0" indent="-268605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razón del hombre es dialógica</a:t>
            </a:r>
            <a:endParaRPr lang="es-ES" altLang="es-VE" sz="15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0152" name="Rectangle 8"/>
          <p:cNvSpPr/>
          <p:nvPr/>
        </p:nvSpPr>
        <p:spPr>
          <a:xfrm>
            <a:off x="558800" y="836613"/>
            <a:ext cx="6750050" cy="4222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8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Fundamentación de la ética dialógica</a:t>
            </a:r>
            <a:endParaRPr lang="es-ES" altLang="es-VE" sz="24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0153" name="Text Box 9"/>
          <p:cNvSpPr txBox="1"/>
          <p:nvPr/>
        </p:nvSpPr>
        <p:spPr>
          <a:xfrm>
            <a:off x="2605088" y="5164138"/>
            <a:ext cx="3332162" cy="330200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FF9933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Ética discursiva = Deontológica</a:t>
            </a:r>
          </a:p>
        </p:txBody>
      </p:sp>
      <p:sp>
        <p:nvSpPr>
          <p:cNvPr id="390154" name="Text Box 10"/>
          <p:cNvSpPr txBox="1"/>
          <p:nvPr/>
        </p:nvSpPr>
        <p:spPr>
          <a:xfrm>
            <a:off x="2643188" y="5588000"/>
            <a:ext cx="6088062" cy="558800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66FF33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La razón ofrece procedimientos para decidir qué normas son moralmente correctas</a:t>
            </a:r>
          </a:p>
        </p:txBody>
      </p:sp>
      <p:cxnSp>
        <p:nvCxnSpPr>
          <p:cNvPr id="390155" name="AutoShape 11"/>
          <p:cNvCxnSpPr>
            <a:stCxn id="390152" idx="1"/>
            <a:endCxn id="390147" idx="1"/>
          </p:cNvCxnSpPr>
          <p:nvPr/>
        </p:nvCxnSpPr>
        <p:spPr>
          <a:xfrm rot="10800000" flipH="1" flipV="1">
            <a:off x="558800" y="1047750"/>
            <a:ext cx="879475" cy="612775"/>
          </a:xfrm>
          <a:prstGeom prst="bentConnector3">
            <a:avLst>
              <a:gd name="adj1" fmla="val -25991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390156" name="AutoShape 12"/>
          <p:cNvCxnSpPr>
            <a:stCxn id="390147" idx="1"/>
            <a:endCxn id="390151" idx="1"/>
          </p:cNvCxnSpPr>
          <p:nvPr/>
        </p:nvCxnSpPr>
        <p:spPr>
          <a:xfrm rot="10800000" flipH="1" flipV="1">
            <a:off x="1438275" y="1660525"/>
            <a:ext cx="1160463" cy="403225"/>
          </a:xfrm>
          <a:prstGeom prst="bentConnector3">
            <a:avLst>
              <a:gd name="adj1" fmla="val -19699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390157" name="AutoShape 13"/>
          <p:cNvCxnSpPr>
            <a:stCxn id="390147" idx="1"/>
            <a:endCxn id="390148" idx="1"/>
          </p:cNvCxnSpPr>
          <p:nvPr/>
        </p:nvCxnSpPr>
        <p:spPr>
          <a:xfrm rot="10800000" flipH="1" flipV="1">
            <a:off x="1438275" y="1660525"/>
            <a:ext cx="1143000" cy="1052513"/>
          </a:xfrm>
          <a:prstGeom prst="bentConnector3">
            <a:avLst>
              <a:gd name="adj1" fmla="val -20000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390158" name="AutoShape 14"/>
          <p:cNvCxnSpPr>
            <a:stCxn id="390152" idx="1"/>
            <a:endCxn id="390149" idx="1"/>
          </p:cNvCxnSpPr>
          <p:nvPr/>
        </p:nvCxnSpPr>
        <p:spPr>
          <a:xfrm rot="10800000" flipH="1" flipV="1">
            <a:off x="558800" y="1047750"/>
            <a:ext cx="855663" cy="2414588"/>
          </a:xfrm>
          <a:prstGeom prst="bentConnector3">
            <a:avLst>
              <a:gd name="adj1" fmla="val -26718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390159" name="AutoShape 15"/>
          <p:cNvCxnSpPr>
            <a:stCxn id="390152" idx="1"/>
            <a:endCxn id="390150" idx="1"/>
          </p:cNvCxnSpPr>
          <p:nvPr/>
        </p:nvCxnSpPr>
        <p:spPr>
          <a:xfrm rot="10800000" flipH="1" flipV="1">
            <a:off x="558800" y="1047750"/>
            <a:ext cx="838200" cy="3011488"/>
          </a:xfrm>
          <a:prstGeom prst="bentConnector3">
            <a:avLst>
              <a:gd name="adj1" fmla="val -27273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390160" name="AutoShape 16"/>
          <p:cNvCxnSpPr>
            <a:stCxn id="390150" idx="1"/>
            <a:endCxn id="390153" idx="1"/>
          </p:cNvCxnSpPr>
          <p:nvPr/>
        </p:nvCxnSpPr>
        <p:spPr>
          <a:xfrm rot="10800000" flipH="1" flipV="1">
            <a:off x="1397000" y="4059238"/>
            <a:ext cx="1208088" cy="1270000"/>
          </a:xfrm>
          <a:prstGeom prst="bentConnector3">
            <a:avLst>
              <a:gd name="adj1" fmla="val -18921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390161" name="AutoShape 17"/>
          <p:cNvCxnSpPr>
            <a:stCxn id="390153" idx="1"/>
            <a:endCxn id="390154" idx="1"/>
          </p:cNvCxnSpPr>
          <p:nvPr/>
        </p:nvCxnSpPr>
        <p:spPr>
          <a:xfrm rot="10800000" flipH="1" flipV="1">
            <a:off x="2605088" y="5329238"/>
            <a:ext cx="38100" cy="538162"/>
          </a:xfrm>
          <a:prstGeom prst="bentConnector3">
            <a:avLst>
              <a:gd name="adj1" fmla="val -600000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390164" name="Text Box 20"/>
          <p:cNvSpPr txBox="1"/>
          <p:nvPr/>
        </p:nvSpPr>
        <p:spPr>
          <a:xfrm>
            <a:off x="5434013" y="3773488"/>
            <a:ext cx="3259137" cy="581025"/>
          </a:xfrm>
          <a:prstGeom prst="rect">
            <a:avLst/>
          </a:prstGeom>
          <a:solidFill>
            <a:srgbClr val="FF9933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es-ES_tradnl" altLang="es-VE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Diálogo para llegar a un acuerdo para todos</a:t>
            </a:r>
            <a:endParaRPr lang="es-ES" altLang="es-VE" sz="1600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390165" name="AutoShape 21"/>
          <p:cNvCxnSpPr>
            <a:stCxn id="390150" idx="3"/>
            <a:endCxn id="390164" idx="1"/>
          </p:cNvCxnSpPr>
          <p:nvPr/>
        </p:nvCxnSpPr>
        <p:spPr>
          <a:xfrm>
            <a:off x="4678363" y="4059238"/>
            <a:ext cx="755650" cy="4762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390169" name="Text Box 25"/>
          <p:cNvSpPr txBox="1"/>
          <p:nvPr/>
        </p:nvSpPr>
        <p:spPr>
          <a:xfrm>
            <a:off x="1397000" y="4551363"/>
            <a:ext cx="3281363" cy="360362"/>
          </a:xfrm>
          <a:prstGeom prst="rect">
            <a:avLst/>
          </a:prstGeom>
          <a:solidFill>
            <a:srgbClr val="333399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700" b="1" dirty="0">
                <a:solidFill>
                  <a:srgbClr val="CCFF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Racionalidad estratégica</a:t>
            </a:r>
          </a:p>
        </p:txBody>
      </p:sp>
      <p:cxnSp>
        <p:nvCxnSpPr>
          <p:cNvPr id="390170" name="AutoShape 26"/>
          <p:cNvCxnSpPr>
            <a:stCxn id="390152" idx="1"/>
            <a:endCxn id="390169" idx="1"/>
          </p:cNvCxnSpPr>
          <p:nvPr/>
        </p:nvCxnSpPr>
        <p:spPr>
          <a:xfrm rot="10800000" flipH="1" flipV="1">
            <a:off x="558800" y="1047750"/>
            <a:ext cx="838200" cy="3684588"/>
          </a:xfrm>
          <a:prstGeom prst="bentConnector3">
            <a:avLst>
              <a:gd name="adj1" fmla="val -27273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390171" name="Text Box 27"/>
          <p:cNvSpPr txBox="1"/>
          <p:nvPr/>
        </p:nvSpPr>
        <p:spPr>
          <a:xfrm>
            <a:off x="5434013" y="4446588"/>
            <a:ext cx="3259137" cy="581025"/>
          </a:xfrm>
          <a:prstGeom prst="rect">
            <a:avLst/>
          </a:prstGeom>
          <a:solidFill>
            <a:srgbClr val="FF9933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es-ES_tradnl" altLang="es-VE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 a los otros como medios para sus fines</a:t>
            </a:r>
            <a:endParaRPr lang="es-ES" altLang="es-VE" sz="1600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390172" name="AutoShape 28"/>
          <p:cNvCxnSpPr>
            <a:stCxn id="390169" idx="3"/>
            <a:endCxn id="390171" idx="1"/>
          </p:cNvCxnSpPr>
          <p:nvPr/>
        </p:nvCxnSpPr>
        <p:spPr>
          <a:xfrm>
            <a:off x="4678363" y="4732338"/>
            <a:ext cx="755650" cy="4762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9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9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9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90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90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9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9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9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9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9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90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9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9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9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90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9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90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9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animBg="1"/>
      <p:bldP spid="390148" grpId="0" animBg="1"/>
      <p:bldP spid="390149" grpId="0" animBg="1"/>
      <p:bldP spid="390150" grpId="0" animBg="1"/>
      <p:bldP spid="390151" grpId="0" animBg="1"/>
      <p:bldP spid="390152" grpId="0"/>
      <p:bldP spid="390153" grpId="0" animBg="1"/>
      <p:bldP spid="390154" grpId="0" animBg="1"/>
      <p:bldP spid="390164" grpId="0" animBg="1"/>
      <p:bldP spid="390169" grpId="0" animBg="1"/>
      <p:bldP spid="3901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71786"/>
            <a:ext cx="8352160" cy="6480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182880" indent="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anose="02040502050405020303" pitchFamily="18" charset="0"/>
              <a:buNone/>
              <a:defRPr sz="6600" b="1" i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anose="02040502050405020303" pitchFamily="18" charset="0"/>
              <a:buNone/>
              <a:defRPr/>
            </a:pPr>
            <a:r>
              <a:rPr kumimoji="0" lang="es-ES" sz="40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Entonces…, qué es la </a:t>
            </a:r>
            <a:r>
              <a:rPr kumimoji="0" lang="es-ES" sz="48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Ética?</a:t>
            </a:r>
          </a:p>
        </p:txBody>
      </p:sp>
      <p:sp>
        <p:nvSpPr>
          <p:cNvPr id="7" name="6 Llamada de flecha a la derecha"/>
          <p:cNvSpPr/>
          <p:nvPr/>
        </p:nvSpPr>
        <p:spPr>
          <a:xfrm>
            <a:off x="971550" y="1989138"/>
            <a:ext cx="2447925" cy="1439863"/>
          </a:xfrm>
          <a:prstGeom prst="righ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ÉTICA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635375" y="2293938"/>
            <a:ext cx="396081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2800" kern="1200" cap="none" spc="0" normalizeH="0" baseline="0" noProof="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Parte de la filosofía que </a:t>
            </a:r>
            <a:r>
              <a:rPr kumimoji="0" lang="es-ES" sz="2800" b="1" kern="1200" cap="none" spc="0" normalizeH="0" baseline="0" noProof="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reflexiona</a:t>
            </a:r>
            <a:r>
              <a:rPr kumimoji="0" lang="es-ES" sz="2800" kern="1200" cap="none" spc="0" normalizeH="0" baseline="0" noProof="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sobre la moral</a:t>
            </a:r>
          </a:p>
        </p:txBody>
      </p:sp>
      <p:sp>
        <p:nvSpPr>
          <p:cNvPr id="10" name="9 Igual que"/>
          <p:cNvSpPr/>
          <p:nvPr/>
        </p:nvSpPr>
        <p:spPr>
          <a:xfrm>
            <a:off x="5111750" y="3429000"/>
            <a:ext cx="504825" cy="385763"/>
          </a:xfrm>
          <a:prstGeom prst="mathEqual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isometricLeftDown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606" name="10 CuadroTexto"/>
          <p:cNvSpPr txBox="1"/>
          <p:nvPr/>
        </p:nvSpPr>
        <p:spPr>
          <a:xfrm>
            <a:off x="3833813" y="3382963"/>
            <a:ext cx="13684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VE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ÉTICA</a:t>
            </a:r>
            <a:endParaRPr lang="es-ES" altLang="es-VE" sz="2800" dirty="0">
              <a:solidFill>
                <a:schemeClr val="tx1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  <p:sp>
        <p:nvSpPr>
          <p:cNvPr id="25607" name="11 CuadroTexto"/>
          <p:cNvSpPr txBox="1"/>
          <p:nvPr/>
        </p:nvSpPr>
        <p:spPr>
          <a:xfrm>
            <a:off x="5795963" y="3382963"/>
            <a:ext cx="28797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VE" sz="28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FILOSOFÍA MORAL</a:t>
            </a:r>
            <a:endParaRPr lang="es-ES" altLang="es-VE" sz="2800" dirty="0">
              <a:solidFill>
                <a:schemeClr val="tx1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  <p:sp>
        <p:nvSpPr>
          <p:cNvPr id="25608" name="14 CuadroTexto"/>
          <p:cNvSpPr txBox="1"/>
          <p:nvPr/>
        </p:nvSpPr>
        <p:spPr>
          <a:xfrm>
            <a:off x="2700338" y="4292600"/>
            <a:ext cx="5184775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VE" sz="20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Conjunto de reglas que dirigen la conducta</a:t>
            </a:r>
            <a:endParaRPr lang="es-ES" altLang="es-VE" sz="2000" b="1" dirty="0">
              <a:solidFill>
                <a:srgbClr val="FF000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  <p:sp>
        <p:nvSpPr>
          <p:cNvPr id="25609" name="15 CuadroTexto"/>
          <p:cNvSpPr txBox="1"/>
          <p:nvPr/>
        </p:nvSpPr>
        <p:spPr>
          <a:xfrm>
            <a:off x="2754313" y="5229225"/>
            <a:ext cx="5418137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VE" sz="2000" b="1" dirty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Reflexión y análisis de las normas de la conducta  </a:t>
            </a:r>
            <a:endParaRPr lang="es-ES" altLang="es-VE" sz="2000" b="1" dirty="0">
              <a:solidFill>
                <a:srgbClr val="00B05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  <p:cxnSp>
        <p:nvCxnSpPr>
          <p:cNvPr id="18" name="17 Conector angular"/>
          <p:cNvCxnSpPr>
            <a:stCxn id="7" idx="2"/>
          </p:cNvCxnSpPr>
          <p:nvPr/>
        </p:nvCxnSpPr>
        <p:spPr>
          <a:xfrm rot="16200000" flipH="1">
            <a:off x="1701324" y="3494682"/>
            <a:ext cx="1064151" cy="93278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19 Conector angular"/>
          <p:cNvCxnSpPr>
            <a:stCxn id="7" idx="2"/>
          </p:cNvCxnSpPr>
          <p:nvPr/>
        </p:nvCxnSpPr>
        <p:spPr>
          <a:xfrm rot="16200000" flipH="1">
            <a:off x="1260192" y="3935814"/>
            <a:ext cx="2000255" cy="98662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612" name="20 CuadroTexto"/>
          <p:cNvSpPr txBox="1"/>
          <p:nvPr/>
        </p:nvSpPr>
        <p:spPr>
          <a:xfrm>
            <a:off x="2051050" y="4149725"/>
            <a:ext cx="5048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VE" sz="1800" b="1" dirty="0">
                <a:solidFill>
                  <a:srgbClr val="FF0000"/>
                </a:solidFill>
                <a:cs typeface="Arial" panose="020B0604020202020204" pitchFamily="34" charset="0"/>
              </a:rPr>
              <a:t>NO</a:t>
            </a:r>
            <a:endParaRPr lang="es-ES" altLang="es-VE" sz="1800" b="1" dirty="0">
              <a:solidFill>
                <a:srgbClr val="FF0000"/>
              </a:solidFill>
              <a:ea typeface="Arial" panose="020B0604020202020204" pitchFamily="34" charset="0"/>
            </a:endParaRPr>
          </a:p>
        </p:txBody>
      </p:sp>
      <p:sp>
        <p:nvSpPr>
          <p:cNvPr id="25613" name="21 CuadroTexto"/>
          <p:cNvSpPr txBox="1"/>
          <p:nvPr/>
        </p:nvSpPr>
        <p:spPr>
          <a:xfrm>
            <a:off x="2051050" y="4903788"/>
            <a:ext cx="649288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ES" altLang="es-VE" sz="1800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es-ES" altLang="es-VE" sz="3200" b="1" dirty="0">
                <a:solidFill>
                  <a:srgbClr val="00B050"/>
                </a:solidFill>
                <a:cs typeface="Arial" panose="020B0604020202020204" pitchFamily="34" charset="0"/>
              </a:rPr>
              <a:t>Sí</a:t>
            </a:r>
            <a:endParaRPr lang="es-ES" altLang="es-VE" sz="3200" b="1" dirty="0">
              <a:solidFill>
                <a:srgbClr val="00B05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/>
          </p:cNvSpPr>
          <p:nvPr>
            <p:ph type="body"/>
          </p:nvPr>
        </p:nvSpPr>
        <p:spPr>
          <a:xfrm>
            <a:off x="971550" y="1268413"/>
            <a:ext cx="7561263" cy="4919662"/>
          </a:xfrm>
          <a:ln/>
        </p:spPr>
        <p:txBody>
          <a:bodyPr vert="horz" wrap="square" lIns="91440" tIns="45720" rIns="91440" bIns="45720" anchor="t" anchorCtr="0"/>
          <a:lstStyle/>
          <a:p>
            <a:pPr algn="just" eaLnBrk="1" hangingPunct="1">
              <a:buFontTx/>
              <a:buNone/>
            </a:pPr>
            <a:endParaRPr lang="es-ES_tradnl" altLang="es-VE" sz="2000" b="1" dirty="0"/>
          </a:p>
          <a:p>
            <a:pPr algn="just" eaLnBrk="1" hangingPunct="1">
              <a:buFontTx/>
              <a:buNone/>
            </a:pPr>
            <a:r>
              <a:rPr lang="es-ES_tradnl" altLang="es-VE" sz="2000" b="1" dirty="0"/>
              <a:t>Definición etimológica de la ÉTICA:</a:t>
            </a:r>
          </a:p>
          <a:p>
            <a:pPr algn="just" eaLnBrk="1" hangingPunct="1">
              <a:buFontTx/>
              <a:buNone/>
            </a:pPr>
            <a:endParaRPr lang="es-ES_tradnl" altLang="es-VE" sz="2000" dirty="0"/>
          </a:p>
          <a:p>
            <a:pPr algn="just" eaLnBrk="1" hangingPunct="1">
              <a:buFont typeface="Georgia" panose="02040502050405020303" pitchFamily="18" charset="0"/>
              <a:buChar char="*"/>
            </a:pPr>
            <a:r>
              <a:rPr lang="es-ES_tradnl" altLang="es-VE" sz="2000" dirty="0"/>
              <a:t>"Ethos" (griego): temperamento, carácter, hábito, costumbre, modo de ser. Aplicada a la ética esta definición señalaría que es una “teoría o tratado de los hábitos y las costumbres.“</a:t>
            </a:r>
          </a:p>
          <a:p>
            <a:pPr algn="just" eaLnBrk="1" hangingPunct="1">
              <a:buNone/>
            </a:pPr>
            <a:endParaRPr lang="es-ES_tradnl" altLang="es-VE" sz="2000" dirty="0"/>
          </a:p>
          <a:p>
            <a:pPr algn="just" eaLnBrk="1" hangingPunct="1">
              <a:buFont typeface="Georgia" panose="02040502050405020303" pitchFamily="18" charset="0"/>
              <a:buChar char="*"/>
            </a:pPr>
            <a:r>
              <a:rPr lang="es-ES_tradnl" altLang="es-VE" sz="2000" dirty="0"/>
              <a:t>"Mos" (latín): costumbre, hábito (conjunto de normas o reglas aprendidas).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116013" y="3789363"/>
            <a:ext cx="7677150" cy="1692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r" defTabSz="914400" eaLnBrk="1" hangingPunct="1">
              <a:buClrTx/>
              <a:buSzTx/>
              <a:buFontTx/>
              <a:buNone/>
              <a:defRPr/>
            </a:pPr>
            <a:r>
              <a:rPr kumimoji="0" lang="es-CR" sz="4000" b="1" kern="1200" cap="none" spc="0" normalizeH="0" baseline="0" noProof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Teoría del Desarrollo Moral</a:t>
            </a:r>
          </a:p>
          <a:p>
            <a:pPr marR="0" algn="r" defTabSz="914400" eaLnBrk="1" hangingPunct="1">
              <a:buClrTx/>
              <a:buSzTx/>
              <a:buFontTx/>
              <a:buNone/>
              <a:defRPr/>
            </a:pPr>
            <a:r>
              <a:rPr kumimoji="0" lang="es-CR" sz="3200" b="1" kern="1200" cap="none" spc="0" normalizeH="0" baseline="0" noProof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Lawrence </a:t>
            </a:r>
            <a:r>
              <a:rPr kumimoji="0" lang="es-CR" sz="3200" b="1" kern="1200" cap="none" spc="0" normalizeH="0" baseline="0" noProof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Kohlberg</a:t>
            </a:r>
            <a:endParaRPr kumimoji="0" lang="es-CR" sz="3200" b="1" kern="1200" cap="none" spc="0" normalizeH="0" baseline="0" noProof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R="0" algn="r" defTabSz="914400" eaLnBrk="1" hangingPunct="1">
              <a:buClrTx/>
              <a:buSzTx/>
              <a:buFontTx/>
              <a:buNone/>
              <a:defRPr/>
            </a:pPr>
            <a:r>
              <a:rPr kumimoji="0" lang="es-CR" sz="2800" b="1" kern="1200" cap="none" spc="0" normalizeH="0" baseline="0" noProof="0" dirty="0">
                <a:solidFill>
                  <a:srgbClr val="002060"/>
                </a:solidFill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(1927-1987)</a:t>
            </a:r>
            <a:endParaRPr kumimoji="0" lang="es-ES" sz="2800" b="1" kern="1200" cap="none" spc="0" normalizeH="0" baseline="0" noProof="0" dirty="0">
              <a:solidFill>
                <a:srgbClr val="002060"/>
              </a:solidFill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30723" name="2 Imagen" descr="LKohlberg2.jpg"/>
          <p:cNvPicPr>
            <a:picLocks noChangeAspect="1"/>
          </p:cNvPicPr>
          <p:nvPr/>
        </p:nvPicPr>
        <p:blipFill>
          <a:blip r:embed="rId3"/>
          <a:srcRect b="10509"/>
          <a:stretch>
            <a:fillRect/>
          </a:stretch>
        </p:blipFill>
        <p:spPr bwMode="auto">
          <a:xfrm>
            <a:off x="467544" y="331787"/>
            <a:ext cx="2087562" cy="2736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1613" y="3651250"/>
            <a:ext cx="265588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Tx/>
              <a:buFont typeface="Wingdings" panose="05000000000000000000" pitchFamily="2" charset="2"/>
              <a:buChar char="ü"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Nivel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 I: Moral </a:t>
            </a: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pre-</a:t>
            </a:r>
            <a:r>
              <a:rPr kumimoji="0" lang="en-US" sz="2000" b="1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convencional</a:t>
            </a: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70238" y="2546350"/>
            <a:ext cx="57912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 Etapa 1: Castigo y obediencia (</a:t>
            </a:r>
            <a:r>
              <a:rPr kumimoji="0" lang="es-ES" sz="28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heteronomía</a:t>
            </a: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225800" y="4437063"/>
            <a:ext cx="57912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 Etapa 2: El propósito y el intercambio (</a:t>
            </a:r>
            <a:r>
              <a:rPr kumimoji="0" lang="es-ES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individualismo</a:t>
            </a: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" name="11 Abrir llave"/>
          <p:cNvSpPr/>
          <p:nvPr/>
        </p:nvSpPr>
        <p:spPr>
          <a:xfrm>
            <a:off x="2857500" y="2143125"/>
            <a:ext cx="342900" cy="3662363"/>
          </a:xfrm>
          <a:prstGeom prst="leftBrace">
            <a:avLst/>
          </a:prstGeom>
          <a:noFill/>
          <a:ln w="222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643188" y="620713"/>
            <a:ext cx="6500813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Esquema de la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Teor</a:t>
            </a:r>
            <a:r>
              <a:rPr kumimoji="0" lang="es-C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ía</a:t>
            </a:r>
            <a:r>
              <a:rPr kumimoji="0" lang="es-C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 de </a:t>
            </a:r>
            <a:r>
              <a:rPr kumimoji="0" lang="es-C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Kohlberg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47650" y="3494088"/>
            <a:ext cx="253841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Tx/>
              <a:buFont typeface="Wingdings" panose="05000000000000000000" pitchFamily="2" charset="2"/>
              <a:buChar char="ü"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Nivel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 II: Moral </a:t>
            </a:r>
            <a:r>
              <a:rPr kumimoji="0" lang="en-US" sz="2000" b="1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convencional</a:t>
            </a: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105150" y="1973263"/>
            <a:ext cx="57912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 Etapa 3: Expectativas, relaciones y conformidad interpersonal  (</a:t>
            </a:r>
            <a:r>
              <a:rPr kumimoji="0" lang="es-ES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mutualidad</a:t>
            </a: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124200" y="4365625"/>
            <a:ext cx="57912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 Etapa 4: Sistema social y conciencia (</a:t>
            </a:r>
            <a:r>
              <a:rPr kumimoji="0" lang="es-ES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ley y orden</a:t>
            </a: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3" name="12 Abrir llave"/>
          <p:cNvSpPr/>
          <p:nvPr/>
        </p:nvSpPr>
        <p:spPr>
          <a:xfrm>
            <a:off x="2786063" y="1557338"/>
            <a:ext cx="357188" cy="4583113"/>
          </a:xfrm>
          <a:prstGeom prst="leftBrace">
            <a:avLst/>
          </a:prstGeom>
          <a:noFill/>
          <a:ln w="222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4138" y="2852738"/>
            <a:ext cx="2987675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Tx/>
              <a:buFont typeface="Wingdings" panose="05000000000000000000" pitchFamily="2" charset="2"/>
              <a:buChar char="ü"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Nivel III: Moral </a:t>
            </a:r>
            <a:r>
              <a:rPr kumimoji="0" lang="es-ES" sz="20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post-convencional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 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Tx/>
              <a:buFontTx/>
              <a:buNone/>
              <a:defRPr/>
            </a:pP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basada en principios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389313" y="2205038"/>
            <a:ext cx="57912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 Etapa 5: Derechos previos y contrato social (</a:t>
            </a:r>
            <a:r>
              <a:rPr kumimoji="0" lang="es-ES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utilidad</a:t>
            </a: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389313" y="3573463"/>
            <a:ext cx="57912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 Etapa 6: Principios éticos universales (</a:t>
            </a:r>
            <a:r>
              <a:rPr kumimoji="0" lang="es-ES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autonomía</a:t>
            </a: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58775" y="5673725"/>
            <a:ext cx="86106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Las decisiones morales tienen su origen en el conjunto de PRINCIPIOS, DERECHOS Y VALORES que pueden ser admitidos en la  sociedad y resultar beneficiosos para todos.</a:t>
            </a:r>
          </a:p>
        </p:txBody>
      </p:sp>
      <p:sp>
        <p:nvSpPr>
          <p:cNvPr id="14" name="13 Abrir llave"/>
          <p:cNvSpPr/>
          <p:nvPr/>
        </p:nvSpPr>
        <p:spPr>
          <a:xfrm>
            <a:off x="3071813" y="1916113"/>
            <a:ext cx="276225" cy="2801938"/>
          </a:xfrm>
          <a:prstGeom prst="leftBrace">
            <a:avLst/>
          </a:prstGeom>
          <a:noFill/>
          <a:ln w="222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250825" y="1916113"/>
          <a:ext cx="8712200" cy="47990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7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2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32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2000" dirty="0"/>
                        <a:t>RASGOS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s-CR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2" marR="91432" marT="45727" marB="4572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2000" dirty="0"/>
                        <a:t>NOCIÓN DE JUSTICIA</a:t>
                      </a:r>
                      <a:endParaRPr lang="es-CR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2" marR="91432" marT="45727" marB="4572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2000" dirty="0"/>
                        <a:t>Motivos para hacer lo justo</a:t>
                      </a:r>
                      <a:endParaRPr lang="es-CR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2" marR="91432"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72">
                <a:tc>
                  <a:txBody>
                    <a:bodyPr/>
                    <a:lstStyle/>
                    <a:p>
                      <a:r>
                        <a:rPr lang="es-ES" sz="2000" dirty="0"/>
                        <a:t>Egocentrismo</a:t>
                      </a:r>
                      <a:endParaRPr lang="es-C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2" marR="91432" marT="45727" marB="45727"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2000" dirty="0"/>
                        <a:t>Lo justo es la obediencia ciega a la norma, evitar los castigos y no causar daños materiales a personas o cosas</a:t>
                      </a:r>
                      <a:endParaRPr lang="es-C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2" marR="91432" marT="45727" marB="45727"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2000" dirty="0"/>
                        <a:t>Evitar el castigo y el poder superior de las autoridades</a:t>
                      </a:r>
                      <a:endParaRPr lang="es-C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2" marR="91432"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2351">
                <a:tc>
                  <a:txBody>
                    <a:bodyPr/>
                    <a:lstStyle/>
                    <a:p>
                      <a:r>
                        <a:rPr lang="es-ES" sz="2000" dirty="0"/>
                        <a:t>Se reconocen los intereses de los otros como diferentes a los propios</a:t>
                      </a:r>
                      <a:endParaRPr lang="es-C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2" marR="91432" marT="45727" marB="45727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351">
                <a:tc>
                  <a:txBody>
                    <a:bodyPr/>
                    <a:lstStyle/>
                    <a:p>
                      <a:r>
                        <a:rPr lang="es-ES" sz="2000" dirty="0"/>
                        <a:t>Las acciones se consideran sólo físicamente; no se valoran las intenciones</a:t>
                      </a:r>
                      <a:endParaRPr lang="es-C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2" marR="91432" marT="45727" marB="45727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704">
                <a:tc>
                  <a:txBody>
                    <a:bodyPr/>
                    <a:lstStyle/>
                    <a:p>
                      <a:r>
                        <a:rPr lang="es-ES" sz="2000" dirty="0"/>
                        <a:t>Se confunde la perspectiva de la autoridad con la propia</a:t>
                      </a:r>
                      <a:endParaRPr lang="es-C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2" marR="91432" marT="45727" marB="45727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252413"/>
            <a:ext cx="914400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CR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Detalle de la etapa 1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0983" name="3 Rectángulo"/>
          <p:cNvSpPr>
            <a:spLocks noChangeArrowheads="1"/>
          </p:cNvSpPr>
          <p:nvPr/>
        </p:nvSpPr>
        <p:spPr bwMode="auto">
          <a:xfrm>
            <a:off x="285750" y="1143000"/>
            <a:ext cx="85725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Etapa 1: Castigo y obediencia (</a:t>
            </a:r>
            <a:r>
              <a:rPr kumimoji="0" lang="es-ES" sz="1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heteronomía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isósceles"/>
          <p:cNvSpPr/>
          <p:nvPr/>
        </p:nvSpPr>
        <p:spPr>
          <a:xfrm>
            <a:off x="14288" y="2436813"/>
            <a:ext cx="9144000" cy="360045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219" name="AutoShape 2"/>
          <p:cNvSpPr/>
          <p:nvPr/>
        </p:nvSpPr>
        <p:spPr>
          <a:xfrm>
            <a:off x="3208338" y="3944938"/>
            <a:ext cx="2755900" cy="1931987"/>
          </a:xfrm>
          <a:custGeom>
            <a:avLst/>
            <a:gdLst>
              <a:gd name="txL" fmla="*/ 2160 w 21600"/>
              <a:gd name="txT" fmla="*/ 12343 h 21600"/>
              <a:gd name="txR" fmla="*/ 19440 w 21600"/>
              <a:gd name="txB" fmla="*/ 18514 h 21600"/>
            </a:gdLst>
            <a:ahLst/>
            <a:cxnLst>
              <a:cxn ang="17694720">
                <a:pos x="2147483646" y="0"/>
              </a:cxn>
              <a:cxn ang="11796480">
                <a:pos x="0" y="2147483646"/>
              </a:cxn>
              <a:cxn ang="589824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99FF33"/>
          </a:solidFill>
          <a:ln w="9525" cap="flat" cmpd="sng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</a:t>
            </a:r>
            <a:endParaRPr lang="es-ES" altLang="es-VE" sz="1800" b="1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5268" name="Text Box 4"/>
          <p:cNvSpPr txBox="1"/>
          <p:nvPr/>
        </p:nvSpPr>
        <p:spPr>
          <a:xfrm>
            <a:off x="1476375" y="5159375"/>
            <a:ext cx="1368425" cy="369888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CC7900"/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54330" lvl="0" indent="-354330"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Inteligencia</a:t>
            </a:r>
            <a:endParaRPr lang="es-ES" altLang="es-VE" sz="1800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5269" name="Text Box 5"/>
          <p:cNvSpPr txBox="1"/>
          <p:nvPr/>
        </p:nvSpPr>
        <p:spPr>
          <a:xfrm>
            <a:off x="3878263" y="3340100"/>
            <a:ext cx="1417637" cy="3968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CC7900"/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54330" lvl="0" indent="-354330"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Voluntad</a:t>
            </a:r>
            <a:endParaRPr lang="es-ES" altLang="es-VE" sz="1800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5270" name="Text Box 6"/>
          <p:cNvSpPr txBox="1"/>
          <p:nvPr/>
        </p:nvSpPr>
        <p:spPr>
          <a:xfrm>
            <a:off x="6291263" y="5143500"/>
            <a:ext cx="1330325" cy="3968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CC7900"/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54330" lvl="0" indent="-354330"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Libertad</a:t>
            </a:r>
            <a:endParaRPr lang="es-ES" altLang="es-VE" sz="1800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3" name="Rectangle 7"/>
          <p:cNvSpPr/>
          <p:nvPr/>
        </p:nvSpPr>
        <p:spPr>
          <a:xfrm>
            <a:off x="1476375" y="1841500"/>
            <a:ext cx="7129463" cy="5762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8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Dignidad humana: persona, centralidad y cima</a:t>
            </a:r>
            <a:endParaRPr lang="es-ES" altLang="es-VE" sz="24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10" name="9 Conector angular"/>
          <p:cNvCxnSpPr/>
          <p:nvPr/>
        </p:nvCxnSpPr>
        <p:spPr>
          <a:xfrm rot="16200000" flipH="1">
            <a:off x="1260475" y="2778125"/>
            <a:ext cx="1655763" cy="79216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900113" y="523875"/>
            <a:ext cx="73437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s-ES" sz="24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 </a:t>
            </a:r>
            <a:r>
              <a:rPr kumimoji="0" lang="es-ES" sz="40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PERSONA</a:t>
            </a:r>
            <a:r>
              <a:rPr kumimoji="0" lang="es-ES" sz="2400" b="1" kern="1200" cap="none" spc="0" normalizeH="0" baseline="0" noProof="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PUNTO DE PARTIDA</a:t>
            </a:r>
            <a:endParaRPr kumimoji="0" lang="es-VE" sz="2400" b="1" kern="1200" cap="none" spc="0" normalizeH="0" baseline="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5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5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8" grpId="0" animBg="1"/>
      <p:bldP spid="395269" grpId="0" animBg="1"/>
      <p:bldP spid="39527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79388" y="1785938"/>
          <a:ext cx="8785225" cy="48117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32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19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1800" dirty="0"/>
                        <a:t>RASGOS</a:t>
                      </a: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1800" dirty="0"/>
                        <a:t>NOCIÓN DE JUSTICIA</a:t>
                      </a:r>
                      <a:endParaRPr lang="es-CR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1800" dirty="0"/>
                        <a:t>Motivos para hacer lo justo</a:t>
                      </a:r>
                      <a:endParaRPr lang="es-CR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15">
                <a:tc>
                  <a:txBody>
                    <a:bodyPr/>
                    <a:lstStyle/>
                    <a:p>
                      <a:r>
                        <a:rPr lang="es-CR" sz="1800" dirty="0"/>
                        <a:t>Individualismo concreto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800" dirty="0"/>
                        <a:t>Se valora justo seguir la norma sólo cuando beneficia a alguien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_tradnl" sz="1800" kern="1200" dirty="0"/>
                        <a:t>Satisfacer necesidades propias y  reconocer que los otros también tienen sus necesidades e intereses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796">
                <a:tc>
                  <a:txBody>
                    <a:bodyPr/>
                    <a:lstStyle/>
                    <a:p>
                      <a:r>
                        <a:rPr lang="es-ES" sz="1800" dirty="0"/>
                        <a:t>Se desligan los intereses de la autoridad y los propios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8578">
                <a:tc>
                  <a:txBody>
                    <a:bodyPr/>
                    <a:lstStyle/>
                    <a:p>
                      <a:r>
                        <a:rPr lang="es-ES" sz="1800" dirty="0"/>
                        <a:t>Se reconoce que todos los individuos tienen intereses que pueden no coincidir entre sí ni con los propios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015">
                <a:tc>
                  <a:txBody>
                    <a:bodyPr/>
                    <a:lstStyle/>
                    <a:p>
                      <a:r>
                        <a:rPr lang="es-ES" sz="1800" dirty="0"/>
                        <a:t>Se infiere que lo justo es relativo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9357">
                <a:tc>
                  <a:txBody>
                    <a:bodyPr/>
                    <a:lstStyle/>
                    <a:p>
                      <a:r>
                        <a:rPr lang="es-ES" sz="1800" dirty="0"/>
                        <a:t>Para satisfacer los intereses propios se  ve necesario el intercambio o negociación con los demás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800" dirty="0"/>
                        <a:t>Se actúa en favor de los  intereses propios y se deja que los demás lo hagan también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260350"/>
            <a:ext cx="9144000" cy="5857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CR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Detalle de la etapa 2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2010" name="3 Rectángulo"/>
          <p:cNvSpPr>
            <a:spLocks noChangeArrowheads="1"/>
          </p:cNvSpPr>
          <p:nvPr/>
        </p:nvSpPr>
        <p:spPr bwMode="auto">
          <a:xfrm>
            <a:off x="179388" y="1125538"/>
            <a:ext cx="6840538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Etapa 2: El propósito y el intercambio (</a:t>
            </a:r>
            <a:r>
              <a:rPr kumimoji="0" lang="es-E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individualismo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79388" y="1773238"/>
          <a:ext cx="8785225" cy="48958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09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0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00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2000" dirty="0"/>
                        <a:t>RASGOS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s-CR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2000" dirty="0"/>
                        <a:t>NOCIÓN DE JUSTICIA</a:t>
                      </a:r>
                      <a:endParaRPr lang="es-CR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2000" dirty="0"/>
                        <a:t>Motivos para hacer lo justo</a:t>
                      </a:r>
                      <a:endParaRPr lang="es-CR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389">
                <a:tc>
                  <a:txBody>
                    <a:bodyPr/>
                    <a:lstStyle/>
                    <a:p>
                      <a:r>
                        <a:rPr lang="es-CR" sz="2000" dirty="0"/>
                        <a:t>Ponerse en el lugar</a:t>
                      </a:r>
                      <a:r>
                        <a:rPr lang="es-CR" sz="2000" baseline="0" dirty="0"/>
                        <a:t> del otro</a:t>
                      </a:r>
                      <a:endParaRPr lang="es-CR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14" marB="45714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2000" dirty="0"/>
                        <a:t>Lo justo consiste en vivir de acuerdo con las personas cercanas</a:t>
                      </a:r>
                      <a:endParaRPr lang="es-ES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14" marB="45714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2000" dirty="0"/>
                        <a:t>Percibirse y ser percibido como buena persona</a:t>
                      </a:r>
                      <a:endParaRPr lang="es-ES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176">
                <a:tc rowSpan="3">
                  <a:txBody>
                    <a:bodyPr/>
                    <a:lstStyle/>
                    <a:p>
                      <a:endParaRPr lang="es-ES" sz="2000" dirty="0"/>
                    </a:p>
                    <a:p>
                      <a:r>
                        <a:rPr lang="es-ES" sz="2000" dirty="0"/>
                        <a:t>Se destacan sentimientos, acuerdos y expectativas compartidas, pero no se llega aún a una generalización sistemática</a:t>
                      </a:r>
                      <a:endParaRPr lang="es-CR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14" marB="45714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1769"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s-ES" sz="20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2000" dirty="0"/>
                        <a:t>Se acepta el papel de buen hijo, amigo, hermano, etc.</a:t>
                      </a:r>
                      <a:endParaRPr lang="es-ES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2000" dirty="0"/>
                        <a:t>Preocupación por el prójimo: ponerse en su lugar y esperar que él se ponga en el lugar de uno</a:t>
                      </a:r>
                      <a:endParaRPr lang="es-ES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8459"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2000" dirty="0"/>
                        <a:t>Ser bueno: tener buenos motivos y preocuparse por los demás, y mantener relaciones de confianza, lealtad, respeto y gratitud</a:t>
                      </a:r>
                      <a:endParaRPr lang="es-ES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2000" dirty="0"/>
                        <a:t>El sujeto y su prójimo han de portarse bien</a:t>
                      </a:r>
                      <a:endParaRPr lang="es-ES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179388"/>
            <a:ext cx="9144000" cy="5857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CR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Detalle de las etapa 3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3033" name="3 Rectángulo"/>
          <p:cNvSpPr>
            <a:spLocks noChangeArrowheads="1"/>
          </p:cNvSpPr>
          <p:nvPr/>
        </p:nvSpPr>
        <p:spPr bwMode="auto">
          <a:xfrm>
            <a:off x="250825" y="1143000"/>
            <a:ext cx="8497888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Etapa 3: Expectativas, relaciones y conformidad interpersonal (</a:t>
            </a:r>
            <a:r>
              <a:rPr kumimoji="0" lang="es-E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mutualidad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79388" y="1785938"/>
          <a:ext cx="8785225" cy="48831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2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9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86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1800" dirty="0"/>
                        <a:t>RASGOS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s-CR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1800" dirty="0"/>
                        <a:t>NOCIÓN DE JUSTICIA</a:t>
                      </a:r>
                      <a:endParaRPr lang="es-CR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1800" dirty="0"/>
                        <a:t>Motivos para hacer lo justo</a:t>
                      </a:r>
                      <a:endParaRPr lang="es-CR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7773">
                <a:tc>
                  <a:txBody>
                    <a:bodyPr/>
                    <a:lstStyle/>
                    <a:p>
                      <a:r>
                        <a:rPr lang="es-ES" sz="1800" dirty="0"/>
                        <a:t>Identificación con el sistema social, donde se definen los papeles individuales y las reglas de comportamiento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800" dirty="0"/>
                        <a:t>Lo justo: cumplir los deberes aceptados previamente ante el grupo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s-ES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800" dirty="0"/>
                        <a:t>Mantener el funcionamiento de las instituciones, evitar la disolución del sistema, cumplir los imperativos de conciencia (obligaciones aceptadas) y mantener el auto respeto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3375">
                <a:tc>
                  <a:txBody>
                    <a:bodyPr/>
                    <a:lstStyle/>
                    <a:p>
                      <a:r>
                        <a:rPr lang="es-ES" sz="1800" dirty="0"/>
                        <a:t>Las relaciones interindividuales se consideran en función de su lugar en el sistema social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800" dirty="0"/>
                        <a:t>Las leyes deben cumplirse salvo cuando entran en conflicto con otros deberes sociales establecidos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3375">
                <a:tc>
                  <a:txBody>
                    <a:bodyPr/>
                    <a:lstStyle/>
                    <a:p>
                      <a:r>
                        <a:rPr lang="es-ES" sz="1800" dirty="0"/>
                        <a:t>Se valora capacidad para diferenciar los acuerdos y motivos interpersonales desde la perspectiva grupal y social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800" dirty="0"/>
                        <a:t>Se considera justa la contribución a la sociedad, grupo o instituciones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3" marB="45723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252413"/>
            <a:ext cx="914400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CR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Detalle de las etapa 4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4055" name="3 Rectángulo"/>
          <p:cNvSpPr>
            <a:spLocks noChangeArrowheads="1"/>
          </p:cNvSpPr>
          <p:nvPr/>
        </p:nvSpPr>
        <p:spPr bwMode="auto">
          <a:xfrm>
            <a:off x="179388" y="1052513"/>
            <a:ext cx="5832475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Etapa 4: Sistema social y conciencia (</a:t>
            </a:r>
            <a:r>
              <a:rPr kumimoji="0" lang="es-E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ley y orden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214313" y="1916113"/>
          <a:ext cx="8715375" cy="46799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7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0101">
                <a:tc>
                  <a:txBody>
                    <a:bodyPr/>
                    <a:lstStyle/>
                    <a:p>
                      <a:pPr algn="ctr"/>
                      <a:r>
                        <a:rPr lang="es-CR" sz="2000" dirty="0"/>
                        <a:t>RASGOS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000" dirty="0"/>
                        <a:t>NOCIÓN DE</a:t>
                      </a:r>
                      <a:r>
                        <a:rPr lang="es-CR" sz="2000" baseline="0" dirty="0"/>
                        <a:t> JUSTICIA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000" dirty="0"/>
                        <a:t>MOTIVOS PARA HACER LO JUSTO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9849">
                <a:tc>
                  <a:txBody>
                    <a:bodyPr/>
                    <a:lstStyle/>
                    <a:p>
                      <a:r>
                        <a:rPr lang="es-CR" sz="2000" dirty="0"/>
                        <a:t>Se parte de una perspectiva previa a la de la sociedad</a:t>
                      </a:r>
                    </a:p>
                    <a:p>
                      <a:endParaRPr lang="es-CR" sz="2000" dirty="0"/>
                    </a:p>
                    <a:p>
                      <a:endParaRPr lang="es-CR" sz="2000" dirty="0"/>
                    </a:p>
                    <a:p>
                      <a:endParaRPr lang="es-CR" sz="20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2000" dirty="0"/>
                        <a:t>Prima la persona racional con valores y derechos previos a cualquier</a:t>
                      </a:r>
                      <a:r>
                        <a:rPr lang="es-CR" sz="2000" baseline="0" dirty="0"/>
                        <a:t> pacto o vínculo social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s-ES" sz="2000" dirty="0"/>
                        <a:t>Conciencia</a:t>
                      </a:r>
                      <a:r>
                        <a:rPr lang="es-ES" sz="2000" baseline="0" dirty="0"/>
                        <a:t> </a:t>
                      </a:r>
                      <a:r>
                        <a:rPr lang="es-ES" sz="2000" dirty="0"/>
                        <a:t>de la diversidad de valores y opiniones, y de su origen (características propias de cada grupo e individuo)</a:t>
                      </a:r>
                    </a:p>
                    <a:p>
                      <a:endParaRPr lang="es-ES" sz="20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2000" dirty="0"/>
                        <a:t>Respeto</a:t>
                      </a:r>
                      <a:r>
                        <a:rPr lang="es-CR" sz="2000" baseline="0" dirty="0"/>
                        <a:t> a las reglas para asegurar imparcialidad y vigencia del contrato social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es-CR" sz="2000" dirty="0"/>
                        <a:t>Obligación de respetar el pacto social</a:t>
                      </a:r>
                    </a:p>
                    <a:p>
                      <a:endParaRPr lang="es-CR" sz="2000" dirty="0"/>
                    </a:p>
                    <a:p>
                      <a:endParaRPr lang="es-CR" sz="2000" dirty="0"/>
                    </a:p>
                    <a:p>
                      <a:endParaRPr lang="es-CR" sz="20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2000" dirty="0"/>
                        <a:t>Relaciones sociales y </a:t>
                      </a:r>
                      <a:r>
                        <a:rPr lang="es-CR" sz="2000" baseline="0" dirty="0"/>
                        <a:t>laborales se sienten como parte del pacto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252413"/>
            <a:ext cx="8986838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CR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Detalle de la etapa 5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5084" name="5 Rectángulo"/>
          <p:cNvSpPr>
            <a:spLocks noChangeArrowheads="1"/>
          </p:cNvSpPr>
          <p:nvPr/>
        </p:nvSpPr>
        <p:spPr bwMode="auto">
          <a:xfrm>
            <a:off x="250825" y="1125538"/>
            <a:ext cx="85725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Etapa 5: Derechos previos y contrato social (</a:t>
            </a:r>
            <a:r>
              <a:rPr kumimoji="0" lang="es-E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utilidad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79388" y="2060575"/>
          <a:ext cx="8785225" cy="39322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1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0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2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097">
                <a:tc>
                  <a:txBody>
                    <a:bodyPr/>
                    <a:lstStyle/>
                    <a:p>
                      <a:pPr algn="ctr"/>
                      <a:r>
                        <a:rPr lang="es-CR" sz="2000" dirty="0"/>
                        <a:t>RASGOS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000" dirty="0"/>
                        <a:t>NOCIÓN DE</a:t>
                      </a:r>
                      <a:r>
                        <a:rPr lang="es-CR" sz="2000" baseline="0" dirty="0"/>
                        <a:t> JUSTICIA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000" dirty="0"/>
                        <a:t>MOTIVOS PARA HACER LO JUSTO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571">
                <a:tc>
                  <a:txBody>
                    <a:bodyPr/>
                    <a:lstStyle/>
                    <a:p>
                      <a:r>
                        <a:rPr lang="es-CR" sz="2000" dirty="0"/>
                        <a:t>Se integran</a:t>
                      </a:r>
                      <a:r>
                        <a:rPr lang="es-CR" sz="2000" baseline="0" dirty="0"/>
                        <a:t> diferentes perspectivas individuales mediante acuerdos imparciales de tipo legal 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r>
                        <a:rPr lang="es-CR" sz="2000" dirty="0"/>
                        <a:t>Se aceptan excepciones</a:t>
                      </a:r>
                      <a:r>
                        <a:rPr lang="es-CR" sz="2000" baseline="0" dirty="0"/>
                        <a:t> por encima del contrato social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4" marB="45724"/>
                </a:tc>
                <a:tc rowSpan="2">
                  <a:txBody>
                    <a:bodyPr/>
                    <a:lstStyle/>
                    <a:p>
                      <a:r>
                        <a:rPr lang="es-ES" sz="2000" dirty="0"/>
                        <a:t>Leyes y deberes deben basarse en el cálculo racional de la utilidad general:</a:t>
                      </a:r>
                      <a:r>
                        <a:rPr lang="es-ES" sz="2000" baseline="0" dirty="0"/>
                        <a:t> </a:t>
                      </a:r>
                      <a:r>
                        <a:rPr lang="es-ES" sz="2000" dirty="0"/>
                        <a:t>el mayor bien para el mayor número de personas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5571">
                <a:tc>
                  <a:txBody>
                    <a:bodyPr/>
                    <a:lstStyle/>
                    <a:p>
                      <a:r>
                        <a:rPr lang="es-CR" sz="2000" dirty="0"/>
                        <a:t>Se consideran la perspectiva moral</a:t>
                      </a:r>
                      <a:r>
                        <a:rPr lang="es-CR" sz="2000" baseline="0" dirty="0"/>
                        <a:t> y jurídica. Por diferencias entre ambas, se dificulta su conciliación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4" marB="45724"/>
                </a:tc>
                <a:tc>
                  <a:txBody>
                    <a:bodyPr/>
                    <a:lstStyle/>
                    <a:p>
                      <a:r>
                        <a:rPr lang="es-ES" sz="2000" dirty="0"/>
                        <a:t>Valores y derechos (vida, libertad) se ven como absolutos y deben respetarse, incluso por encima de la</a:t>
                      </a:r>
                      <a:r>
                        <a:rPr lang="es-ES" sz="2000" baseline="0" dirty="0"/>
                        <a:t> mayoría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3" marR="91443" marT="45724" marB="45724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5084" name="5 Rectángulo"/>
          <p:cNvSpPr>
            <a:spLocks noChangeArrowheads="1"/>
          </p:cNvSpPr>
          <p:nvPr/>
        </p:nvSpPr>
        <p:spPr bwMode="auto">
          <a:xfrm>
            <a:off x="323850" y="765175"/>
            <a:ext cx="85725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Etapa 5: Derechos previos y contrato social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(</a:t>
            </a:r>
            <a:r>
              <a:rPr kumimoji="0" lang="es-E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utilidad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77800" y="1928813"/>
          <a:ext cx="8786813" cy="4775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8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1800" dirty="0"/>
                        <a:t>RASGOS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s-CR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1800" dirty="0"/>
                        <a:t>NOCIÓN DE JUSTICIA</a:t>
                      </a:r>
                      <a:endParaRPr lang="es-CR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R" sz="1800" dirty="0"/>
                        <a:t>Motivos para hacer lo justo</a:t>
                      </a:r>
                      <a:endParaRPr lang="es-CR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3360">
                <a:tc>
                  <a:txBody>
                    <a:bodyPr/>
                    <a:lstStyle/>
                    <a:p>
                      <a:r>
                        <a:rPr lang="es-ES" sz="1800" dirty="0"/>
                        <a:t>Se alcanza perspectiva claramente moral, de la que se derivan los acuerdos sociales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800" dirty="0"/>
                        <a:t>Seguir principios éticos universales, iluminados por la razón.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800" dirty="0"/>
                        <a:t>La autonomía procede de la razón para actuar según lo justo. Hay reconocimiento de principios con los que se establece compromiso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ES" sz="1800" dirty="0"/>
                        <a:t>Destaca racionalidad, que permite reconocer el imperativo de tratar a las personas no como medios para conseguir ventajas, sino como lo que realmente son: fines en sí mismas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800" dirty="0"/>
                        <a:t>Leyes particulares y acuerdos sociales son válidos si se basan en esos principios universales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800" dirty="0"/>
                        <a:t>Igualdad de derechos y respeto a la dignidad del individuo son principios inviolables de la justicia, que pueden usarse para generar decisiones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800" dirty="0"/>
                        <a:t>concretas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179388"/>
            <a:ext cx="9144000" cy="5857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CR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Detalle de la etapa 6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6102" name="3 Rectángulo"/>
          <p:cNvSpPr>
            <a:spLocks noChangeArrowheads="1"/>
          </p:cNvSpPr>
          <p:nvPr/>
        </p:nvSpPr>
        <p:spPr bwMode="auto">
          <a:xfrm>
            <a:off x="142875" y="1214438"/>
            <a:ext cx="7572375" cy="415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Etapa 6: Principios éticos universales (</a:t>
            </a:r>
            <a:r>
              <a:rPr kumimoji="0" lang="es-ES" sz="21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autonomía</a:t>
            </a:r>
            <a:r>
              <a:rPr kumimoji="0" lang="es-ES" sz="2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kumimoji="0" lang="en-US" sz="2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Rectángulo"/>
          <p:cNvSpPr>
            <a:spLocks noChangeArrowheads="1"/>
          </p:cNvSpPr>
          <p:nvPr/>
        </p:nvSpPr>
        <p:spPr bwMode="auto">
          <a:xfrm>
            <a:off x="214313" y="333375"/>
            <a:ext cx="8929688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C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Lo inmoral y lo amoral</a:t>
            </a:r>
          </a:p>
        </p:txBody>
      </p:sp>
      <p:sp>
        <p:nvSpPr>
          <p:cNvPr id="18435" name="3 Rectángulo"/>
          <p:cNvSpPr>
            <a:spLocks noChangeArrowheads="1"/>
          </p:cNvSpPr>
          <p:nvPr/>
        </p:nvSpPr>
        <p:spPr bwMode="auto">
          <a:xfrm>
            <a:off x="179388" y="1527175"/>
            <a:ext cx="69532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“Moral”, “inmoral”, y “amoral”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son </a:t>
            </a:r>
            <a:r>
              <a:rPr kumimoji="0" lang="es-ES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adjetivos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8437" name="5 Rectángulo"/>
          <p:cNvSpPr>
            <a:spLocks noChangeArrowheads="1"/>
          </p:cNvSpPr>
          <p:nvPr/>
        </p:nvSpPr>
        <p:spPr bwMode="auto">
          <a:xfrm>
            <a:off x="179388" y="2492375"/>
            <a:ext cx="13271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“Moral”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8438" name="6 Rectángulo"/>
          <p:cNvSpPr>
            <a:spLocks noChangeArrowheads="1"/>
          </p:cNvSpPr>
          <p:nvPr/>
        </p:nvSpPr>
        <p:spPr bwMode="auto">
          <a:xfrm>
            <a:off x="2071688" y="2286000"/>
            <a:ext cx="692943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Que se conduce de acuerdo con los valores y normas morales que rigen en la sociedad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8439" name="7 Rectángulo"/>
          <p:cNvSpPr>
            <a:spLocks noChangeArrowheads="1"/>
          </p:cNvSpPr>
          <p:nvPr/>
        </p:nvSpPr>
        <p:spPr bwMode="auto">
          <a:xfrm>
            <a:off x="71438" y="3571875"/>
            <a:ext cx="205263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“</a:t>
            </a:r>
            <a:r>
              <a:rPr kumimoji="0" lang="es-ES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in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-”; “</a:t>
            </a:r>
            <a:r>
              <a:rPr kumimoji="0" lang="es-ES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a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-”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8440" name="9 Rectángulo"/>
          <p:cNvSpPr>
            <a:spLocks noChangeArrowheads="1"/>
          </p:cNvSpPr>
          <p:nvPr/>
        </p:nvSpPr>
        <p:spPr bwMode="auto">
          <a:xfrm>
            <a:off x="2214563" y="3571875"/>
            <a:ext cx="641191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Prefijos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que denotan negación o privación.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8441" name="10 Rectángulo"/>
          <p:cNvSpPr>
            <a:spLocks noChangeArrowheads="1"/>
          </p:cNvSpPr>
          <p:nvPr/>
        </p:nvSpPr>
        <p:spPr bwMode="auto">
          <a:xfrm>
            <a:off x="179388" y="4429125"/>
            <a:ext cx="17430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“In-moral”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8442" name="11 Rectángulo"/>
          <p:cNvSpPr>
            <a:spLocks noChangeArrowheads="1"/>
          </p:cNvSpPr>
          <p:nvPr/>
        </p:nvSpPr>
        <p:spPr bwMode="auto">
          <a:xfrm>
            <a:off x="2428875" y="4214813"/>
            <a:ext cx="650081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Cuando niega los valores y normas morales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8443" name="12 Rectángulo"/>
          <p:cNvSpPr>
            <a:spLocks noChangeArrowheads="1"/>
          </p:cNvSpPr>
          <p:nvPr/>
        </p:nvSpPr>
        <p:spPr bwMode="auto">
          <a:xfrm>
            <a:off x="92075" y="5516563"/>
            <a:ext cx="167163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“A-moral”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8444" name="13 Rectángulo"/>
          <p:cNvSpPr>
            <a:spLocks noChangeArrowheads="1"/>
          </p:cNvSpPr>
          <p:nvPr/>
        </p:nvSpPr>
        <p:spPr bwMode="auto">
          <a:xfrm>
            <a:off x="2000250" y="5214938"/>
            <a:ext cx="7000875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Cuando sus actos no tienen contenido moral </a:t>
            </a:r>
            <a:r>
              <a:rPr kumimoji="0" lang="es-ES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(escribir, cepillarse los dientes, amarrarse los cordones…)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1908175" y="3802063"/>
            <a:ext cx="28575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8" name="21 Rectángulo"/>
          <p:cNvSpPr>
            <a:spLocks noChangeArrowheads="1"/>
          </p:cNvSpPr>
          <p:nvPr/>
        </p:nvSpPr>
        <p:spPr bwMode="auto">
          <a:xfrm>
            <a:off x="2484438" y="4643438"/>
            <a:ext cx="604361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(miente, engaña, roba, mata…)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1979613" y="4652963"/>
            <a:ext cx="28575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692275" y="5805488"/>
            <a:ext cx="28575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1692275" y="2781300"/>
            <a:ext cx="28575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Rectángulo"/>
          <p:cNvSpPr>
            <a:spLocks noChangeArrowheads="1"/>
          </p:cNvSpPr>
          <p:nvPr/>
        </p:nvSpPr>
        <p:spPr bwMode="auto">
          <a:xfrm>
            <a:off x="323850" y="333375"/>
            <a:ext cx="8424863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s-CR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Autonomía y </a:t>
            </a:r>
            <a:r>
              <a:rPr kumimoji="0" lang="es-CR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Heteronomía</a:t>
            </a:r>
            <a:endParaRPr kumimoji="0" lang="es-CR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5843" name="3 Rectángulo"/>
          <p:cNvSpPr>
            <a:spLocks noChangeArrowheads="1"/>
          </p:cNvSpPr>
          <p:nvPr/>
        </p:nvSpPr>
        <p:spPr bwMode="auto">
          <a:xfrm>
            <a:off x="1143000" y="2143125"/>
            <a:ext cx="7572375" cy="1323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0" lang="es-C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“</a:t>
            </a:r>
            <a:r>
              <a:rPr kumimoji="0" lang="es-CR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a</a:t>
            </a:r>
            <a:r>
              <a:rPr kumimoji="0" lang="es-CR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utonomía”</a:t>
            </a:r>
            <a:r>
              <a:rPr kumimoji="0" lang="es-C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significa capacidad de la voluntad para darse a sí misma la ley que ha de regir los móviles y orientaciones de los actos”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5844" name="4 Rectángulo"/>
          <p:cNvSpPr>
            <a:spLocks noChangeArrowheads="1"/>
          </p:cNvSpPr>
          <p:nvPr/>
        </p:nvSpPr>
        <p:spPr bwMode="auto">
          <a:xfrm>
            <a:off x="1187450" y="3284538"/>
            <a:ext cx="512445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CR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Actuar por cuenta propia: libertad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5845" name="5 Rectángulo"/>
          <p:cNvSpPr>
            <a:spLocks noChangeArrowheads="1"/>
          </p:cNvSpPr>
          <p:nvPr/>
        </p:nvSpPr>
        <p:spPr bwMode="auto">
          <a:xfrm>
            <a:off x="1143000" y="5246688"/>
            <a:ext cx="7572375" cy="954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0" lang="es-C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“</a:t>
            </a:r>
            <a:r>
              <a:rPr kumimoji="0" lang="es-CR" sz="32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h</a:t>
            </a:r>
            <a:r>
              <a:rPr kumimoji="0" lang="es-CR" sz="24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eteronomía</a:t>
            </a:r>
            <a:r>
              <a:rPr kumimoji="0" lang="es-CR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”</a:t>
            </a:r>
            <a:r>
              <a:rPr kumimoji="0" lang="es-C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es establecer las leyes de la acción desde un orden extraño a sí misma”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5846" name="6 Rectángulo"/>
          <p:cNvSpPr>
            <a:spLocks noChangeArrowheads="1"/>
          </p:cNvSpPr>
          <p:nvPr/>
        </p:nvSpPr>
        <p:spPr bwMode="auto">
          <a:xfrm>
            <a:off x="1187450" y="6021388"/>
            <a:ext cx="514508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CR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Actuar por cuenta ajena: sumisión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pic>
        <p:nvPicPr>
          <p:cNvPr id="65543" name="14 Imagen" descr="Auto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32485">
            <a:off x="6400800" y="1450975"/>
            <a:ext cx="2330450" cy="71913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</p:pic>
      <p:pic>
        <p:nvPicPr>
          <p:cNvPr id="65544" name="15 Imagen" descr="Hetero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8908">
            <a:off x="6027738" y="4652963"/>
            <a:ext cx="2660650" cy="5445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/>
          <p:nvPr/>
        </p:nvSpPr>
        <p:spPr>
          <a:xfrm>
            <a:off x="1279525" y="2159000"/>
            <a:ext cx="2419350" cy="677863"/>
          </a:xfrm>
          <a:prstGeom prst="rect">
            <a:avLst/>
          </a:prstGeom>
          <a:solidFill>
            <a:srgbClr val="333399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 ser humano es </a:t>
            </a:r>
            <a:r>
              <a:rPr lang="es-MX" altLang="es-V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</a:t>
            </a:r>
            <a:endParaRPr lang="es-ES" altLang="es-VE" sz="2000" b="1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2435" name="Text Box 3"/>
          <p:cNvSpPr txBox="1"/>
          <p:nvPr/>
        </p:nvSpPr>
        <p:spPr>
          <a:xfrm>
            <a:off x="2001838" y="3409950"/>
            <a:ext cx="2055812" cy="641350"/>
          </a:xfrm>
          <a:prstGeom prst="rect">
            <a:avLst/>
          </a:prstGeom>
          <a:solidFill>
            <a:srgbClr val="FF9900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Naturaleza dotada de</a:t>
            </a:r>
            <a:endParaRPr lang="es-ES" altLang="es-VE" sz="18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02436" name="AutoShape 4"/>
          <p:cNvCxnSpPr>
            <a:stCxn id="10242" idx="1"/>
            <a:endCxn id="402435" idx="1"/>
          </p:cNvCxnSpPr>
          <p:nvPr/>
        </p:nvCxnSpPr>
        <p:spPr>
          <a:xfrm rot="10800000" flipH="1" flipV="1">
            <a:off x="1279525" y="2497138"/>
            <a:ext cx="722313" cy="1233487"/>
          </a:xfrm>
          <a:prstGeom prst="bentConnector3">
            <a:avLst>
              <a:gd name="adj1" fmla="val -31648"/>
            </a:avLst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402437" name="Text Box 5"/>
          <p:cNvSpPr txBox="1"/>
          <p:nvPr/>
        </p:nvSpPr>
        <p:spPr>
          <a:xfrm>
            <a:off x="4587875" y="2781300"/>
            <a:ext cx="1466850" cy="366713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Inteligencia</a:t>
            </a:r>
            <a:endParaRPr lang="es-ES" altLang="es-VE" sz="18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2438" name="Text Box 6"/>
          <p:cNvSpPr txBox="1"/>
          <p:nvPr/>
        </p:nvSpPr>
        <p:spPr>
          <a:xfrm>
            <a:off x="4586288" y="3338513"/>
            <a:ext cx="1274762" cy="641350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Libre albedrío</a:t>
            </a:r>
            <a:endParaRPr lang="es-ES" altLang="es-VE" sz="18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2439" name="Text Box 7"/>
          <p:cNvSpPr txBox="1"/>
          <p:nvPr/>
        </p:nvSpPr>
        <p:spPr>
          <a:xfrm>
            <a:off x="4586288" y="4159250"/>
            <a:ext cx="1300162" cy="923330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Voluntad</a:t>
            </a:r>
          </a:p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Deberes y derechos</a:t>
            </a:r>
            <a:endParaRPr lang="es-ES" altLang="es-VE" sz="18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02440" name="AutoShape 8"/>
          <p:cNvCxnSpPr/>
          <p:nvPr/>
        </p:nvCxnSpPr>
        <p:spPr>
          <a:xfrm flipV="1">
            <a:off x="4057650" y="2951163"/>
            <a:ext cx="530225" cy="765175"/>
          </a:xfrm>
          <a:prstGeom prst="bentConnector3">
            <a:avLst>
              <a:gd name="adj1" fmla="val 49699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402441" name="AutoShape 9"/>
          <p:cNvCxnSpPr>
            <a:stCxn id="402435" idx="3"/>
            <a:endCxn id="402438" idx="1"/>
          </p:cNvCxnSpPr>
          <p:nvPr/>
        </p:nvCxnSpPr>
        <p:spPr>
          <a:xfrm flipV="1">
            <a:off x="4057650" y="3659188"/>
            <a:ext cx="528638" cy="71437"/>
          </a:xfrm>
          <a:prstGeom prst="bentConnector3">
            <a:avLst>
              <a:gd name="adj1" fmla="val 49852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402442" name="AutoShape 10"/>
          <p:cNvCxnSpPr>
            <a:stCxn id="402435" idx="3"/>
            <a:endCxn id="402439" idx="1"/>
          </p:cNvCxnSpPr>
          <p:nvPr/>
        </p:nvCxnSpPr>
        <p:spPr>
          <a:xfrm>
            <a:off x="4057650" y="3730625"/>
            <a:ext cx="528638" cy="890290"/>
          </a:xfrm>
          <a:prstGeom prst="bentConnector3">
            <a:avLst>
              <a:gd name="adj1" fmla="val 50000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402445" name="Text Box 13"/>
          <p:cNvSpPr txBox="1"/>
          <p:nvPr/>
        </p:nvSpPr>
        <p:spPr>
          <a:xfrm>
            <a:off x="6478588" y="3803650"/>
            <a:ext cx="1395412" cy="304800"/>
          </a:xfrm>
          <a:prstGeom prst="rect">
            <a:avLst/>
          </a:prstGeom>
          <a:solidFill>
            <a:srgbClr val="FFCC66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Universales</a:t>
            </a:r>
            <a:endParaRPr lang="es-ES" altLang="es-VE" sz="1400" b="1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2449" name="Text Box 17"/>
          <p:cNvSpPr txBox="1"/>
          <p:nvPr/>
        </p:nvSpPr>
        <p:spPr>
          <a:xfrm>
            <a:off x="6478588" y="4316413"/>
            <a:ext cx="1395412" cy="304800"/>
          </a:xfrm>
          <a:prstGeom prst="rect">
            <a:avLst/>
          </a:prstGeom>
          <a:solidFill>
            <a:srgbClr val="FFCC66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Inviolables</a:t>
            </a:r>
            <a:endParaRPr lang="es-ES" altLang="es-VE" sz="1400" b="1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2450" name="Text Box 18"/>
          <p:cNvSpPr txBox="1"/>
          <p:nvPr/>
        </p:nvSpPr>
        <p:spPr>
          <a:xfrm>
            <a:off x="6478588" y="4779963"/>
            <a:ext cx="1549400" cy="304800"/>
          </a:xfrm>
          <a:prstGeom prst="rect">
            <a:avLst/>
          </a:prstGeom>
          <a:solidFill>
            <a:srgbClr val="FFCC66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Irrenunciables</a:t>
            </a:r>
            <a:endParaRPr lang="es-ES" altLang="es-VE" sz="1400" b="1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02451" name="AutoShape 19"/>
          <p:cNvCxnSpPr>
            <a:stCxn id="402439" idx="3"/>
            <a:endCxn id="402445" idx="1"/>
          </p:cNvCxnSpPr>
          <p:nvPr/>
        </p:nvCxnSpPr>
        <p:spPr>
          <a:xfrm flipV="1">
            <a:off x="5886450" y="3956050"/>
            <a:ext cx="592138" cy="664865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402452" name="AutoShape 20"/>
          <p:cNvCxnSpPr>
            <a:stCxn id="402439" idx="3"/>
            <a:endCxn id="402449" idx="1"/>
          </p:cNvCxnSpPr>
          <p:nvPr/>
        </p:nvCxnSpPr>
        <p:spPr>
          <a:xfrm flipV="1">
            <a:off x="5886450" y="4468813"/>
            <a:ext cx="592138" cy="152102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402453" name="AutoShape 21"/>
          <p:cNvCxnSpPr>
            <a:stCxn id="402439" idx="3"/>
            <a:endCxn id="402450" idx="1"/>
          </p:cNvCxnSpPr>
          <p:nvPr/>
        </p:nvCxnSpPr>
        <p:spPr>
          <a:xfrm>
            <a:off x="5886450" y="4620915"/>
            <a:ext cx="592138" cy="311448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2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2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2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2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02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02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0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02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0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02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0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0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animBg="1"/>
      <p:bldP spid="402437" grpId="0" animBg="1"/>
      <p:bldP spid="402438" grpId="0" animBg="1"/>
      <p:bldP spid="402439" grpId="0" animBg="1"/>
      <p:bldP spid="402445" grpId="0" animBg="1"/>
      <p:bldP spid="402449" grpId="0" animBg="1"/>
      <p:bldP spid="4024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9" name="AutoShape 3"/>
          <p:cNvSpPr/>
          <p:nvPr/>
        </p:nvSpPr>
        <p:spPr>
          <a:xfrm>
            <a:off x="84138" y="2967038"/>
            <a:ext cx="2184400" cy="1693862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17694720">
                <a:pos x="2147483646" y="0"/>
              </a:cxn>
              <a:cxn ang="11796480">
                <a:pos x="0" y="2147483646"/>
              </a:cxn>
              <a:cxn ang="589824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FF33"/>
          </a:soli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 anchorCtr="0">
            <a:flatTx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Visiones</a:t>
            </a:r>
          </a:p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Deformadas del</a:t>
            </a:r>
          </a:p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Humano</a:t>
            </a:r>
            <a:endParaRPr lang="es-ES" altLang="es-VE" sz="1400" b="1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8340" name="AutoShape 4"/>
          <p:cNvSpPr/>
          <p:nvPr/>
        </p:nvSpPr>
        <p:spPr>
          <a:xfrm>
            <a:off x="2544763" y="1327150"/>
            <a:ext cx="1593850" cy="815975"/>
          </a:xfrm>
          <a:prstGeom prst="rightArrow">
            <a:avLst>
              <a:gd name="adj1" fmla="val 50000"/>
              <a:gd name="adj2" fmla="val 48832"/>
            </a:avLst>
          </a:prstGeom>
          <a:solidFill>
            <a:srgbClr val="99FF66"/>
          </a:soli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</a:sp3d>
        </p:spPr>
        <p:txBody>
          <a:bodyPr wrap="none" anchor="ctr" anchorCtr="0">
            <a:flatTx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Determinista</a:t>
            </a:r>
            <a:endParaRPr lang="es-ES" altLang="es-VE" sz="1800" b="1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8341" name="AutoShape 5"/>
          <p:cNvSpPr/>
          <p:nvPr/>
        </p:nvSpPr>
        <p:spPr>
          <a:xfrm>
            <a:off x="2543175" y="2338388"/>
            <a:ext cx="1593850" cy="815975"/>
          </a:xfrm>
          <a:prstGeom prst="rightArrow">
            <a:avLst>
              <a:gd name="adj1" fmla="val 50000"/>
              <a:gd name="adj2" fmla="val 48832"/>
            </a:avLst>
          </a:prstGeom>
          <a:solidFill>
            <a:srgbClr val="99FF66"/>
          </a:soli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</a:sp3d>
        </p:spPr>
        <p:txBody>
          <a:bodyPr wrap="none" anchor="ctr" anchorCtr="0">
            <a:flatTx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Psicologista</a:t>
            </a:r>
            <a:endParaRPr lang="es-ES" altLang="es-VE" sz="1800" b="1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8342" name="AutoShape 6"/>
          <p:cNvSpPr/>
          <p:nvPr/>
        </p:nvSpPr>
        <p:spPr>
          <a:xfrm>
            <a:off x="2540000" y="3384550"/>
            <a:ext cx="1593850" cy="815975"/>
          </a:xfrm>
          <a:prstGeom prst="rightArrow">
            <a:avLst>
              <a:gd name="adj1" fmla="val 50000"/>
              <a:gd name="adj2" fmla="val 48832"/>
            </a:avLst>
          </a:prstGeom>
          <a:solidFill>
            <a:srgbClr val="99FF66"/>
          </a:soli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</a:sp3d>
        </p:spPr>
        <p:txBody>
          <a:bodyPr wrap="none" anchor="ctr" anchorCtr="0">
            <a:flatTx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7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Economicista</a:t>
            </a:r>
            <a:endParaRPr lang="es-ES" altLang="es-VE" sz="1700" b="1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8343" name="AutoShape 7"/>
          <p:cNvSpPr/>
          <p:nvPr/>
        </p:nvSpPr>
        <p:spPr>
          <a:xfrm>
            <a:off x="2543175" y="4381500"/>
            <a:ext cx="1593850" cy="815975"/>
          </a:xfrm>
          <a:prstGeom prst="rightArrow">
            <a:avLst>
              <a:gd name="adj1" fmla="val 50000"/>
              <a:gd name="adj2" fmla="val 48832"/>
            </a:avLst>
          </a:prstGeom>
          <a:solidFill>
            <a:srgbClr val="99FF66"/>
          </a:soli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</a:sp3d>
        </p:spPr>
        <p:txBody>
          <a:bodyPr wrap="none" anchor="ctr" anchorCtr="0">
            <a:flatTx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Estatista</a:t>
            </a:r>
            <a:endParaRPr lang="es-ES" altLang="es-VE" sz="1800" b="1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8344" name="AutoShape 8"/>
          <p:cNvSpPr/>
          <p:nvPr/>
        </p:nvSpPr>
        <p:spPr>
          <a:xfrm>
            <a:off x="2540000" y="5467350"/>
            <a:ext cx="1593850" cy="815975"/>
          </a:xfrm>
          <a:prstGeom prst="rightArrow">
            <a:avLst>
              <a:gd name="adj1" fmla="val 50000"/>
              <a:gd name="adj2" fmla="val 48832"/>
            </a:avLst>
          </a:prstGeom>
          <a:solidFill>
            <a:srgbClr val="66FF33"/>
          </a:soli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 anchorCtr="0">
            <a:flatTx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Cientista</a:t>
            </a:r>
            <a:endParaRPr lang="es-ES" altLang="es-VE" sz="1800" b="1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8345" name="Text Box 9"/>
          <p:cNvSpPr txBox="1"/>
          <p:nvPr/>
        </p:nvSpPr>
        <p:spPr>
          <a:xfrm>
            <a:off x="4425950" y="1250950"/>
            <a:ext cx="4391025" cy="825500"/>
          </a:xfrm>
          <a:prstGeom prst="rect">
            <a:avLst/>
          </a:prstGeom>
          <a:solidFill>
            <a:srgbClr val="FFCC66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Niega la libertad: el hombre es víctima de su destino, casta, condición social, raza y fuerza cósmica.</a:t>
            </a:r>
            <a:endParaRPr lang="es-ES" altLang="es-VE" sz="16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8346" name="Text Box 10"/>
          <p:cNvSpPr txBox="1"/>
          <p:nvPr/>
        </p:nvSpPr>
        <p:spPr>
          <a:xfrm>
            <a:off x="4429125" y="2181225"/>
            <a:ext cx="4391025" cy="1069975"/>
          </a:xfrm>
          <a:prstGeom prst="rect">
            <a:avLst/>
          </a:prstGeom>
          <a:solidFill>
            <a:srgbClr val="FFCC66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la dimensión de la libertad y la responsabilidad. Entiende al hombre con base en condicionamientos e instintos. La religión sólo es sublimación.</a:t>
            </a:r>
            <a:endParaRPr lang="es-ES" altLang="es-VE" sz="16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8347" name="Text Box 11"/>
          <p:cNvSpPr txBox="1"/>
          <p:nvPr/>
        </p:nvSpPr>
        <p:spPr>
          <a:xfrm>
            <a:off x="4429125" y="3429000"/>
            <a:ext cx="4391025" cy="825500"/>
          </a:xfrm>
          <a:prstGeom prst="rect">
            <a:avLst/>
          </a:prstGeom>
          <a:solidFill>
            <a:srgbClr val="FFCC66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hombre es parte del engranaje de una maquinaria de producción y consumo. Reducción a materia.</a:t>
            </a:r>
            <a:endParaRPr lang="es-ES" altLang="es-VE" sz="16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8348" name="Text Box 12"/>
          <p:cNvSpPr txBox="1"/>
          <p:nvPr/>
        </p:nvSpPr>
        <p:spPr>
          <a:xfrm>
            <a:off x="4429125" y="4387850"/>
            <a:ext cx="4391025" cy="825500"/>
          </a:xfrm>
          <a:prstGeom prst="rect">
            <a:avLst/>
          </a:prstGeom>
          <a:solidFill>
            <a:srgbClr val="FFCC66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hombre es reducido a ser parte del Estado que limita su libertad y subordina su bien al del Estado.</a:t>
            </a:r>
            <a:endParaRPr lang="es-ES" altLang="es-VE" sz="16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8349" name="Text Box 13"/>
          <p:cNvSpPr txBox="1"/>
          <p:nvPr/>
        </p:nvSpPr>
        <p:spPr>
          <a:xfrm>
            <a:off x="4429125" y="5562600"/>
            <a:ext cx="4391025" cy="581025"/>
          </a:xfrm>
          <a:prstGeom prst="rect">
            <a:avLst/>
          </a:prstGeom>
          <a:solidFill>
            <a:srgbClr val="FFCC66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hombres es visto como algo manipulable en nombre del progreso: ingeniería social.</a:t>
            </a:r>
            <a:endParaRPr lang="es-ES" altLang="es-VE" sz="16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8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8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9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9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9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9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9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9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98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9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98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 animBg="1"/>
      <p:bldP spid="398340" grpId="0" animBg="1"/>
      <p:bldP spid="398341" grpId="0" animBg="1"/>
      <p:bldP spid="398342" grpId="0" animBg="1"/>
      <p:bldP spid="398343" grpId="0" animBg="1"/>
      <p:bldP spid="398344" grpId="0" animBg="1"/>
      <p:bldP spid="398345" grpId="0" animBg="1"/>
      <p:bldP spid="398346" grpId="0" animBg="1"/>
      <p:bldP spid="398347" grpId="0" animBg="1"/>
      <p:bldP spid="398348" grpId="0" animBg="1"/>
      <p:bldP spid="3983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/>
          <p:nvPr/>
        </p:nvSpPr>
        <p:spPr>
          <a:xfrm>
            <a:off x="1311275" y="2671763"/>
            <a:ext cx="1446213" cy="923925"/>
          </a:xfrm>
          <a:prstGeom prst="rect">
            <a:avLst/>
          </a:prstGeom>
          <a:solidFill>
            <a:srgbClr val="333399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b="1" dirty="0">
                <a:solidFill>
                  <a:srgbClr val="66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PERSONA: </a:t>
            </a:r>
            <a:r>
              <a:rPr lang="es-MX" altLang="es-VE" sz="1800" dirty="0">
                <a:solidFill>
                  <a:srgbClr val="66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 en sí misma</a:t>
            </a:r>
            <a:endParaRPr lang="es-ES" altLang="es-VE" sz="1800" dirty="0">
              <a:solidFill>
                <a:srgbClr val="66FF3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6531" name="Text Box 3"/>
          <p:cNvSpPr txBox="1"/>
          <p:nvPr/>
        </p:nvSpPr>
        <p:spPr>
          <a:xfrm>
            <a:off x="3441700" y="1892300"/>
            <a:ext cx="1397000" cy="369888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Inteligencia</a:t>
            </a:r>
            <a:endParaRPr lang="es-ES" altLang="es-VE" sz="18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06533" name="AutoShape 5"/>
          <p:cNvCxnSpPr>
            <a:stCxn id="14338" idx="3"/>
            <a:endCxn id="406531" idx="1"/>
          </p:cNvCxnSpPr>
          <p:nvPr/>
        </p:nvCxnSpPr>
        <p:spPr>
          <a:xfrm flipV="1">
            <a:off x="2757488" y="2078038"/>
            <a:ext cx="684212" cy="1055687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406534" name="Text Box 6"/>
          <p:cNvSpPr txBox="1"/>
          <p:nvPr/>
        </p:nvSpPr>
        <p:spPr>
          <a:xfrm>
            <a:off x="5349875" y="1911350"/>
            <a:ext cx="1993900" cy="339725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 la verdad</a:t>
            </a:r>
            <a:endParaRPr lang="es-ES" altLang="es-VE" sz="16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06535" name="AutoShape 7"/>
          <p:cNvCxnSpPr>
            <a:stCxn id="406531" idx="3"/>
            <a:endCxn id="406534" idx="1"/>
          </p:cNvCxnSpPr>
          <p:nvPr/>
        </p:nvCxnSpPr>
        <p:spPr>
          <a:xfrm>
            <a:off x="4838700" y="2078038"/>
            <a:ext cx="511175" cy="3175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406555" name="Text Box 27"/>
          <p:cNvSpPr txBox="1"/>
          <p:nvPr/>
        </p:nvSpPr>
        <p:spPr>
          <a:xfrm>
            <a:off x="3449638" y="2546350"/>
            <a:ext cx="1397000" cy="369888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Conciencia</a:t>
            </a:r>
            <a:endParaRPr lang="es-ES" altLang="es-VE" sz="18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06556" name="AutoShape 28"/>
          <p:cNvCxnSpPr>
            <a:stCxn id="14338" idx="3"/>
            <a:endCxn id="406555" idx="1"/>
          </p:cNvCxnSpPr>
          <p:nvPr/>
        </p:nvCxnSpPr>
        <p:spPr>
          <a:xfrm flipV="1">
            <a:off x="2757488" y="2732088"/>
            <a:ext cx="692150" cy="401637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406557" name="Text Box 29"/>
          <p:cNvSpPr txBox="1"/>
          <p:nvPr/>
        </p:nvSpPr>
        <p:spPr>
          <a:xfrm>
            <a:off x="5357813" y="2438400"/>
            <a:ext cx="1993900" cy="585788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responsable de su destino</a:t>
            </a:r>
            <a:endParaRPr lang="es-ES" altLang="es-VE" sz="16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06558" name="AutoShape 30"/>
          <p:cNvCxnSpPr>
            <a:stCxn id="406555" idx="3"/>
            <a:endCxn id="406557" idx="1"/>
          </p:cNvCxnSpPr>
          <p:nvPr/>
        </p:nvCxnSpPr>
        <p:spPr>
          <a:xfrm flipV="1">
            <a:off x="4846638" y="2732088"/>
            <a:ext cx="511175" cy="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406559" name="Text Box 31"/>
          <p:cNvSpPr txBox="1"/>
          <p:nvPr/>
        </p:nvSpPr>
        <p:spPr>
          <a:xfrm>
            <a:off x="3465513" y="3302000"/>
            <a:ext cx="1397000" cy="369888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Libertad</a:t>
            </a:r>
            <a:endParaRPr lang="es-ES" altLang="es-VE" sz="18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06560" name="AutoShape 32"/>
          <p:cNvCxnSpPr>
            <a:stCxn id="14338" idx="3"/>
            <a:endCxn id="406559" idx="1"/>
          </p:cNvCxnSpPr>
          <p:nvPr/>
        </p:nvCxnSpPr>
        <p:spPr>
          <a:xfrm>
            <a:off x="2757488" y="3133725"/>
            <a:ext cx="708025" cy="354013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406561" name="Text Box 33"/>
          <p:cNvSpPr txBox="1"/>
          <p:nvPr/>
        </p:nvSpPr>
        <p:spPr>
          <a:xfrm>
            <a:off x="5373688" y="3206750"/>
            <a:ext cx="1993900" cy="585788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señor de sí mismo</a:t>
            </a:r>
            <a:endParaRPr lang="es-ES" altLang="es-VE" sz="16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06562" name="AutoShape 34"/>
          <p:cNvCxnSpPr>
            <a:stCxn id="406559" idx="3"/>
            <a:endCxn id="406561" idx="1"/>
          </p:cNvCxnSpPr>
          <p:nvPr/>
        </p:nvCxnSpPr>
        <p:spPr>
          <a:xfrm>
            <a:off x="4862513" y="3487738"/>
            <a:ext cx="511175" cy="1270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406564" name="Text Box 36"/>
          <p:cNvSpPr txBox="1"/>
          <p:nvPr/>
        </p:nvSpPr>
        <p:spPr>
          <a:xfrm>
            <a:off x="3478213" y="4187825"/>
            <a:ext cx="1397000" cy="369888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Voluntad</a:t>
            </a:r>
            <a:endParaRPr lang="es-ES" altLang="es-VE" sz="18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06565" name="AutoShape 37"/>
          <p:cNvCxnSpPr>
            <a:stCxn id="14338" idx="3"/>
            <a:endCxn id="406564" idx="1"/>
          </p:cNvCxnSpPr>
          <p:nvPr/>
        </p:nvCxnSpPr>
        <p:spPr>
          <a:xfrm>
            <a:off x="2757488" y="3133725"/>
            <a:ext cx="720725" cy="1239838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406566" name="Text Box 38"/>
          <p:cNvSpPr txBox="1"/>
          <p:nvPr/>
        </p:nvSpPr>
        <p:spPr>
          <a:xfrm>
            <a:off x="5386388" y="3965575"/>
            <a:ext cx="1993900" cy="831850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Asume su naturaleza (no la absorbe) y la eleva</a:t>
            </a:r>
            <a:endParaRPr lang="es-ES" altLang="es-VE" sz="16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06567" name="AutoShape 39"/>
          <p:cNvCxnSpPr>
            <a:stCxn id="406564" idx="3"/>
            <a:endCxn id="406566" idx="1"/>
          </p:cNvCxnSpPr>
          <p:nvPr/>
        </p:nvCxnSpPr>
        <p:spPr>
          <a:xfrm>
            <a:off x="4875213" y="4373563"/>
            <a:ext cx="511175" cy="7937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6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6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0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0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0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0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0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0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0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0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0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0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 animBg="1"/>
      <p:bldP spid="406534" grpId="0" animBg="1"/>
      <p:bldP spid="406555" grpId="0" animBg="1"/>
      <p:bldP spid="406557" grpId="0" animBg="1"/>
      <p:bldP spid="406559" grpId="0" animBg="1"/>
      <p:bldP spid="406561" grpId="0" animBg="1"/>
      <p:bldP spid="406564" grpId="0" animBg="1"/>
      <p:bldP spid="4065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/>
          <p:nvPr/>
        </p:nvSpPr>
        <p:spPr>
          <a:xfrm>
            <a:off x="1258888" y="981075"/>
            <a:ext cx="7273925" cy="56673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8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Noción de PERSONA en la Posmodernidad (hoy)</a:t>
            </a:r>
            <a:endParaRPr lang="es-ES" altLang="es-VE" sz="24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16387" name="AutoShape 8"/>
          <p:cNvCxnSpPr>
            <a:endCxn id="415761" idx="1"/>
          </p:cNvCxnSpPr>
          <p:nvPr/>
        </p:nvCxnSpPr>
        <p:spPr>
          <a:xfrm rot="-5400000" flipH="1">
            <a:off x="1346200" y="1398588"/>
            <a:ext cx="677863" cy="563562"/>
          </a:xfrm>
          <a:prstGeom prst="bentConnector2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415760" name="Text Box 16"/>
          <p:cNvSpPr txBox="1"/>
          <p:nvPr/>
        </p:nvSpPr>
        <p:spPr>
          <a:xfrm>
            <a:off x="1144588" y="2990850"/>
            <a:ext cx="4651375" cy="1984375"/>
          </a:xfrm>
          <a:prstGeom prst="rect">
            <a:avLst/>
          </a:prstGeom>
          <a:solidFill>
            <a:srgbClr val="FFCC66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+ Conciencia de sí, pero  - Conciencia del otro</a:t>
            </a:r>
          </a:p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Subjetividad</a:t>
            </a:r>
          </a:p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Asilamiento Interior</a:t>
            </a:r>
          </a:p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Propiedad privada por encima de la persona</a:t>
            </a:r>
          </a:p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Individualismo</a:t>
            </a:r>
          </a:p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Relativismo</a:t>
            </a:r>
          </a:p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5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Utilitarismo</a:t>
            </a:r>
          </a:p>
        </p:txBody>
      </p:sp>
      <p:sp>
        <p:nvSpPr>
          <p:cNvPr id="415761" name="Text Box 17"/>
          <p:cNvSpPr txBox="1"/>
          <p:nvPr/>
        </p:nvSpPr>
        <p:spPr>
          <a:xfrm>
            <a:off x="1966913" y="1843088"/>
            <a:ext cx="5629275" cy="354012"/>
          </a:xfrm>
          <a:prstGeom prst="rect">
            <a:avLst/>
          </a:prstGeom>
          <a:solidFill>
            <a:srgbClr val="66FF33"/>
          </a:solidFill>
          <a:ln w="952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66700" lvl="0" indent="-266700" eaLnBrk="1" hangingPunct="1">
              <a:spcAft>
                <a:spcPct val="0"/>
              </a:spcAft>
              <a:buClrTx/>
              <a:buSzTx/>
              <a:buFontTx/>
              <a:buChar char="•"/>
            </a:pPr>
            <a:r>
              <a:rPr lang="es-ES_tradnl" altLang="es-VE" sz="1700" b="1" dirty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Disgregación o ruptura del orden personal/social</a:t>
            </a:r>
          </a:p>
        </p:txBody>
      </p:sp>
      <p:cxnSp>
        <p:nvCxnSpPr>
          <p:cNvPr id="415762" name="AutoShape 18"/>
          <p:cNvCxnSpPr>
            <a:stCxn id="415761" idx="2"/>
            <a:endCxn id="415760" idx="1"/>
          </p:cNvCxnSpPr>
          <p:nvPr/>
        </p:nvCxnSpPr>
        <p:spPr>
          <a:xfrm rot="5400000">
            <a:off x="2070100" y="1271588"/>
            <a:ext cx="1785938" cy="3636962"/>
          </a:xfrm>
          <a:prstGeom prst="bentConnector4">
            <a:avLst>
              <a:gd name="adj1" fmla="val 22218"/>
              <a:gd name="adj2" fmla="val 106287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415763" name="AutoShape 19"/>
          <p:cNvSpPr/>
          <p:nvPr/>
        </p:nvSpPr>
        <p:spPr bwMode="auto">
          <a:xfrm>
            <a:off x="6023520" y="2996952"/>
            <a:ext cx="420688" cy="1944216"/>
          </a:xfrm>
          <a:prstGeom prst="rightBrace">
            <a:avLst>
              <a:gd name="adj1" fmla="val 56384"/>
              <a:gd name="adj2" fmla="val 500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5766" name="Text Box 22"/>
          <p:cNvSpPr txBox="1"/>
          <p:nvPr/>
        </p:nvSpPr>
        <p:spPr>
          <a:xfrm>
            <a:off x="6770688" y="3716338"/>
            <a:ext cx="1779587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Personalidad</a:t>
            </a:r>
            <a:endParaRPr lang="es-ES" altLang="es-VE" sz="1800" b="1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5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5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60" grpId="0" animBg="1"/>
      <p:bldP spid="415761" grpId="0" animBg="1"/>
      <p:bldP spid="4157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927100" y="2600325"/>
            <a:ext cx="7804150" cy="1508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r" defTabSz="914400" eaLnBrk="1" hangingPunct="1">
              <a:buClrTx/>
              <a:buSzTx/>
              <a:buFontTx/>
              <a:buNone/>
              <a:defRPr/>
            </a:pPr>
            <a:r>
              <a:rPr kumimoji="0" lang="es-MX" sz="3200" b="1" kern="1200" cap="none" spc="0" normalizeH="0" baseline="0" noProof="0" dirty="0">
                <a:solidFill>
                  <a:srgbClr val="33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“La PERSONA se realiza </a:t>
            </a:r>
            <a:r>
              <a:rPr kumimoji="0" lang="es-MX" sz="3200" b="1" kern="1200" cap="none" spc="0" normalizeH="0" baseline="0" noProof="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su dimensión relacional</a:t>
            </a:r>
            <a:r>
              <a:rPr kumimoji="0" lang="es-MX" sz="3200" b="1" kern="1200" cap="none" spc="0" normalizeH="0" baseline="0" noProof="0" dirty="0">
                <a:solidFill>
                  <a:srgbClr val="33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con los demás”</a:t>
            </a:r>
          </a:p>
          <a:p>
            <a:pPr marR="0" algn="r" defTabSz="914400" eaLnBrk="1" hangingPunct="1">
              <a:buClrTx/>
              <a:buSzTx/>
              <a:buFontTx/>
              <a:buNone/>
              <a:defRPr/>
            </a:pPr>
            <a:r>
              <a:rPr kumimoji="0" lang="es-MX" sz="2800" b="1" kern="1200" cap="none" spc="0" normalizeH="0" baseline="0" noProof="0" dirty="0">
                <a:solidFill>
                  <a:srgbClr val="33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(E. </a:t>
            </a:r>
            <a:r>
              <a:rPr kumimoji="0" lang="es-MX" sz="2800" b="1" kern="1200" cap="none" spc="0" normalizeH="0" baseline="0" noProof="0" dirty="0" err="1">
                <a:solidFill>
                  <a:srgbClr val="33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Levinas</a:t>
            </a:r>
            <a:r>
              <a:rPr kumimoji="0" lang="es-MX" sz="2800" b="1" kern="1200" cap="none" spc="0" normalizeH="0" baseline="0" noProof="0" dirty="0">
                <a:solidFill>
                  <a:srgbClr val="33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s-ES" sz="2800" b="1" kern="1200" cap="none" spc="0" normalizeH="0" baseline="0" noProof="0" dirty="0">
              <a:solidFill>
                <a:srgbClr val="3333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11" name="Text Box 3"/>
          <p:cNvSpPr txBox="1"/>
          <p:nvPr/>
        </p:nvSpPr>
        <p:spPr>
          <a:xfrm>
            <a:off x="900113" y="5013325"/>
            <a:ext cx="780415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32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“La PERSONA es existencia “anudada”</a:t>
            </a:r>
          </a:p>
          <a:p>
            <a:pPr marL="0" lvl="0" indent="0" algn="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28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(T. Jáñez)</a:t>
            </a:r>
            <a:endParaRPr lang="es-MX" altLang="es-VE" sz="2800" b="1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hasCustomPrompt="1"/>
          </p:nvPr>
        </p:nvGraphicFramePr>
        <p:xfrm>
          <a:off x="457200" y="274638"/>
          <a:ext cx="8229600" cy="6250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2" name="Text Box 4"/>
          <p:cNvSpPr txBox="1"/>
          <p:nvPr/>
        </p:nvSpPr>
        <p:spPr>
          <a:xfrm>
            <a:off x="1216025" y="3421063"/>
            <a:ext cx="2241550" cy="519112"/>
          </a:xfrm>
          <a:prstGeom prst="rect">
            <a:avLst/>
          </a:prstGeom>
          <a:solidFill>
            <a:srgbClr val="99FF33"/>
          </a:solidFill>
          <a:ln w="9525">
            <a:noFill/>
          </a:ln>
        </p:spPr>
        <p:txBody>
          <a:bodyPr wrap="none"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28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 vivida</a:t>
            </a:r>
            <a:endParaRPr lang="es-ES" altLang="es-VE" sz="2800" b="1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70693" name="Text Box 5"/>
          <p:cNvSpPr txBox="1"/>
          <p:nvPr/>
        </p:nvSpPr>
        <p:spPr>
          <a:xfrm>
            <a:off x="5297488" y="3421063"/>
            <a:ext cx="2678112" cy="519112"/>
          </a:xfrm>
          <a:prstGeom prst="rect">
            <a:avLst/>
          </a:prstGeom>
          <a:solidFill>
            <a:srgbClr val="99FF33"/>
          </a:solidFill>
          <a:ln w="9525">
            <a:noFill/>
          </a:ln>
        </p:spPr>
        <p:txBody>
          <a:bodyPr wrap="none"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28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 pensada</a:t>
            </a:r>
            <a:endParaRPr lang="es-ES" altLang="es-VE" sz="2800" b="1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370694" name="AutoShape 6"/>
          <p:cNvCxnSpPr>
            <a:stCxn id="370692" idx="3"/>
            <a:endCxn id="370693" idx="1"/>
          </p:cNvCxnSpPr>
          <p:nvPr/>
        </p:nvCxnSpPr>
        <p:spPr>
          <a:xfrm>
            <a:off x="3457575" y="3681413"/>
            <a:ext cx="1839913" cy="0"/>
          </a:xfrm>
          <a:prstGeom prst="straightConnector1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370695" name="Text Box 7"/>
          <p:cNvSpPr txBox="1"/>
          <p:nvPr/>
        </p:nvSpPr>
        <p:spPr>
          <a:xfrm>
            <a:off x="1928813" y="4462463"/>
            <a:ext cx="819150" cy="396875"/>
          </a:xfrm>
          <a:prstGeom prst="rect">
            <a:avLst/>
          </a:prstGeom>
          <a:solidFill>
            <a:srgbClr val="FF9900"/>
          </a:solidFill>
          <a:ln w="9525">
            <a:noFill/>
          </a:ln>
        </p:spPr>
        <p:txBody>
          <a:bodyPr wrap="none"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</a:t>
            </a:r>
            <a:endParaRPr lang="es-ES" altLang="es-VE" sz="1800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370696" name="AutoShape 8"/>
          <p:cNvCxnSpPr>
            <a:stCxn id="370692" idx="2"/>
            <a:endCxn id="370695" idx="0"/>
          </p:cNvCxnSpPr>
          <p:nvPr/>
        </p:nvCxnSpPr>
        <p:spPr>
          <a:xfrm>
            <a:off x="2336800" y="3940175"/>
            <a:ext cx="1588" cy="522288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370698" name="Text Box 10"/>
          <p:cNvSpPr txBox="1"/>
          <p:nvPr/>
        </p:nvSpPr>
        <p:spPr>
          <a:xfrm>
            <a:off x="6264275" y="4471988"/>
            <a:ext cx="749300" cy="396875"/>
          </a:xfrm>
          <a:prstGeom prst="rect">
            <a:avLst/>
          </a:prstGeom>
          <a:solidFill>
            <a:srgbClr val="FF9900"/>
          </a:solidFill>
          <a:ln w="9525">
            <a:noFill/>
          </a:ln>
        </p:spPr>
        <p:txBody>
          <a:bodyPr wrap="none"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Ética</a:t>
            </a:r>
            <a:endParaRPr lang="es-ES" altLang="es-VE" sz="1800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370699" name="AutoShape 11"/>
          <p:cNvCxnSpPr>
            <a:stCxn id="370693" idx="2"/>
            <a:endCxn id="370698" idx="0"/>
          </p:cNvCxnSpPr>
          <p:nvPr/>
        </p:nvCxnSpPr>
        <p:spPr>
          <a:xfrm>
            <a:off x="6637338" y="3940175"/>
            <a:ext cx="1587" cy="531813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20489" name="Text Box 3"/>
          <p:cNvSpPr txBox="1"/>
          <p:nvPr/>
        </p:nvSpPr>
        <p:spPr>
          <a:xfrm>
            <a:off x="755650" y="922338"/>
            <a:ext cx="8010525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800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380" indent="-18288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32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“El hombre posee una estructura moral”</a:t>
            </a:r>
          </a:p>
          <a:p>
            <a:pPr marL="0" lvl="0" indent="0" algn="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MX" altLang="es-VE" sz="32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(X. Zubiri)</a:t>
            </a:r>
            <a:endParaRPr lang="es-ES" altLang="es-VE" sz="3200" b="1" dirty="0">
              <a:solidFill>
                <a:srgbClr val="333399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7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70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70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70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2" grpId="0" animBg="1"/>
      <p:bldP spid="370693" grpId="0" animBg="1"/>
      <p:bldP spid="370695" grpId="0" animBg="1"/>
      <p:bldP spid="370698" grpId="0" animBg="1"/>
    </p:bld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1867</Words>
  <Application>Microsoft Office PowerPoint</Application>
  <PresentationFormat>Presentación en pantalla (4:3)</PresentationFormat>
  <Paragraphs>258</Paragraphs>
  <Slides>27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Arial</vt:lpstr>
      <vt:lpstr>Calibri</vt:lpstr>
      <vt:lpstr>Georgia</vt:lpstr>
      <vt:lpstr>Trebuchet MS</vt:lpstr>
      <vt:lpstr>Wingdings</vt:lpstr>
      <vt:lpstr>Transmisión de listas</vt:lpstr>
      <vt:lpstr>Qué es la  ÉTICA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>Etica-USB/UCAB</dc:subject>
  <dc:creator>Miguel del valle H.</dc:creator>
  <cp:lastModifiedBy>Miguel Del Valle Huerga</cp:lastModifiedBy>
  <cp:revision>108</cp:revision>
  <dcterms:created xsi:type="dcterms:W3CDTF">2012-07-03T08:22:57Z</dcterms:created>
  <dcterms:modified xsi:type="dcterms:W3CDTF">2023-04-17T11:54:01Z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A86FD795AFDE46DAB83E0D97DFA4E240</vt:lpwstr>
  </property>
  <property fmtid="{D5CDD505-2E9C-101B-9397-08002B2CF9AE}" pid="3" name="KSOProductBuildVer">
    <vt:lpwstr>3082-11.2.0.11074</vt:lpwstr>
  </property>
</Properties>
</file>