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1" r:id="rId1"/>
  </p:sldMasterIdLst>
  <p:notesMasterIdLst>
    <p:notesMasterId r:id="rId25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296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9D4213E-D14A-4034-8293-92C98EE11258}">
  <a:tblStyle styleId="{D9D4213E-D14A-4034-8293-92C98EE1125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56"/>
      </p:cViewPr>
      <p:guideLst>
        <p:guide orient="horz" pos="2296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5429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2"/>
          <p:cNvCxnSpPr/>
          <p:nvPr/>
        </p:nvCxnSpPr>
        <p:spPr>
          <a:xfrm>
            <a:off x="0" y="836712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212819"/>
            <a:ext cx="2730500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r="53281"/>
          <a:stretch/>
        </p:blipFill>
        <p:spPr>
          <a:xfrm>
            <a:off x="7331615" y="44624"/>
            <a:ext cx="1200825" cy="75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ólo el título">
  <p:cSld name="1_Sólo el títul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88" name="Google Shape;88;p1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89" name="Google Shape;89;p1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" name="Google Shape;90;p1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1" name="Google Shape;91;p1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ólo el título">
  <p:cSld name="2_Sólo el títul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96" name="Google Shape;96;p1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97" name="Google Shape;97;p1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" name="Google Shape;98;p1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9" name="Google Shape;99;p1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ólo el título">
  <p:cSld name="3_Sólo el títul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05" name="Google Shape;105;p1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6" name="Google Shape;106;p1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7" name="Google Shape;107;p1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ólo el título">
  <p:cSld name="4_Sólo el título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12" name="Google Shape;112;p1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3" name="Google Shape;113;p1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4" name="Google Shape;114;p1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5" name="Google Shape;115;p1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ólo el título">
  <p:cSld name="5_Sólo el título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20" name="Google Shape;120;p1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21" name="Google Shape;121;p1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2" name="Google Shape;122;p1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3" name="Google Shape;123;p1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ólo el título">
  <p:cSld name="7_Sólo el títul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28" name="Google Shape;128;p1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29" name="Google Shape;129;p1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0" name="Google Shape;130;p1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1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ólo el título">
  <p:cSld name="8_Sólo el títul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36" name="Google Shape;136;p1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37" name="Google Shape;137;p1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8" name="Google Shape;138;p1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9" name="Google Shape;139;p1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ólo el título">
  <p:cSld name="9_Sólo el títul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44" name="Google Shape;144;p2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45" name="Google Shape;145;p2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6" name="Google Shape;146;p2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7" name="Google Shape;147;p2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ólo el título">
  <p:cSld name="10_Sólo el títul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52" name="Google Shape;152;p2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53" name="Google Shape;153;p2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4" name="Google Shape;154;p2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5" name="Google Shape;155;p2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ólo el título">
  <p:cSld name="11_Sólo el título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60" name="Google Shape;160;p2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61" name="Google Shape;161;p2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2" name="Google Shape;162;p2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3" name="Google Shape;163;p2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ólo el título">
  <p:cSld name="12_Sólo el título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68" name="Google Shape;168;p2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69" name="Google Shape;169;p2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p2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2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ólo el título">
  <p:cSld name="13_Sólo el títul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76" name="Google Shape;176;p2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77" name="Google Shape;177;p2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" name="Google Shape;178;p2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9" name="Google Shape;179;p2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ólo el título">
  <p:cSld name="6_Sólo el título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5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182" name="Google Shape;182;p2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3" name="Google Shape;183;p25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25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185" name="Google Shape;18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ólo el título">
  <p:cSld name="14_Sólo el títul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6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190" name="Google Shape;190;p2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1" name="Google Shape;191;p26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26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193" name="Google Shape;19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ólo el título">
  <p:cSld name="16_Sólo el título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198" name="Google Shape;198;p2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9" name="Google Shape;199;p2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0" name="Google Shape;200;p2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201" name="Google Shape;20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ólo el título">
  <p:cSld name="15_Sólo el títul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08" name="Google Shape;208;p2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09" name="Google Shape;209;p2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0" name="Google Shape;210;p2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" name="Google Shape;211;p2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ólo el título">
  <p:cSld name="17_Sólo el título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16" name="Google Shape;216;p2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17" name="Google Shape;217;p2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8" name="Google Shape;218;p2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" name="Google Shape;219;p2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ólo el título">
  <p:cSld name="18_Sólo el título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24" name="Google Shape;224;p3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25" name="Google Shape;225;p3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6" name="Google Shape;226;p3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7" name="Google Shape;227;p3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ólo el título">
  <p:cSld name="19_Sólo el título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32" name="Google Shape;232;p3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33" name="Google Shape;233;p3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3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5" name="Google Shape;235;p3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Sólo el título">
  <p:cSld name="23_Sólo el título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40" name="Google Shape;240;p3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41" name="Google Shape;241;p3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2" name="Google Shape;242;p3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3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Sólo el título">
  <p:cSld name="24_Sólo el título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48" name="Google Shape;248;p3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49" name="Google Shape;249;p3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0" name="Google Shape;250;p3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" name="Google Shape;251;p3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Sólo el título">
  <p:cSld name="25_Sólo el título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56" name="Google Shape;256;p3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57" name="Google Shape;257;p3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8" name="Google Shape;258;p3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" name="Google Shape;259;p3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ólo el título">
  <p:cSld name="26_Sólo el título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64" name="Google Shape;264;p3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65" name="Google Shape;265;p3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6" name="Google Shape;266;p3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7" name="Google Shape;267;p3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Sólo el título">
  <p:cSld name="27_Sólo el títul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72" name="Google Shape;272;p3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73" name="Google Shape;273;p3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4" name="Google Shape;274;p3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5" name="Google Shape;275;p3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Sólo el título">
  <p:cSld name="28_Sólo el título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80" name="Google Shape;280;p3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81" name="Google Shape;281;p3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2" name="Google Shape;282;p3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3" name="Google Shape;283;p3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Sólo el título">
  <p:cSld name="29_Sólo el título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88" name="Google Shape;288;p3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89" name="Google Shape;289;p3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0" name="Google Shape;290;p3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1" name="Google Shape;291;p3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Sólo el título">
  <p:cSld name="30_Sólo el título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96" name="Google Shape;296;p3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97" name="Google Shape;297;p3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8" name="Google Shape;298;p3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9" name="Google Shape;299;p3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Sólo el título">
  <p:cSld name="31_Sólo el título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04" name="Google Shape;304;p4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05" name="Google Shape;305;p4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6" name="Google Shape;306;p4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7" name="Google Shape;307;p4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Sólo el título">
  <p:cSld name="32_Sólo el título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12" name="Google Shape;312;p4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13" name="Google Shape;313;p4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4" name="Google Shape;314;p4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5" name="Google Shape;315;p4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Sólo el título">
  <p:cSld name="33_Sólo el título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20" name="Google Shape;320;p4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21" name="Google Shape;321;p4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2" name="Google Shape;322;p4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3" name="Google Shape;323;p4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Sólo el título">
  <p:cSld name="34_Sólo el título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28" name="Google Shape;328;p4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29" name="Google Shape;329;p4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0" name="Google Shape;330;p4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1" name="Google Shape;331;p4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Sólo el título">
  <p:cSld name="35_Sólo el título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36" name="Google Shape;336;p4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37" name="Google Shape;337;p4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" name="Google Shape;338;p4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9" name="Google Shape;339;p4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Sólo el título">
  <p:cSld name="36_Sólo el título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44" name="Google Shape;344;p4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45" name="Google Shape;345;p4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6" name="Google Shape;346;p4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7" name="Google Shape;347;p4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Sólo el título">
  <p:cSld name="37_Sólo el título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52" name="Google Shape;352;p4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53" name="Google Shape;353;p4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4" name="Google Shape;354;p4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5" name="Google Shape;355;p4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Sólo el título">
  <p:cSld name="38_Sólo el título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60" name="Google Shape;360;p4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61" name="Google Shape;361;p4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2" name="Google Shape;362;p4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3" name="Google Shape;363;p4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Sólo el título">
  <p:cSld name="39_Sólo el títul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68" name="Google Shape;368;p4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69" name="Google Shape;369;p4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0" name="Google Shape;370;p4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1" name="Google Shape;371;p4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Sólo el título">
  <p:cSld name="40_Sólo el título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76" name="Google Shape;376;p4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77" name="Google Shape;377;p4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8" name="Google Shape;378;p4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9" name="Google Shape;379;p4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Sólo el título">
  <p:cSld name="41_Sólo el título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84" name="Google Shape;384;p5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85" name="Google Shape;385;p5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6" name="Google Shape;386;p5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7" name="Google Shape;387;p5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Sólo el título">
  <p:cSld name="42_Sólo el título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92" name="Google Shape;392;p5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93" name="Google Shape;393;p5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4" name="Google Shape;394;p5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5" name="Google Shape;395;p5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Sólo el título">
  <p:cSld name="43_Sólo el título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00" name="Google Shape;400;p5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01" name="Google Shape;401;p5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5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3" name="Google Shape;403;p5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Sólo el título">
  <p:cSld name="44_Sólo el título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08" name="Google Shape;408;p5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09" name="Google Shape;409;p5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0" name="Google Shape;410;p5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1" name="Google Shape;411;p5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Sólo el título">
  <p:cSld name="45_Sólo el título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16" name="Google Shape;416;p5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17" name="Google Shape;417;p5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8" name="Google Shape;418;p5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9" name="Google Shape;419;p5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Sólo el título">
  <p:cSld name="46_Sólo el título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24" name="Google Shape;424;p5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25" name="Google Shape;425;p5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6" name="Google Shape;426;p5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7" name="Google Shape;427;p5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Sólo el título">
  <p:cSld name="47_Sólo el título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32" name="Google Shape;432;p5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33" name="Google Shape;433;p5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4" name="Google Shape;434;p5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5" name="Google Shape;435;p5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Sólo el título">
  <p:cSld name="48_Sólo el título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40" name="Google Shape;440;p5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41" name="Google Shape;441;p5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2" name="Google Shape;442;p5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3" name="Google Shape;443;p5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Sólo el título">
  <p:cSld name="49_Sólo el título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48" name="Google Shape;448;p5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49" name="Google Shape;449;p5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0" name="Google Shape;450;p5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1" name="Google Shape;451;p5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Sólo el título">
  <p:cSld name="50_Sólo el título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56" name="Google Shape;456;p5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57" name="Google Shape;457;p5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8" name="Google Shape;458;p5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9" name="Google Shape;459;p5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Sólo el título">
  <p:cSld name="51_Sólo el título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64" name="Google Shape;464;p6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65" name="Google Shape;465;p6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6" name="Google Shape;466;p6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7" name="Google Shape;467;p6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Sólo el título">
  <p:cSld name="52_Sólo el título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72" name="Google Shape;472;p6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73" name="Google Shape;473;p6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4" name="Google Shape;474;p6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5" name="Google Shape;475;p6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Sólo el título">
  <p:cSld name="53_Sólo el título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80" name="Google Shape;480;p6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81" name="Google Shape;481;p6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2" name="Google Shape;482;p6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3" name="Google Shape;483;p6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Sólo el título">
  <p:cSld name="54_Sólo el título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88" name="Google Shape;488;p6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89" name="Google Shape;489;p6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0" name="Google Shape;490;p6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1" name="Google Shape;491;p6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Sólo el título">
  <p:cSld name="55_Sólo el título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96" name="Google Shape;496;p6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97" name="Google Shape;497;p6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" name="Google Shape;498;p6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9" name="Google Shape;499;p6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Sólo el título">
  <p:cSld name="56_Sólo el título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04" name="Google Shape;504;p6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05" name="Google Shape;505;p6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6" name="Google Shape;506;p6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7" name="Google Shape;507;p6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Sólo el título">
  <p:cSld name="57_Sólo el título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12" name="Google Shape;512;p6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13" name="Google Shape;513;p6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4" name="Google Shape;514;p6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5" name="Google Shape;515;p6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Sólo el título">
  <p:cSld name="58_Sólo el título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20" name="Google Shape;520;p6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21" name="Google Shape;521;p6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2" name="Google Shape;522;p6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3" name="Google Shape;523;p6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Sólo el título">
  <p:cSld name="59_Sólo el título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28" name="Google Shape;528;p6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29" name="Google Shape;529;p6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0" name="Google Shape;530;p6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31" name="Google Shape;531;p6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Sólo el título">
  <p:cSld name="60_Sólo el título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36" name="Google Shape;536;p6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37" name="Google Shape;537;p6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8" name="Google Shape;538;p6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39" name="Google Shape;539;p6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Sólo el título">
  <p:cSld name="61_Sólo el título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44" name="Google Shape;544;p7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45" name="Google Shape;545;p7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6" name="Google Shape;546;p7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7" name="Google Shape;547;p7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Sólo el título">
  <p:cSld name="62_Sólo el título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52" name="Google Shape;552;p7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53" name="Google Shape;553;p7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4" name="Google Shape;554;p7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5" name="Google Shape;555;p7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Sólo el título">
  <p:cSld name="63_Sólo el título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60" name="Google Shape;560;p7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61" name="Google Shape;561;p7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2" name="Google Shape;562;p7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3" name="Google Shape;563;p7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Sólo el título">
  <p:cSld name="64_Sólo el título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68" name="Google Shape;568;p7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69" name="Google Shape;569;p7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0" name="Google Shape;570;p7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1" name="Google Shape;571;p7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ólo el título">
  <p:cSld name="20_Sólo el título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76" name="Google Shape;576;p7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77" name="Google Shape;577;p7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8" name="Google Shape;578;p7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9" name="Google Shape;579;p7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youtube.com/watch?v=hbxsjZXWIYw" TargetMode="External"/><Relationship Id="rId7" Type="http://schemas.openxmlformats.org/officeDocument/2006/relationships/hyperlink" Target="https://www.youtube.com/watch?v=vQXNGVOSo5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27.gif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s://www.youtube.com/watch?v=_1jVIOAdqw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hyperlink" Target="https://www.youtube.com/watch?v=_T6VjxMCR-U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5"/>
          <p:cNvSpPr/>
          <p:nvPr/>
        </p:nvSpPr>
        <p:spPr>
          <a:xfrm>
            <a:off x="0" y="0"/>
            <a:ext cx="9144000" cy="1000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75" descr="PFIoscar.jpg"/>
          <p:cNvPicPr preferRelativeResize="0"/>
          <p:nvPr/>
        </p:nvPicPr>
        <p:blipFill rotWithShape="1">
          <a:blip r:embed="rId3">
            <a:alphaModFix/>
          </a:blip>
          <a:srcRect t="82121"/>
          <a:stretch/>
        </p:blipFill>
        <p:spPr>
          <a:xfrm>
            <a:off x="278848" y="5346152"/>
            <a:ext cx="8541624" cy="11071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586" name="Google Shape;586;p75"/>
          <p:cNvSpPr/>
          <p:nvPr/>
        </p:nvSpPr>
        <p:spPr>
          <a:xfrm>
            <a:off x="278848" y="332656"/>
            <a:ext cx="8541624" cy="5013496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7" name="Google Shape;587;p75"/>
          <p:cNvGrpSpPr/>
          <p:nvPr/>
        </p:nvGrpSpPr>
        <p:grpSpPr>
          <a:xfrm>
            <a:off x="278848" y="2124145"/>
            <a:ext cx="6552728" cy="1643989"/>
            <a:chOff x="278848" y="2124145"/>
            <a:chExt cx="6552728" cy="1643989"/>
          </a:xfrm>
        </p:grpSpPr>
        <p:sp>
          <p:nvSpPr>
            <p:cNvPr id="588" name="Google Shape;588;p75"/>
            <p:cNvSpPr/>
            <p:nvPr/>
          </p:nvSpPr>
          <p:spPr>
            <a:xfrm>
              <a:off x="350856" y="3183359"/>
              <a:ext cx="55948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 i="0" u="none" strike="noStrike" cap="none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COMPROMISO I</a:t>
              </a:r>
              <a:endParaRPr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589" name="Google Shape;589;p75"/>
            <p:cNvSpPr/>
            <p:nvPr/>
          </p:nvSpPr>
          <p:spPr>
            <a:xfrm>
              <a:off x="323528" y="2124145"/>
              <a:ext cx="4896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IDENTIDAD</a:t>
              </a:r>
              <a:endParaRPr/>
            </a:p>
          </p:txBody>
        </p:sp>
        <p:sp>
          <p:nvSpPr>
            <p:cNvPr id="590" name="Google Shape;590;p75"/>
            <p:cNvSpPr/>
            <p:nvPr/>
          </p:nvSpPr>
          <p:spPr>
            <a:xfrm>
              <a:off x="278848" y="2708920"/>
              <a:ext cx="2869422" cy="46166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75"/>
            <p:cNvSpPr/>
            <p:nvPr/>
          </p:nvSpPr>
          <p:spPr>
            <a:xfrm>
              <a:off x="350856" y="2636912"/>
              <a:ext cx="64807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LIDERAZGO</a:t>
              </a:r>
              <a:endParaRPr/>
            </a:p>
          </p:txBody>
        </p:sp>
      </p:grpSp>
      <p:sp>
        <p:nvSpPr>
          <p:cNvPr id="592" name="Google Shape;592;p75"/>
          <p:cNvSpPr/>
          <p:nvPr/>
        </p:nvSpPr>
        <p:spPr>
          <a:xfrm>
            <a:off x="1070936" y="4365104"/>
            <a:ext cx="7560840" cy="646331"/>
          </a:xfrm>
          <a:prstGeom prst="roundRect">
            <a:avLst>
              <a:gd name="adj" fmla="val 16667"/>
            </a:avLst>
          </a:prstGeom>
          <a:blipFill rotWithShape="1">
            <a:blip r:embed="rId5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75"/>
          <p:cNvSpPr txBox="1"/>
          <p:nvPr/>
        </p:nvSpPr>
        <p:spPr>
          <a:xfrm>
            <a:off x="1142944" y="4499828"/>
            <a:ext cx="73448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82663" marR="0" lvl="0" indent="-98266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10: </a:t>
            </a:r>
            <a:r>
              <a:rPr lang="es-VE" sz="20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 UCAB una universidad de la Compañía de Jesús.</a:t>
            </a:r>
            <a:endParaRPr/>
          </a:p>
        </p:txBody>
      </p:sp>
      <p:pic>
        <p:nvPicPr>
          <p:cNvPr id="594" name="Google Shape;594;p75" descr="P:\IDENTIDAD CORPORATIVA UCAB\LOGO UCAB UNIDADES\Identidad y Misión\Logo Oficial- S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6" y="491438"/>
            <a:ext cx="2799636" cy="489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75"/>
          <p:cNvGrpSpPr/>
          <p:nvPr/>
        </p:nvGrpSpPr>
        <p:grpSpPr>
          <a:xfrm>
            <a:off x="3051664" y="1000280"/>
            <a:ext cx="5552784" cy="3508840"/>
            <a:chOff x="3186665" y="954488"/>
            <a:chExt cx="5392028" cy="3914672"/>
          </a:xfrm>
        </p:grpSpPr>
        <p:pic>
          <p:nvPicPr>
            <p:cNvPr id="596" name="Google Shape;596;p7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75856" y="3297215"/>
              <a:ext cx="4824536" cy="15719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7" name="Google Shape;597;p75"/>
            <p:cNvGrpSpPr/>
            <p:nvPr/>
          </p:nvGrpSpPr>
          <p:grpSpPr>
            <a:xfrm>
              <a:off x="3186665" y="954488"/>
              <a:ext cx="5392028" cy="3359514"/>
              <a:chOff x="3186665" y="954488"/>
              <a:chExt cx="5392028" cy="3359514"/>
            </a:xfrm>
          </p:grpSpPr>
          <p:pic>
            <p:nvPicPr>
              <p:cNvPr id="598" name="Google Shape;598;p7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186665" y="954488"/>
                <a:ext cx="1483585" cy="1483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9" name="Google Shape;599;p7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753983" y="1304237"/>
                <a:ext cx="1607602" cy="1548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0" name="Google Shape;600;p7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616691" y="2403956"/>
                <a:ext cx="4962002" cy="12410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1" name="Google Shape;601;p75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546251" y="3717032"/>
                <a:ext cx="554141" cy="596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</p:grpSp>
      </p:grpSp>
      <p:sp>
        <p:nvSpPr>
          <p:cNvPr id="602" name="Google Shape;602;p75"/>
          <p:cNvSpPr txBox="1"/>
          <p:nvPr/>
        </p:nvSpPr>
        <p:spPr>
          <a:xfrm>
            <a:off x="4023264" y="5758456"/>
            <a:ext cx="15841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Junio,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7"/>
          <p:cNvSpPr txBox="1"/>
          <p:nvPr/>
        </p:nvSpPr>
        <p:spPr>
          <a:xfrm>
            <a:off x="677631" y="1615152"/>
            <a:ext cx="52985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grupo fundador de la Compañía de Jesús eran 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estudiantes talentosos 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según los historiadores, este fue el ranking  -aproximado- que obtuvieron al graduarse.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43" name="Google Shape;743;p87"/>
          <p:cNvGraphicFramePr/>
          <p:nvPr/>
        </p:nvGraphicFramePr>
        <p:xfrm>
          <a:off x="713635" y="2996952"/>
          <a:ext cx="5226500" cy="1368150"/>
        </p:xfrm>
        <a:graphic>
          <a:graphicData uri="http://schemas.openxmlformats.org/drawingml/2006/table">
            <a:tbl>
              <a:tblPr firstRow="1" firstCol="1" bandRow="1">
                <a:noFill/>
                <a:tableStyleId>{D9D4213E-D14A-4034-8293-92C98EE11258}</a:tableStyleId>
              </a:tblPr>
              <a:tblGrid>
                <a:gridCol w="1161800"/>
                <a:gridCol w="1016175"/>
                <a:gridCol w="1016175"/>
                <a:gridCol w="1016175"/>
                <a:gridCol w="1016175"/>
              </a:tblGrid>
              <a:tr h="49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Nombre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Bachiller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Licenciado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Puesto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Maestro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100" u="none" strike="noStrike" cap="none"/>
                        <a:t>en Artes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218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000" u="none" strike="noStrike" cap="none"/>
                        <a:t>Francisco Xabier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1529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22 (de cien)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218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000" u="none" strike="noStrike" cap="none"/>
                        <a:t>Pedro Fabro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1529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24 (de cien)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218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000" u="none" strike="noStrike" cap="none"/>
                        <a:t>Ignacio de Loyola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1533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30 (de cien)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218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1000" u="none" strike="noStrike" cap="none"/>
                        <a:t>Simón Rodrígues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S/F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35 (de cien)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VE" sz="800" u="none" strike="noStrike" cap="none"/>
                        <a:t>1536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sp>
        <p:nvSpPr>
          <p:cNvPr id="744" name="Google Shape;744;p87"/>
          <p:cNvSpPr/>
          <p:nvPr/>
        </p:nvSpPr>
        <p:spPr>
          <a:xfrm>
            <a:off x="530192" y="1090472"/>
            <a:ext cx="5625983" cy="46632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7"/>
          <p:cNvSpPr txBox="1"/>
          <p:nvPr/>
        </p:nvSpPr>
        <p:spPr>
          <a:xfrm>
            <a:off x="624251" y="1123623"/>
            <a:ext cx="57280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GRUPO FUNDADOR COMO ESTUDIANTES</a:t>
            </a:r>
            <a:endParaRPr/>
          </a:p>
        </p:txBody>
      </p:sp>
      <p:sp>
        <p:nvSpPr>
          <p:cNvPr id="746" name="Google Shape;746;p87"/>
          <p:cNvSpPr txBox="1"/>
          <p:nvPr/>
        </p:nvSpPr>
        <p:spPr>
          <a:xfrm>
            <a:off x="641629" y="4365104"/>
            <a:ext cx="551454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Alfonzo Salmerón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Nicolás Bobadilla y Diego Laínez 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obtuvieron el Grado de Maestros en la Universidad de Alcalá., una de las más vanguardistas del reino de Castilla, en aquel momento.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Diego Laínez 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correspondió el 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3° puesto 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los 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23 </a:t>
            </a: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primeros de su promoción.</a:t>
            </a:r>
            <a:endParaRPr/>
          </a:p>
        </p:txBody>
      </p:sp>
      <p:pic>
        <p:nvPicPr>
          <p:cNvPr id="747" name="Google Shape;747;p87" descr="http://www.xavier.edu/jesuitresource/images/trustees/TheFirstCompanions_197_29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2038" y="1745860"/>
            <a:ext cx="2796591" cy="423037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</p:pic>
      <p:sp>
        <p:nvSpPr>
          <p:cNvPr id="748" name="Google Shape;748;p87"/>
          <p:cNvSpPr/>
          <p:nvPr/>
        </p:nvSpPr>
        <p:spPr>
          <a:xfrm>
            <a:off x="142410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8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8"/>
          <p:cNvSpPr txBox="1"/>
          <p:nvPr/>
        </p:nvSpPr>
        <p:spPr>
          <a:xfrm>
            <a:off x="322262" y="2852936"/>
            <a:ext cx="84280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implica la pertenencia de la UCAB a la Compañía de Jesús?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¿Pará que la Compañía de Jesús adoptó el ámbito de la Educación superior como uno de sus campos de trabajo?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fue la </a:t>
            </a:r>
            <a:r>
              <a:rPr lang="es-VE" sz="18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Ratio Studiorum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al p. Carlos Vasquez S.J: ¿Qué impronta dejó la Ratio Studiorum en los rasgos característicos del enfoque educativo de la Compañía de Jesús?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¿Con lo visto en el material qué crees tú que se necesita desarrollar para lograr el sentido de pertenencia hacia la universidad?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presentarías la información de la UCAB una universidad de la Compañía de Jesús  a los estudiantes?</a:t>
            </a:r>
            <a:endParaRPr/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p88"/>
          <p:cNvSpPr/>
          <p:nvPr/>
        </p:nvSpPr>
        <p:spPr>
          <a:xfrm>
            <a:off x="468313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8"/>
          <p:cNvSpPr txBox="1"/>
          <p:nvPr/>
        </p:nvSpPr>
        <p:spPr>
          <a:xfrm>
            <a:off x="322262" y="1369471"/>
            <a:ext cx="7706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Arial"/>
              <a:buChar char="•"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Luego de ver </a:t>
            </a:r>
            <a:r>
              <a:rPr lang="es-VE" sz="20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UCAB, una Universidad Jesuita v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amos 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Arial"/>
              <a:buChar char="•"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hacer un ejercicio de comprobación de lectura.</a:t>
            </a:r>
            <a:endParaRPr/>
          </a:p>
        </p:txBody>
      </p:sp>
      <p:pic>
        <p:nvPicPr>
          <p:cNvPr id="757" name="Google Shape;75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31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89"/>
          <p:cNvPicPr preferRelativeResize="0"/>
          <p:nvPr/>
        </p:nvPicPr>
        <p:blipFill rotWithShape="1">
          <a:blip r:embed="rId3">
            <a:alphaModFix/>
          </a:blip>
          <a:srcRect b="30493"/>
          <a:stretch/>
        </p:blipFill>
        <p:spPr>
          <a:xfrm>
            <a:off x="-642686" y="1899466"/>
            <a:ext cx="4992990" cy="31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7363" y="2924944"/>
            <a:ext cx="6054837" cy="374441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grpSp>
        <p:nvGrpSpPr>
          <p:cNvPr id="764" name="Google Shape;764;p89"/>
          <p:cNvGrpSpPr/>
          <p:nvPr/>
        </p:nvGrpSpPr>
        <p:grpSpPr>
          <a:xfrm>
            <a:off x="3131840" y="1264692"/>
            <a:ext cx="6368920" cy="2308324"/>
            <a:chOff x="2935712" y="1052736"/>
            <a:chExt cx="6368920" cy="2308324"/>
          </a:xfrm>
        </p:grpSpPr>
        <p:sp>
          <p:nvSpPr>
            <p:cNvPr id="765" name="Google Shape;765;p89"/>
            <p:cNvSpPr/>
            <p:nvPr/>
          </p:nvSpPr>
          <p:spPr>
            <a:xfrm>
              <a:off x="2935712" y="1052736"/>
              <a:ext cx="5740744" cy="2299032"/>
            </a:xfrm>
            <a:prstGeom prst="wedgeRoundRectCallout">
              <a:avLst>
                <a:gd name="adj1" fmla="val -59428"/>
                <a:gd name="adj2" fmla="val 71459"/>
                <a:gd name="adj3" fmla="val 16667"/>
              </a:avLst>
            </a:prstGeom>
            <a:solidFill>
              <a:schemeClr val="l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89"/>
            <p:cNvSpPr txBox="1"/>
            <p:nvPr/>
          </p:nvSpPr>
          <p:spPr>
            <a:xfrm>
              <a:off x="3059832" y="1052736"/>
              <a:ext cx="6244800" cy="23083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2400" b="1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Sigamos viendo…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Pertenece a una tradición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Comparte una misión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Tienen una propuesta educativa común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Trabaja en red.</a:t>
              </a:r>
              <a:endParaRPr/>
            </a:p>
          </p:txBody>
        </p:sp>
      </p:grpSp>
      <p:pic>
        <p:nvPicPr>
          <p:cNvPr id="767" name="Google Shape;767;p89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376" y="1484784"/>
            <a:ext cx="547021" cy="52352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89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90"/>
          <p:cNvPicPr preferRelativeResize="0"/>
          <p:nvPr/>
        </p:nvPicPr>
        <p:blipFill rotWithShape="1">
          <a:blip r:embed="rId3">
            <a:alphaModFix/>
          </a:blip>
          <a:srcRect l="19696" t="21295" r="20611" b="7562"/>
          <a:stretch/>
        </p:blipFill>
        <p:spPr>
          <a:xfrm>
            <a:off x="35496" y="923506"/>
            <a:ext cx="9108504" cy="569344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0"/>
          <p:cNvSpPr txBox="1"/>
          <p:nvPr/>
        </p:nvSpPr>
        <p:spPr>
          <a:xfrm>
            <a:off x="3255960" y="1264692"/>
            <a:ext cx="624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9750" marR="0" lvl="0" indent="-269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269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una misión</a:t>
            </a:r>
            <a:endParaRPr/>
          </a:p>
        </p:txBody>
      </p:sp>
      <p:sp>
        <p:nvSpPr>
          <p:cNvPr id="775" name="Google Shape;775;p90"/>
          <p:cNvSpPr/>
          <p:nvPr/>
        </p:nvSpPr>
        <p:spPr>
          <a:xfrm>
            <a:off x="395536" y="1988840"/>
            <a:ext cx="4194212" cy="252028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518155" y="2465021"/>
            <a:ext cx="3358100" cy="444823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777" name="Google Shape;777;p90"/>
          <p:cNvSpPr/>
          <p:nvPr/>
        </p:nvSpPr>
        <p:spPr>
          <a:xfrm>
            <a:off x="5580112" y="1864856"/>
            <a:ext cx="2808312" cy="1143129"/>
          </a:xfrm>
          <a:prstGeom prst="wedgeRoundRectCallout">
            <a:avLst>
              <a:gd name="adj1" fmla="val -63725"/>
              <a:gd name="adj2" fmla="val 52686"/>
              <a:gd name="adj3" fmla="val 16667"/>
            </a:avLst>
          </a:prstGeom>
          <a:solidFill>
            <a:srgbClr val="DAE5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90"/>
          <p:cNvSpPr txBox="1"/>
          <p:nvPr/>
        </p:nvSpPr>
        <p:spPr>
          <a:xfrm>
            <a:off x="5580112" y="1807656"/>
            <a:ext cx="295232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todas las Universidades jesuitas, asume una función de servicio a la humanidad. </a:t>
            </a:r>
            <a:endParaRPr/>
          </a:p>
        </p:txBody>
      </p:sp>
      <p:sp>
        <p:nvSpPr>
          <p:cNvPr id="779" name="Google Shape;779;p90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91"/>
          <p:cNvPicPr preferRelativeResize="0"/>
          <p:nvPr/>
        </p:nvPicPr>
        <p:blipFill rotWithShape="1">
          <a:blip r:embed="rId3">
            <a:alphaModFix/>
          </a:blip>
          <a:srcRect l="19696" t="21295" r="20611" b="7562"/>
          <a:stretch/>
        </p:blipFill>
        <p:spPr>
          <a:xfrm>
            <a:off x="-25742" y="923506"/>
            <a:ext cx="9108504" cy="569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91"/>
          <p:cNvPicPr preferRelativeResize="0"/>
          <p:nvPr/>
        </p:nvPicPr>
        <p:blipFill rotWithShape="1">
          <a:blip r:embed="rId4">
            <a:alphaModFix/>
          </a:blip>
          <a:srcRect l="7614" t="16849" r="70132" b="66303"/>
          <a:stretch/>
        </p:blipFill>
        <p:spPr>
          <a:xfrm>
            <a:off x="323528" y="1146069"/>
            <a:ext cx="5472608" cy="116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1"/>
          <p:cNvPicPr preferRelativeResize="0"/>
          <p:nvPr/>
        </p:nvPicPr>
        <p:blipFill rotWithShape="1">
          <a:blip r:embed="rId3">
            <a:alphaModFix/>
          </a:blip>
          <a:srcRect l="22201" t="53061" r="50457" b="33678"/>
          <a:stretch/>
        </p:blipFill>
        <p:spPr>
          <a:xfrm>
            <a:off x="417688" y="3465689"/>
            <a:ext cx="4172059" cy="106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792596" y="4257092"/>
            <a:ext cx="3528392" cy="100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88" name="Google Shape;788;p91"/>
          <p:cNvSpPr txBox="1"/>
          <p:nvPr/>
        </p:nvSpPr>
        <p:spPr>
          <a:xfrm>
            <a:off x="1691680" y="3052117"/>
            <a:ext cx="72008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 u="sng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Misión en tanto Universidad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es lo sustantivo. Es un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 de intereses espirituales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cual, gozando de la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autonomía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 reúne  a autoridades, profesores y estudiantes para, de modo riguroso y crítico, contribuir a la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preservación y desarrollo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dignidad humana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así como el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patrimonio cultural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humanidad, mediante sus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funciones sustantivas 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investigación, docencia y extensión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orientados por la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búsqueda de la verdad y el bien común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  </a:t>
            </a:r>
            <a:endParaRPr/>
          </a:p>
        </p:txBody>
      </p:sp>
      <p:sp>
        <p:nvSpPr>
          <p:cNvPr id="789" name="Google Shape;789;p91"/>
          <p:cNvSpPr/>
          <p:nvPr/>
        </p:nvSpPr>
        <p:spPr>
          <a:xfrm>
            <a:off x="899592" y="4417948"/>
            <a:ext cx="36760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 cap="non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Universidades Jesuitas</a:t>
            </a:r>
            <a:endParaRPr/>
          </a:p>
        </p:txBody>
      </p:sp>
      <p:sp>
        <p:nvSpPr>
          <p:cNvPr id="790" name="Google Shape;790;p91"/>
          <p:cNvSpPr txBox="1"/>
          <p:nvPr/>
        </p:nvSpPr>
        <p:spPr>
          <a:xfrm>
            <a:off x="1115616" y="4797152"/>
            <a:ext cx="33843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Debe atender  dos dimensiones complementarias</a:t>
            </a:r>
            <a:endParaRPr/>
          </a:p>
        </p:txBody>
      </p:sp>
      <p:sp>
        <p:nvSpPr>
          <p:cNvPr id="791" name="Google Shape;791;p91"/>
          <p:cNvSpPr txBox="1"/>
          <p:nvPr/>
        </p:nvSpPr>
        <p:spPr>
          <a:xfrm>
            <a:off x="1691680" y="5140349"/>
            <a:ext cx="72008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 u="sng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Misión en tanto Jesuita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es lo adjetivo.  Deben contribuir a la Misión de la Iglesia Católica que es el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servicio a la humanidad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de manera particular al </a:t>
            </a:r>
            <a:r>
              <a:rPr lang="es-VE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Apostolado intelectual 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se orienta a la construcción de un mundo más cercano a la justicia, la paz y el amor.</a:t>
            </a:r>
            <a:r>
              <a:rPr lang="es-V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s-VE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eso, deben confluir reflexión profunda, la preocupación por la vida de las personas y la construcción de un mundo más humano.</a:t>
            </a:r>
            <a:endParaRPr sz="14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91"/>
          <p:cNvSpPr txBox="1"/>
          <p:nvPr/>
        </p:nvSpPr>
        <p:spPr>
          <a:xfrm>
            <a:off x="1115616" y="4293096"/>
            <a:ext cx="33843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Para eso las</a:t>
            </a:r>
            <a:endParaRPr/>
          </a:p>
        </p:txBody>
      </p:sp>
      <p:sp>
        <p:nvSpPr>
          <p:cNvPr id="793" name="Google Shape;793;p91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92"/>
          <p:cNvPicPr preferRelativeResize="0"/>
          <p:nvPr/>
        </p:nvPicPr>
        <p:blipFill rotWithShape="1">
          <a:blip r:embed="rId3">
            <a:alphaModFix/>
          </a:blip>
          <a:srcRect b="30493"/>
          <a:stretch/>
        </p:blipFill>
        <p:spPr>
          <a:xfrm>
            <a:off x="-642686" y="1899466"/>
            <a:ext cx="4992990" cy="31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7363" y="2924944"/>
            <a:ext cx="6054837" cy="374441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00" name="Google Shape;800;p92"/>
          <p:cNvSpPr/>
          <p:nvPr/>
        </p:nvSpPr>
        <p:spPr>
          <a:xfrm>
            <a:off x="3131840" y="1264692"/>
            <a:ext cx="5740744" cy="2299032"/>
          </a:xfrm>
          <a:prstGeom prst="wedgeRoundRectCallout">
            <a:avLst>
              <a:gd name="adj1" fmla="val -59428"/>
              <a:gd name="adj2" fmla="val 7145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1" name="Google Shape;801;p92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3331" y="1844824"/>
            <a:ext cx="547021" cy="52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92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376" y="1484784"/>
            <a:ext cx="547021" cy="52352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92"/>
          <p:cNvSpPr txBox="1"/>
          <p:nvPr/>
        </p:nvSpPr>
        <p:spPr>
          <a:xfrm>
            <a:off x="3255960" y="1264692"/>
            <a:ext cx="6244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Sigamos viendo…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una tradición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una misión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una propuesta educativa común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Trabaja en red.</a:t>
            </a:r>
            <a:endParaRPr/>
          </a:p>
        </p:txBody>
      </p:sp>
      <p:sp>
        <p:nvSpPr>
          <p:cNvPr id="804" name="Google Shape;804;p92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09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3"/>
          <p:cNvSpPr txBox="1"/>
          <p:nvPr/>
        </p:nvSpPr>
        <p:spPr>
          <a:xfrm>
            <a:off x="3255960" y="1264692"/>
            <a:ext cx="62448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9750" marR="0" lvl="0" indent="-269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036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269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una propuesta educativa común</a:t>
            </a:r>
            <a:endParaRPr/>
          </a:p>
        </p:txBody>
      </p:sp>
      <p:grpSp>
        <p:nvGrpSpPr>
          <p:cNvPr id="810" name="Google Shape;810;p93"/>
          <p:cNvGrpSpPr/>
          <p:nvPr/>
        </p:nvGrpSpPr>
        <p:grpSpPr>
          <a:xfrm>
            <a:off x="2923848" y="2477910"/>
            <a:ext cx="6040640" cy="4372700"/>
            <a:chOff x="2923848" y="2477910"/>
            <a:chExt cx="6040640" cy="4372700"/>
          </a:xfrm>
        </p:grpSpPr>
        <p:pic>
          <p:nvPicPr>
            <p:cNvPr id="811" name="Google Shape;811;p93"/>
            <p:cNvPicPr preferRelativeResize="0"/>
            <p:nvPr/>
          </p:nvPicPr>
          <p:blipFill rotWithShape="1">
            <a:blip r:embed="rId3">
              <a:alphaModFix/>
            </a:blip>
            <a:srcRect l="10697" t="20105" r="60554" b="5863"/>
            <a:stretch/>
          </p:blipFill>
          <p:spPr>
            <a:xfrm>
              <a:off x="2923848" y="2477910"/>
              <a:ext cx="6040640" cy="4372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2" name="Google Shape;812;p93"/>
            <p:cNvGrpSpPr/>
            <p:nvPr/>
          </p:nvGrpSpPr>
          <p:grpSpPr>
            <a:xfrm>
              <a:off x="2923848" y="2780928"/>
              <a:ext cx="5824616" cy="3168352"/>
              <a:chOff x="2923848" y="2780928"/>
              <a:chExt cx="5824616" cy="3168352"/>
            </a:xfrm>
          </p:grpSpPr>
          <p:sp>
            <p:nvSpPr>
              <p:cNvPr id="813" name="Google Shape;813;p93"/>
              <p:cNvSpPr/>
              <p:nvPr/>
            </p:nvSpPr>
            <p:spPr>
              <a:xfrm>
                <a:off x="3059832" y="2780928"/>
                <a:ext cx="5688632" cy="316835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4" name="Google Shape;814;p93"/>
              <p:cNvPicPr preferRelativeResize="0"/>
              <p:nvPr/>
            </p:nvPicPr>
            <p:blipFill rotWithShape="1">
              <a:blip r:embed="rId3">
                <a:alphaModFix/>
              </a:blip>
              <a:srcRect l="10697" t="65673" r="74929" b="23799"/>
              <a:stretch/>
            </p:blipFill>
            <p:spPr>
              <a:xfrm>
                <a:off x="2923848" y="2879216"/>
                <a:ext cx="3020320" cy="6217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5" name="Google Shape;815;p93"/>
              <p:cNvPicPr preferRelativeResize="0"/>
              <p:nvPr/>
            </p:nvPicPr>
            <p:blipFill rotWithShape="1">
              <a:blip r:embed="rId3">
                <a:alphaModFix/>
              </a:blip>
              <a:srcRect l="24634" t="25834" r="61556" b="51254"/>
              <a:stretch/>
            </p:blipFill>
            <p:spPr>
              <a:xfrm>
                <a:off x="3038456" y="3501008"/>
                <a:ext cx="2901696" cy="1353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6" name="Google Shape;816;p93"/>
              <p:cNvPicPr preferRelativeResize="0"/>
              <p:nvPr/>
            </p:nvPicPr>
            <p:blipFill rotWithShape="1">
              <a:blip r:embed="rId3">
                <a:alphaModFix/>
              </a:blip>
              <a:srcRect l="25504" t="48875" r="61789" b="35218"/>
              <a:stretch/>
            </p:blipFill>
            <p:spPr>
              <a:xfrm>
                <a:off x="3234100" y="4849806"/>
                <a:ext cx="2670048" cy="9395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7" name="Google Shape;817;p93"/>
              <p:cNvPicPr preferRelativeResize="0"/>
              <p:nvPr/>
            </p:nvPicPr>
            <p:blipFill rotWithShape="1">
              <a:blip r:embed="rId4">
                <a:alphaModFix/>
              </a:blip>
              <a:srcRect l="10981" t="24688" r="75227" b="50641"/>
              <a:stretch/>
            </p:blipFill>
            <p:spPr>
              <a:xfrm>
                <a:off x="5868144" y="3573016"/>
                <a:ext cx="2880320" cy="15048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8" name="Google Shape;818;p93"/>
              <p:cNvPicPr preferRelativeResize="0"/>
              <p:nvPr/>
            </p:nvPicPr>
            <p:blipFill rotWithShape="1">
              <a:blip r:embed="rId3">
                <a:alphaModFix/>
              </a:blip>
              <a:srcRect l="25504" t="65696" r="61789" b="22355"/>
              <a:stretch/>
            </p:blipFill>
            <p:spPr>
              <a:xfrm>
                <a:off x="6078416" y="2939134"/>
                <a:ext cx="2670048" cy="7057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19" name="Google Shape;819;p93"/>
          <p:cNvPicPr preferRelativeResize="0"/>
          <p:nvPr/>
        </p:nvPicPr>
        <p:blipFill rotWithShape="1">
          <a:blip r:embed="rId5">
            <a:alphaModFix/>
          </a:blip>
          <a:srcRect b="10961"/>
          <a:stretch/>
        </p:blipFill>
        <p:spPr>
          <a:xfrm>
            <a:off x="251520" y="2708920"/>
            <a:ext cx="2138032" cy="267502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</p:pic>
      <p:pic>
        <p:nvPicPr>
          <p:cNvPr id="820" name="Google Shape;820;p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245488" y="3080940"/>
            <a:ext cx="2822456" cy="36604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821" name="Google Shape;821;p93"/>
          <p:cNvSpPr/>
          <p:nvPr/>
        </p:nvSpPr>
        <p:spPr>
          <a:xfrm>
            <a:off x="3491880" y="2922298"/>
            <a:ext cx="4984322" cy="2155540"/>
          </a:xfrm>
          <a:prstGeom prst="wedgeRoundRectCallout">
            <a:avLst>
              <a:gd name="adj1" fmla="val -63318"/>
              <a:gd name="adj2" fmla="val -23047"/>
              <a:gd name="adj3" fmla="val 16667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3"/>
          <p:cNvSpPr txBox="1"/>
          <p:nvPr/>
        </p:nvSpPr>
        <p:spPr>
          <a:xfrm>
            <a:off x="3491880" y="2996952"/>
            <a:ext cx="504056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 las Universidades jesuitas del mundo, comparten una misma propuesta educativa que tiene unos rasgos característicos.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Estas se expresan en lo que ha venido a llamarse </a:t>
            </a:r>
            <a:r>
              <a:rPr lang="es-VE" sz="18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Paradigma Ledesma-Kolvenbach </a:t>
            </a:r>
            <a:endParaRPr/>
          </a:p>
        </p:txBody>
      </p:sp>
      <p:sp>
        <p:nvSpPr>
          <p:cNvPr id="823" name="Google Shape;823;p93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94"/>
          <p:cNvPicPr preferRelativeResize="0"/>
          <p:nvPr/>
        </p:nvPicPr>
        <p:blipFill rotWithShape="1">
          <a:blip r:embed="rId3">
            <a:alphaModFix/>
          </a:blip>
          <a:srcRect l="23339" t="21605" r="14451" b="64043"/>
          <a:stretch/>
        </p:blipFill>
        <p:spPr>
          <a:xfrm>
            <a:off x="1297443" y="1498509"/>
            <a:ext cx="7632848" cy="9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3808" y="2488544"/>
            <a:ext cx="6048672" cy="43968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830" name="Google Shape;830;p94"/>
          <p:cNvSpPr txBox="1"/>
          <p:nvPr/>
        </p:nvSpPr>
        <p:spPr>
          <a:xfrm>
            <a:off x="251520" y="2613012"/>
            <a:ext cx="244827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200"/>
              <a:buFont typeface="Arial"/>
              <a:buChar char="•"/>
            </a:pPr>
            <a:r>
              <a:rPr lang="es-VE" sz="1200">
                <a:solidFill>
                  <a:srgbClr val="36609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Paradigma, tal como lo conocemos hoy, es un proceso de reflexión/actualización de las razones, expresadas por el p. Diego de Ledesma S.J, por las cuales los jesuitas se dedicaban a la enseñanza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200"/>
              <a:buFont typeface="Arial"/>
              <a:buChar char="•"/>
            </a:pPr>
            <a:r>
              <a:rPr lang="es-VE" sz="1200">
                <a:solidFill>
                  <a:srgbClr val="36609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columnas permiten ver como fue la evolución en la argumentación, hasta alcanzar la formulación delp. Kolvenbach S.J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36609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200"/>
              <a:buFont typeface="Arial"/>
              <a:buChar char="•"/>
            </a:pPr>
            <a:r>
              <a:rPr lang="es-VE" sz="1200">
                <a:solidFill>
                  <a:srgbClr val="36609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Fíjate en la presencia de 4 razones y cómo se enuncian con su nombre en latín.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95"/>
          <p:cNvPicPr preferRelativeResize="0"/>
          <p:nvPr/>
        </p:nvPicPr>
        <p:blipFill rotWithShape="1">
          <a:blip r:embed="rId3">
            <a:alphaModFix/>
          </a:blip>
          <a:srcRect b="30493"/>
          <a:stretch/>
        </p:blipFill>
        <p:spPr>
          <a:xfrm>
            <a:off x="-642686" y="1899466"/>
            <a:ext cx="4992990" cy="31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7363" y="2924944"/>
            <a:ext cx="6054837" cy="374441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37" name="Google Shape;837;p95"/>
          <p:cNvSpPr/>
          <p:nvPr/>
        </p:nvSpPr>
        <p:spPr>
          <a:xfrm>
            <a:off x="3131840" y="1264692"/>
            <a:ext cx="5740744" cy="2299032"/>
          </a:xfrm>
          <a:prstGeom prst="wedgeRoundRectCallout">
            <a:avLst>
              <a:gd name="adj1" fmla="val -59428"/>
              <a:gd name="adj2" fmla="val 7145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8" name="Google Shape;838;p95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3331" y="1844824"/>
            <a:ext cx="547021" cy="52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5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376" y="1484784"/>
            <a:ext cx="547021" cy="523529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95"/>
          <p:cNvSpPr txBox="1"/>
          <p:nvPr/>
        </p:nvSpPr>
        <p:spPr>
          <a:xfrm>
            <a:off x="3151736" y="1264692"/>
            <a:ext cx="6244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Sigamos viendo…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una tradición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una misión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una propuesta educativa común</a:t>
            </a:r>
            <a:endParaRPr/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Noto Sans Symbols"/>
              <a:buChar char="⮚"/>
            </a:pPr>
            <a:r>
              <a:rPr lang="es-VE" sz="24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Trabaja en red.</a:t>
            </a:r>
            <a:endParaRPr/>
          </a:p>
        </p:txBody>
      </p:sp>
      <p:pic>
        <p:nvPicPr>
          <p:cNvPr id="841" name="Google Shape;841;p95" descr="Resultado de imagen para check gif anima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2636912"/>
            <a:ext cx="547021" cy="523529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95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6" descr="http://recursos.march.es/repoimg/8531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96"/>
          <p:cNvPicPr preferRelativeResize="0"/>
          <p:nvPr/>
        </p:nvPicPr>
        <p:blipFill rotWithShape="1">
          <a:blip r:embed="rId3">
            <a:alphaModFix/>
          </a:blip>
          <a:srcRect t="12273" r="2323" b="11850"/>
          <a:stretch/>
        </p:blipFill>
        <p:spPr>
          <a:xfrm>
            <a:off x="0" y="2007455"/>
            <a:ext cx="9144000" cy="46619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9" name="Google Shape;849;p96"/>
          <p:cNvGrpSpPr/>
          <p:nvPr/>
        </p:nvGrpSpPr>
        <p:grpSpPr>
          <a:xfrm>
            <a:off x="4572000" y="970367"/>
            <a:ext cx="4537314" cy="2326003"/>
            <a:chOff x="8370045" y="1836447"/>
            <a:chExt cx="4128228" cy="1898373"/>
          </a:xfrm>
        </p:grpSpPr>
        <p:sp>
          <p:nvSpPr>
            <p:cNvPr id="850" name="Google Shape;850;p96"/>
            <p:cNvSpPr/>
            <p:nvPr/>
          </p:nvSpPr>
          <p:spPr>
            <a:xfrm>
              <a:off x="8370045" y="1836447"/>
              <a:ext cx="4064619" cy="1898373"/>
            </a:xfrm>
            <a:prstGeom prst="wedgeRoundRectCallout">
              <a:avLst>
                <a:gd name="adj1" fmla="val 36645"/>
                <a:gd name="adj2" fmla="val 89234"/>
                <a:gd name="adj3" fmla="val 16667"/>
              </a:avLst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96"/>
            <p:cNvSpPr txBox="1"/>
            <p:nvPr/>
          </p:nvSpPr>
          <p:spPr>
            <a:xfrm>
              <a:off x="8433655" y="1850876"/>
              <a:ext cx="4064619" cy="1883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Una gran oportunidad para contactos internacionales. ¿Te imaginas programar una video conferencias  con especialistas y que sea invitado virtual en alguna de tus clases? ¿Te imaginas las posibilidades de intercambio?</a:t>
              </a:r>
              <a:endParaRPr/>
            </a:p>
          </p:txBody>
        </p:sp>
      </p:grpSp>
      <p:sp>
        <p:nvSpPr>
          <p:cNvPr id="852" name="Google Shape;852;p96"/>
          <p:cNvSpPr txBox="1"/>
          <p:nvPr/>
        </p:nvSpPr>
        <p:spPr>
          <a:xfrm>
            <a:off x="307975" y="1052736"/>
            <a:ext cx="82244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ingresas a la UCAB, también estas ingresando al </a:t>
            </a:r>
            <a:r>
              <a:rPr lang="es-VE" sz="18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es-VE" sz="18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 privadas 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grande del mundo </a:t>
            </a:r>
            <a:endParaRPr/>
          </a:p>
        </p:txBody>
      </p:sp>
      <p:pic>
        <p:nvPicPr>
          <p:cNvPr id="853" name="Google Shape;853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219" y="3029159"/>
            <a:ext cx="2854475" cy="36736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854" name="Google Shape;854;p96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6"/>
          <p:cNvSpPr/>
          <p:nvPr/>
        </p:nvSpPr>
        <p:spPr>
          <a:xfrm>
            <a:off x="323528" y="3357711"/>
            <a:ext cx="8496944" cy="3383657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2.2.- La UCAB una Universidad de la Compañía de Jesús.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2.2.1.- La Misión universitaria de la Compañía de Jesús en el Mundo. 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800"/>
              <a:buFont typeface="Century Gothic"/>
              <a:buAutoNum type="alphaLcParenR"/>
            </a:pPr>
            <a:r>
              <a:rPr lang="es-VE" sz="1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educativas de las Universidades jesuitas.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800"/>
              <a:buFont typeface="Century Gothic"/>
              <a:buAutoNum type="alphaLcParenR"/>
            </a:pPr>
            <a:r>
              <a:rPr lang="es-VE" sz="1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Redes universitarias de la Compañía de Jesús (IAJU, AUSJAL)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800"/>
              <a:buFont typeface="Century Gothic"/>
              <a:buAutoNum type="alphaLcParenR"/>
            </a:pPr>
            <a:r>
              <a:rPr lang="es-VE" sz="1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Opciones, objetivos y beneficios para los estudiantes. </a:t>
            </a:r>
            <a:endParaRPr/>
          </a:p>
          <a:p>
            <a:pPr marL="457200" marR="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2.2.2.- Dimensiones de la propuesta educativa Jesuita: el Paradigma Ledesma-Kolvenbach </a:t>
            </a:r>
            <a:endParaRPr sz="20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0393" y="1268760"/>
            <a:ext cx="5170079" cy="168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97" descr="Resultado de imagen para gif animado boto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6416" y="5738961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97"/>
          <p:cNvPicPr preferRelativeResize="0"/>
          <p:nvPr/>
        </p:nvPicPr>
        <p:blipFill rotWithShape="1">
          <a:blip r:embed="rId5">
            <a:alphaModFix/>
          </a:blip>
          <a:srcRect l="17869" t="16232" r="19100" b="5826"/>
          <a:stretch/>
        </p:blipFill>
        <p:spPr>
          <a:xfrm>
            <a:off x="153012" y="1606699"/>
            <a:ext cx="5954996" cy="4602271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7"/>
          <p:cNvSpPr/>
          <p:nvPr/>
        </p:nvSpPr>
        <p:spPr>
          <a:xfrm>
            <a:off x="251520" y="5229200"/>
            <a:ext cx="1800200" cy="216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97" descr="Resultado de imagen para ausj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1825" y="5223494"/>
            <a:ext cx="279918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97" descr="Resultado de imagen para gif animado boton">
            <a:hlinkClick r:id="rId7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6416" y="5013176"/>
            <a:ext cx="71437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97"/>
          <p:cNvSpPr txBox="1"/>
          <p:nvPr/>
        </p:nvSpPr>
        <p:spPr>
          <a:xfrm>
            <a:off x="4318372" y="5229200"/>
            <a:ext cx="41420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 de Universidades de AUSJAL</a:t>
            </a:r>
            <a:endParaRPr sz="1400" b="1">
              <a:solidFill>
                <a:srgbClr val="9748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</a:t>
            </a:r>
            <a:r>
              <a:rPr lang="es-VE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https://www.youtube.com/watch?v=vQXNGVOSo54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97"/>
          <p:cNvSpPr/>
          <p:nvPr/>
        </p:nvSpPr>
        <p:spPr>
          <a:xfrm>
            <a:off x="242289" y="882461"/>
            <a:ext cx="43297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975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3600"/>
              <a:buFont typeface="Noto Sans Symbols"/>
              <a:buChar char="⮚"/>
            </a:pPr>
            <a:r>
              <a:rPr lang="es-VE" sz="3600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Trabaja en red.</a:t>
            </a:r>
            <a:endParaRPr/>
          </a:p>
        </p:txBody>
      </p:sp>
      <p:sp>
        <p:nvSpPr>
          <p:cNvPr id="866" name="Google Shape;866;p97"/>
          <p:cNvSpPr txBox="1"/>
          <p:nvPr/>
        </p:nvSpPr>
        <p:spPr>
          <a:xfrm>
            <a:off x="4318372" y="5877272"/>
            <a:ext cx="41420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funciona AUSJAL?</a:t>
            </a:r>
            <a:endParaRPr sz="1400" b="1">
              <a:solidFill>
                <a:srgbClr val="9748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 </a:t>
            </a:r>
            <a:r>
              <a:rPr lang="es-VE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https://www.youtube.com/watch?v=hbxsjZXWIYw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7" name="Google Shape;867;p97"/>
          <p:cNvGrpSpPr/>
          <p:nvPr/>
        </p:nvGrpSpPr>
        <p:grpSpPr>
          <a:xfrm>
            <a:off x="4788025" y="966298"/>
            <a:ext cx="4288986" cy="2822742"/>
            <a:chOff x="8362071" y="1836447"/>
            <a:chExt cx="4072593" cy="2062458"/>
          </a:xfrm>
        </p:grpSpPr>
        <p:sp>
          <p:nvSpPr>
            <p:cNvPr id="868" name="Google Shape;868;p97"/>
            <p:cNvSpPr/>
            <p:nvPr/>
          </p:nvSpPr>
          <p:spPr>
            <a:xfrm>
              <a:off x="8370045" y="1836447"/>
              <a:ext cx="4064619" cy="1790331"/>
            </a:xfrm>
            <a:prstGeom prst="wedgeRoundRectCallout">
              <a:avLst>
                <a:gd name="adj1" fmla="val 22772"/>
                <a:gd name="adj2" fmla="val 85829"/>
                <a:gd name="adj3" fmla="val 16667"/>
              </a:avLst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97"/>
            <p:cNvSpPr txBox="1"/>
            <p:nvPr/>
          </p:nvSpPr>
          <p:spPr>
            <a:xfrm>
              <a:off x="8362071" y="1956103"/>
              <a:ext cx="4064619" cy="1942802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nivel regional, las Universidades jesuitas se agrupan en la </a:t>
              </a:r>
              <a:r>
                <a:rPr lang="es-VE" sz="1800" b="1">
                  <a:solidFill>
                    <a:srgbClr val="E36C0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AUSJAL</a:t>
              </a:r>
              <a:r>
                <a:rPr lang="es-VE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Es importante conocer su existencia, entre otras cosas, por los beneficios que pueda traerte para elaboración de trabajos, intercambios, conocimiento de homólogos, etc. </a:t>
              </a:r>
              <a:endParaRPr/>
            </a:p>
          </p:txBody>
        </p:sp>
      </p:grpSp>
      <p:sp>
        <p:nvSpPr>
          <p:cNvPr id="870" name="Google Shape;870;p97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pic>
        <p:nvPicPr>
          <p:cNvPr id="871" name="Google Shape;871;p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2040" y="5383571"/>
            <a:ext cx="714375" cy="68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97" descr="Resultado de imagen para estudia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8184" y="3140968"/>
            <a:ext cx="2664296" cy="176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8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 significan las siglas AUSJAL  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instituciones de Educación superior la componen?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funciona la AUSJAL?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temas abordan sus redes de homólogos?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características comparten las Universidades jesuitas? ¿Qué “palabras” o “Ideas” se repiten en los videos?  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Googlea la palabra AUSJAL, entra en su página y descubre que se está haciendo en los actuales momentos, qué información, propuestas, concursos  para estudiantes tiene.</a:t>
            </a:r>
            <a:endParaRPr/>
          </a:p>
          <a:p>
            <a:pPr marL="185738" marR="0" lvl="0" indent="-1857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presentarías la información de AUSJAL a los estudiantes y las redes de Educación Superior de la Compañía de Jesús?</a:t>
            </a:r>
            <a:endParaRPr/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98"/>
          <p:cNvSpPr/>
          <p:nvPr/>
        </p:nvSpPr>
        <p:spPr>
          <a:xfrm>
            <a:off x="447004" y="1411586"/>
            <a:ext cx="8064500" cy="1076325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98"/>
          <p:cNvSpPr txBox="1"/>
          <p:nvPr/>
        </p:nvSpPr>
        <p:spPr>
          <a:xfrm>
            <a:off x="447004" y="1649276"/>
            <a:ext cx="7706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Arial"/>
              <a:buChar char="•"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Luego de ver </a:t>
            </a:r>
            <a:r>
              <a:rPr lang="es-VE" sz="20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UCAB, una Universidad Jesuita v</a:t>
            </a: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amos a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Arial"/>
              <a:buChar char="•"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hacer el segundo ejercicio de comprobación de lectura.</a:t>
            </a:r>
            <a:endParaRPr/>
          </a:p>
        </p:txBody>
      </p:sp>
      <p:pic>
        <p:nvPicPr>
          <p:cNvPr id="880" name="Google Shape;880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31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99"/>
          <p:cNvPicPr preferRelativeResize="0"/>
          <p:nvPr/>
        </p:nvPicPr>
        <p:blipFill rotWithShape="1">
          <a:blip r:embed="rId3">
            <a:alphaModFix/>
          </a:blip>
          <a:srcRect t="7256" b="29349"/>
          <a:stretch/>
        </p:blipFill>
        <p:spPr>
          <a:xfrm>
            <a:off x="827584" y="1412776"/>
            <a:ext cx="7632848" cy="41979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886" name="Google Shape;886;p99"/>
          <p:cNvSpPr txBox="1"/>
          <p:nvPr/>
        </p:nvSpPr>
        <p:spPr>
          <a:xfrm>
            <a:off x="683568" y="5805264"/>
            <a:ext cx="79928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Luego de lo visto ¿Qué significará esta frase?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0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2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100"/>
          <p:cNvPicPr preferRelativeResize="0"/>
          <p:nvPr/>
        </p:nvPicPr>
        <p:blipFill rotWithShape="1">
          <a:blip r:embed="rId3">
            <a:alphaModFix/>
          </a:blip>
          <a:srcRect l="16051" t="10931" r="15710" b="18101"/>
          <a:stretch/>
        </p:blipFill>
        <p:spPr>
          <a:xfrm>
            <a:off x="3419873" y="1636563"/>
            <a:ext cx="2592288" cy="269597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lt1">
                <a:alpha val="83921"/>
              </a:schemeClr>
            </a:outerShdw>
          </a:effectLst>
        </p:spPr>
      </p:pic>
      <p:sp>
        <p:nvSpPr>
          <p:cNvPr id="893" name="Google Shape;893;p100"/>
          <p:cNvSpPr txBox="1"/>
          <p:nvPr/>
        </p:nvSpPr>
        <p:spPr>
          <a:xfrm>
            <a:off x="683568" y="4581128"/>
            <a:ext cx="79208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“La Libertad es sin duda el tema de la Universidad”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Andrés Bello (17/09/1843)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" y="2809180"/>
            <a:ext cx="9107488" cy="2857501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pic>
      <p:pic>
        <p:nvPicPr>
          <p:cNvPr id="662" name="Google Shape;662;p80"/>
          <p:cNvPicPr preferRelativeResize="0"/>
          <p:nvPr/>
        </p:nvPicPr>
        <p:blipFill rotWithShape="1">
          <a:blip r:embed="rId4">
            <a:alphaModFix/>
          </a:blip>
          <a:srcRect b="8571"/>
          <a:stretch/>
        </p:blipFill>
        <p:spPr>
          <a:xfrm>
            <a:off x="4254714" y="3933056"/>
            <a:ext cx="1181382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663" name="Google Shape;663;p80"/>
          <p:cNvPicPr preferRelativeResize="0"/>
          <p:nvPr/>
        </p:nvPicPr>
        <p:blipFill rotWithShape="1">
          <a:blip r:embed="rId5">
            <a:alphaModFix/>
          </a:blip>
          <a:srcRect l="17109" t="11029" r="22541" b="14018"/>
          <a:stretch/>
        </p:blipFill>
        <p:spPr>
          <a:xfrm flipH="1">
            <a:off x="255386" y="1484313"/>
            <a:ext cx="2251422" cy="47891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664" name="Google Shape;664;p80" descr="Resultado de imagen para ih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152" y="1792253"/>
            <a:ext cx="2880320" cy="2716867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0"/>
          <p:cNvSpPr/>
          <p:nvPr/>
        </p:nvSpPr>
        <p:spPr>
          <a:xfrm>
            <a:off x="4067944" y="5085184"/>
            <a:ext cx="54726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E36C09"/>
                </a:solidFill>
                <a:latin typeface="Arial Black"/>
                <a:ea typeface="Arial Black"/>
                <a:cs typeface="Arial Black"/>
                <a:sym typeface="Arial Black"/>
              </a:rPr>
              <a:t>de la Compañía de Jesús</a:t>
            </a:r>
            <a:endParaRPr sz="2800" b="1" cap="none">
              <a:solidFill>
                <a:srgbClr val="E36C0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6" name="Google Shape;666;p80"/>
          <p:cNvSpPr/>
          <p:nvPr/>
        </p:nvSpPr>
        <p:spPr>
          <a:xfrm>
            <a:off x="3622542" y="4509120"/>
            <a:ext cx="62060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E36C09"/>
                </a:solidFill>
                <a:latin typeface="Arial Black"/>
                <a:ea typeface="Arial Black"/>
                <a:cs typeface="Arial Black"/>
                <a:sym typeface="Arial Black"/>
              </a:rPr>
              <a:t>La         una universidad</a:t>
            </a:r>
            <a:endParaRPr sz="3200" b="1" cap="none">
              <a:solidFill>
                <a:srgbClr val="E36C0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1" name="Google Shape;671;p81"/>
          <p:cNvCxnSpPr/>
          <p:nvPr/>
        </p:nvCxnSpPr>
        <p:spPr>
          <a:xfrm>
            <a:off x="971600" y="3429000"/>
            <a:ext cx="7200800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2" name="Google Shape;672;p81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5400" b="1">
                <a:latin typeface="Calibri"/>
                <a:ea typeface="Calibri"/>
                <a:cs typeface="Calibri"/>
                <a:sym typeface="Calibri"/>
              </a:rPr>
              <a:t>1° Parte</a:t>
            </a:r>
            <a:endParaRPr sz="5400" b="1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81"/>
          <p:cNvSpPr/>
          <p:nvPr/>
        </p:nvSpPr>
        <p:spPr>
          <a:xfrm>
            <a:off x="1187624" y="3501008"/>
            <a:ext cx="68066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UCAB, una Universidad Jesuita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2" descr="blob:https://web.whatsapp.com/542ed259-d92f-40ac-b306-35f39eee63a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82"/>
          <p:cNvSpPr txBox="1"/>
          <p:nvPr/>
        </p:nvSpPr>
        <p:spPr>
          <a:xfrm>
            <a:off x="323528" y="1022648"/>
            <a:ext cx="79928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4F61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premisa que es nuestro punto de partida...</a:t>
            </a:r>
            <a:endParaRPr/>
          </a:p>
        </p:txBody>
      </p:sp>
      <p:sp>
        <p:nvSpPr>
          <p:cNvPr id="680" name="Google Shape;680;p82"/>
          <p:cNvSpPr txBox="1"/>
          <p:nvPr/>
        </p:nvSpPr>
        <p:spPr>
          <a:xfrm>
            <a:off x="2629018" y="2898810"/>
            <a:ext cx="602864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Artículo 1.- </a:t>
            </a:r>
            <a:r>
              <a:rPr lang="es-VE" sz="2400">
                <a:solidFill>
                  <a:srgbClr val="1736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Universidad Católica Andrés Bello es una institución de Educación Superior de la Compañía de Jesús. Su fundación fue decretada por el Episcopado Venezolano en el año 1951 y realizada en Caracas el año 1953 por </a:t>
            </a:r>
            <a:r>
              <a:rPr lang="es-VE" sz="2400" b="1" u="sng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Compañía de Jesús, </a:t>
            </a:r>
            <a:r>
              <a:rPr lang="es-VE" sz="2400" u="sng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quien </a:t>
            </a:r>
            <a:r>
              <a:rPr lang="es-VE" sz="2400" b="1" u="sng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perpetuidad.</a:t>
            </a:r>
            <a:endParaRPr/>
          </a:p>
        </p:txBody>
      </p:sp>
      <p:pic>
        <p:nvPicPr>
          <p:cNvPr id="681" name="Google Shape;681;p82" descr="Resultado de imagen para flecha curv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60091" flipH="1">
            <a:off x="1220048" y="1073653"/>
            <a:ext cx="2532310" cy="27015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grpSp>
        <p:nvGrpSpPr>
          <p:cNvPr id="682" name="Google Shape;682;p82"/>
          <p:cNvGrpSpPr/>
          <p:nvPr/>
        </p:nvGrpSpPr>
        <p:grpSpPr>
          <a:xfrm rot="-194343">
            <a:off x="467544" y="2305501"/>
            <a:ext cx="2323052" cy="3508945"/>
            <a:chOff x="847868" y="1268760"/>
            <a:chExt cx="2323052" cy="3508945"/>
          </a:xfrm>
        </p:grpSpPr>
        <p:pic>
          <p:nvPicPr>
            <p:cNvPr id="683" name="Google Shape;683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7868" y="1268760"/>
              <a:ext cx="2323052" cy="3508945"/>
            </a:xfrm>
            <a:prstGeom prst="rect">
              <a:avLst/>
            </a:prstGeom>
            <a:noFill/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</p:pic>
        <p:pic>
          <p:nvPicPr>
            <p:cNvPr id="684" name="Google Shape;684;p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55776" y="3933056"/>
              <a:ext cx="377537" cy="461900"/>
            </a:xfrm>
            <a:prstGeom prst="rect">
              <a:avLst/>
            </a:prstGeom>
            <a:noFill/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</p:pic>
      </p:grpSp>
      <p:pic>
        <p:nvPicPr>
          <p:cNvPr id="685" name="Google Shape;685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7101" y="3815262"/>
            <a:ext cx="1709395" cy="2566066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82"/>
          <p:cNvSpPr/>
          <p:nvPr/>
        </p:nvSpPr>
        <p:spPr>
          <a:xfrm>
            <a:off x="5040448" y="2834209"/>
            <a:ext cx="3617211" cy="954831"/>
          </a:xfrm>
          <a:prstGeom prst="wedgeRoundRectCallout">
            <a:avLst>
              <a:gd name="adj1" fmla="val 32012"/>
              <a:gd name="adj2" fmla="val 106807"/>
              <a:gd name="adj3" fmla="val 16667"/>
            </a:avLst>
          </a:prstGeom>
          <a:solidFill>
            <a:srgbClr val="C5D8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82"/>
          <p:cNvSpPr txBox="1"/>
          <p:nvPr/>
        </p:nvSpPr>
        <p:spPr>
          <a:xfrm>
            <a:off x="5052349" y="2819092"/>
            <a:ext cx="41798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un dato resaltante ¿Pero…qué significa y cómo te beneficia?</a:t>
            </a:r>
            <a:endParaRPr/>
          </a:p>
        </p:txBody>
      </p:sp>
      <p:sp>
        <p:nvSpPr>
          <p:cNvPr id="688" name="Google Shape;688;p82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83"/>
          <p:cNvPicPr preferRelativeResize="0"/>
          <p:nvPr/>
        </p:nvPicPr>
        <p:blipFill rotWithShape="1">
          <a:blip r:embed="rId3">
            <a:alphaModFix/>
          </a:blip>
          <a:srcRect b="30493"/>
          <a:stretch/>
        </p:blipFill>
        <p:spPr>
          <a:xfrm>
            <a:off x="-642686" y="1899466"/>
            <a:ext cx="4992990" cy="318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7363" y="2924944"/>
            <a:ext cx="6054837" cy="374441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grpSp>
        <p:nvGrpSpPr>
          <p:cNvPr id="695" name="Google Shape;695;p83"/>
          <p:cNvGrpSpPr/>
          <p:nvPr/>
        </p:nvGrpSpPr>
        <p:grpSpPr>
          <a:xfrm>
            <a:off x="3131840" y="1264692"/>
            <a:ext cx="6368920" cy="2308324"/>
            <a:chOff x="2935712" y="1052736"/>
            <a:chExt cx="6368920" cy="2308324"/>
          </a:xfrm>
        </p:grpSpPr>
        <p:sp>
          <p:nvSpPr>
            <p:cNvPr id="696" name="Google Shape;696;p83"/>
            <p:cNvSpPr/>
            <p:nvPr/>
          </p:nvSpPr>
          <p:spPr>
            <a:xfrm>
              <a:off x="2935712" y="1052736"/>
              <a:ext cx="5740744" cy="2299032"/>
            </a:xfrm>
            <a:prstGeom prst="wedgeRoundRectCallout">
              <a:avLst>
                <a:gd name="adj1" fmla="val -59428"/>
                <a:gd name="adj2" fmla="val 71459"/>
                <a:gd name="adj3" fmla="val 16667"/>
              </a:avLst>
            </a:prstGeom>
            <a:solidFill>
              <a:srgbClr val="C5D8F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83"/>
            <p:cNvSpPr txBox="1"/>
            <p:nvPr/>
          </p:nvSpPr>
          <p:spPr>
            <a:xfrm>
              <a:off x="3059832" y="1052736"/>
              <a:ext cx="6244800" cy="23083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2400" b="1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Esto supone, al menos 4 cosas: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Pertenece a una tradición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Comparte una misión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Tienen una propuesta educativa común</a:t>
              </a:r>
              <a:endParaRPr/>
            </a:p>
            <a:p>
              <a:pPr marL="539750" marR="0" lvl="0" indent="-179387" algn="l" rtl="0"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400"/>
                <a:buFont typeface="Noto Sans Symbols"/>
                <a:buChar char="⮚"/>
              </a:pPr>
              <a:r>
                <a:rPr lang="es-VE" sz="2400">
                  <a:solidFill>
                    <a:srgbClr val="0033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Trabaja en red.</a:t>
              </a:r>
              <a:endParaRPr/>
            </a:p>
          </p:txBody>
        </p:sp>
      </p:grpSp>
      <p:sp>
        <p:nvSpPr>
          <p:cNvPr id="698" name="Google Shape;698;p83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12" y="1295231"/>
            <a:ext cx="2200619" cy="207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553" y="1865670"/>
            <a:ext cx="4581968" cy="194801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05" name="Google Shape;705;p84"/>
          <p:cNvSpPr/>
          <p:nvPr/>
        </p:nvSpPr>
        <p:spPr>
          <a:xfrm>
            <a:off x="1382148" y="3669879"/>
            <a:ext cx="3652056" cy="2927473"/>
          </a:xfrm>
          <a:prstGeom prst="wedgeRoundRectCallout">
            <a:avLst>
              <a:gd name="adj1" fmla="val -57504"/>
              <a:gd name="adj2" fmla="val 7443"/>
              <a:gd name="adj3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4"/>
          <p:cNvSpPr txBox="1"/>
          <p:nvPr/>
        </p:nvSpPr>
        <p:spPr>
          <a:xfrm>
            <a:off x="3182956" y="610086"/>
            <a:ext cx="723219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800"/>
              <a:buFont typeface="Noto Sans Symbols"/>
              <a:buChar char="⮚"/>
            </a:pPr>
            <a:r>
              <a:rPr lang="es-VE" sz="2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una tradición</a:t>
            </a:r>
            <a:endParaRPr/>
          </a:p>
        </p:txBody>
      </p:sp>
      <p:pic>
        <p:nvPicPr>
          <p:cNvPr id="707" name="Google Shape;707;p84"/>
          <p:cNvPicPr preferRelativeResize="0"/>
          <p:nvPr/>
        </p:nvPicPr>
        <p:blipFill rotWithShape="1">
          <a:blip r:embed="rId5">
            <a:alphaModFix/>
          </a:blip>
          <a:srcRect l="23523" r="34550"/>
          <a:stretch/>
        </p:blipFill>
        <p:spPr>
          <a:xfrm flipH="1">
            <a:off x="107504" y="3813680"/>
            <a:ext cx="1728192" cy="266364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4"/>
          <p:cNvSpPr txBox="1"/>
          <p:nvPr/>
        </p:nvSpPr>
        <p:spPr>
          <a:xfrm>
            <a:off x="1617333" y="3799201"/>
            <a:ext cx="331236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Ignacio y sus primeros compañeros </a:t>
            </a:r>
            <a:r>
              <a:rPr lang="es-VE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fueron universitarios.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Gracias a la experiencia de los Ejercicios Espirituales de Ignacio, descubrieron como conjugar su </a:t>
            </a:r>
            <a:r>
              <a:rPr lang="es-VE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vocación profesional 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el </a:t>
            </a:r>
            <a:r>
              <a:rPr lang="es-VE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Servicio al otro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709" name="Google Shape;709;p84"/>
          <p:cNvSpPr txBox="1"/>
          <p:nvPr/>
        </p:nvSpPr>
        <p:spPr>
          <a:xfrm>
            <a:off x="5178409" y="1766966"/>
            <a:ext cx="3786268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“Casi desde la fundación, la Compañía se ha dedicado a la </a:t>
            </a:r>
            <a:r>
              <a:rPr lang="es-VE" sz="20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enseñanza universitaria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s-VE" sz="20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investigación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las </a:t>
            </a:r>
            <a:r>
              <a:rPr lang="es-VE" sz="20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publicaciones científicas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astronomía al baile clásico, de las humanidades a la teología, hemos intentado ocuparnos del lenguaje y temática de las culturas heredadas o nacientes. (sigue)</a:t>
            </a:r>
            <a:endParaRPr/>
          </a:p>
        </p:txBody>
      </p:sp>
      <p:sp>
        <p:nvSpPr>
          <p:cNvPr id="710" name="Google Shape;710;p84"/>
          <p:cNvSpPr/>
          <p:nvPr/>
        </p:nvSpPr>
        <p:spPr>
          <a:xfrm>
            <a:off x="403812" y="618493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496604"/>
            <a:ext cx="2200619" cy="207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687" y="1966852"/>
            <a:ext cx="4581968" cy="194801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17" name="Google Shape;717;p85"/>
          <p:cNvSpPr/>
          <p:nvPr/>
        </p:nvSpPr>
        <p:spPr>
          <a:xfrm>
            <a:off x="1397489" y="3722548"/>
            <a:ext cx="3543839" cy="2585323"/>
          </a:xfrm>
          <a:prstGeom prst="wedgeRoundRectCallout">
            <a:avLst>
              <a:gd name="adj1" fmla="val -57504"/>
              <a:gd name="adj2" fmla="val 7443"/>
              <a:gd name="adj3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85"/>
          <p:cNvPicPr preferRelativeResize="0"/>
          <p:nvPr/>
        </p:nvPicPr>
        <p:blipFill rotWithShape="1">
          <a:blip r:embed="rId5">
            <a:alphaModFix/>
          </a:blip>
          <a:srcRect l="23523" r="34550"/>
          <a:stretch/>
        </p:blipFill>
        <p:spPr>
          <a:xfrm flipH="1">
            <a:off x="102502" y="3710908"/>
            <a:ext cx="1728192" cy="266364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5"/>
          <p:cNvSpPr txBox="1"/>
          <p:nvPr/>
        </p:nvSpPr>
        <p:spPr>
          <a:xfrm>
            <a:off x="1444027" y="3861048"/>
            <a:ext cx="346662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¿Por qué las Universidades?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Pues porque en estas instituciones  acudían jóvenes que , luego, en su etapa profesional, su servicio podía llegar a muchos.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es-VE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Ignacio, el bien debía       multiplicarse</a:t>
            </a:r>
            <a:endParaRPr/>
          </a:p>
        </p:txBody>
      </p:sp>
      <p:sp>
        <p:nvSpPr>
          <p:cNvPr id="720" name="Google Shape;720;p85"/>
          <p:cNvSpPr/>
          <p:nvPr/>
        </p:nvSpPr>
        <p:spPr>
          <a:xfrm>
            <a:off x="4987866" y="1973343"/>
            <a:ext cx="396044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Hemos procurado descubrir, configurar, renovar o </a:t>
            </a:r>
            <a:r>
              <a:rPr lang="es-VE" sz="20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promover el conocimiento humano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respetando siempre la autonomía de las disciplinas académicas.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hemos tratado de </a:t>
            </a:r>
            <a:r>
              <a:rPr lang="es-VE" sz="20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acompañar en la fe a los hombres y mujeres 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moldeados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la poderosa fuerza cultural inherente a la universidad como institución.(sigue) </a:t>
            </a:r>
            <a:endParaRPr/>
          </a:p>
        </p:txBody>
      </p:sp>
      <p:sp>
        <p:nvSpPr>
          <p:cNvPr id="721" name="Google Shape;721;p85"/>
          <p:cNvSpPr/>
          <p:nvPr/>
        </p:nvSpPr>
        <p:spPr>
          <a:xfrm>
            <a:off x="298145" y="6134058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32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85"/>
          <p:cNvSpPr txBox="1"/>
          <p:nvPr/>
        </p:nvSpPr>
        <p:spPr>
          <a:xfrm>
            <a:off x="3275856" y="738567"/>
            <a:ext cx="703140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800"/>
              <a:buFont typeface="Noto Sans Symbols"/>
              <a:buChar char="⮚"/>
            </a:pPr>
            <a:r>
              <a:rPr lang="es-VE" sz="2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una tradición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175" y="1743762"/>
            <a:ext cx="2200619" cy="207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332" y="2057054"/>
            <a:ext cx="4581968" cy="194801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29" name="Google Shape;729;p86"/>
          <p:cNvSpPr/>
          <p:nvPr/>
        </p:nvSpPr>
        <p:spPr>
          <a:xfrm>
            <a:off x="1312062" y="3973820"/>
            <a:ext cx="3744416" cy="1921246"/>
          </a:xfrm>
          <a:prstGeom prst="wedgeRoundRectCallout">
            <a:avLst>
              <a:gd name="adj1" fmla="val -53026"/>
              <a:gd name="adj2" fmla="val 18683"/>
              <a:gd name="adj3" fmla="val 16667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6"/>
          <p:cNvSpPr txBox="1"/>
          <p:nvPr/>
        </p:nvSpPr>
        <p:spPr>
          <a:xfrm>
            <a:off x="1457833" y="4110028"/>
            <a:ext cx="363718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experiencia que fueron adquiriendo los jesuitas, en materia educativa,  durante  sus años fundacionales, se concretó en un documento que se llamó: </a:t>
            </a:r>
            <a:r>
              <a:rPr lang="es-VE" sz="1800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Ratio Studiorum</a:t>
            </a:r>
            <a:r>
              <a:rPr lang="es-VE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/>
          </a:p>
        </p:txBody>
      </p:sp>
      <p:sp>
        <p:nvSpPr>
          <p:cNvPr id="731" name="Google Shape;731;p86"/>
          <p:cNvSpPr/>
          <p:nvPr/>
        </p:nvSpPr>
        <p:spPr>
          <a:xfrm>
            <a:off x="5056478" y="1871892"/>
            <a:ext cx="3744416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Ignacio intuyó ese amplio impacto cultural cuando decidió enviar jesuitas 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Universidades como a sitios donde podría conseguirse </a:t>
            </a:r>
            <a:r>
              <a:rPr lang="es-VE" sz="24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bien más universal. 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toda nuestra historia hemos seguido reafirmando esta fundamental intuición ignaciana”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Congregación General XIV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Compañía de Jesús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Decreto 17  N°1</a:t>
            </a:r>
            <a:endParaRPr/>
          </a:p>
        </p:txBody>
      </p:sp>
      <p:pic>
        <p:nvPicPr>
          <p:cNvPr id="732" name="Google Shape;732;p86" descr="Resultado de imagen para gif animado boton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9330" y="6122362"/>
            <a:ext cx="71437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6"/>
          <p:cNvSpPr txBox="1"/>
          <p:nvPr/>
        </p:nvSpPr>
        <p:spPr>
          <a:xfrm>
            <a:off x="3087270" y="5957559"/>
            <a:ext cx="41420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Haz click en el botón para ver el video: </a:t>
            </a:r>
            <a:r>
              <a:rPr lang="es-VE" sz="1400" b="1">
                <a:solidFill>
                  <a:srgbClr val="9748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Ratio Studiorum. P. Carlos Vasquez S.J</a:t>
            </a:r>
            <a:endParaRPr sz="1400" b="1">
              <a:solidFill>
                <a:srgbClr val="9748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https://www.youtube.com/watch?v=_T6VjxMCR-U</a:t>
            </a:r>
            <a:r>
              <a:rPr lang="es-VE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=_1jVIOAdqwQ</a:t>
            </a:r>
            <a:endParaRPr sz="1000" b="1">
              <a:solidFill>
                <a:srgbClr val="9748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4" name="Google Shape;734;p86"/>
          <p:cNvPicPr preferRelativeResize="0"/>
          <p:nvPr/>
        </p:nvPicPr>
        <p:blipFill rotWithShape="1">
          <a:blip r:embed="rId8">
            <a:alphaModFix/>
          </a:blip>
          <a:srcRect l="4654" r="32812" b="8567"/>
          <a:stretch/>
        </p:blipFill>
        <p:spPr>
          <a:xfrm>
            <a:off x="-59544" y="4351075"/>
            <a:ext cx="1905936" cy="205148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86"/>
          <p:cNvSpPr/>
          <p:nvPr/>
        </p:nvSpPr>
        <p:spPr>
          <a:xfrm>
            <a:off x="96971" y="6296393"/>
            <a:ext cx="6962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200" b="1" cap="none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/>
          </a:p>
        </p:txBody>
      </p:sp>
      <p:sp>
        <p:nvSpPr>
          <p:cNvPr id="736" name="Google Shape;736;p86"/>
          <p:cNvSpPr txBox="1"/>
          <p:nvPr/>
        </p:nvSpPr>
        <p:spPr>
          <a:xfrm>
            <a:off x="3312221" y="787047"/>
            <a:ext cx="703140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39750" marR="0" lvl="0" indent="-179387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800"/>
              <a:buFont typeface="Noto Sans Symbols"/>
              <a:buChar char="⮚"/>
            </a:pPr>
            <a:r>
              <a:rPr lang="es-VE" sz="2800" b="1">
                <a:solidFill>
                  <a:srgbClr val="00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Pertenece a una tradición</a:t>
            </a:r>
            <a:endParaRPr/>
          </a:p>
        </p:txBody>
      </p:sp>
      <p:pic>
        <p:nvPicPr>
          <p:cNvPr id="737" name="Google Shape;737;p8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80393" y="5895066"/>
            <a:ext cx="831828" cy="801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1359</Words>
  <Application>Microsoft Office PowerPoint</Application>
  <PresentationFormat>Presentación en pantalla (4:3)</PresentationFormat>
  <Paragraphs>164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Candara</vt:lpstr>
      <vt:lpstr>Arial Black</vt:lpstr>
      <vt:lpstr>Noto Sans Symbols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Marius</dc:creator>
  <cp:lastModifiedBy>DTI</cp:lastModifiedBy>
  <cp:revision>2</cp:revision>
  <dcterms:modified xsi:type="dcterms:W3CDTF">2022-11-28T13:31:38Z</dcterms:modified>
</cp:coreProperties>
</file>