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 lvl="0">
      <a:defRPr lang="es-VE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VE" sz="1800" b="0" strike="noStrike" spc="-1">
                <a:solidFill>
                  <a:srgbClr val="FFFFFF"/>
                </a:solidFill>
                <a:latin typeface="Constantia"/>
              </a:rPr>
              <a:t>Pulse para desplazar la diapositiva</a:t>
            </a: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VE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VE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1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VE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1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VE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916CD694-77B3-4407-9B69-63C73082081E}" type="slidenum">
              <a:rPr lang="es-VE" sz="1400" b="0" strike="noStrike" spc="-1">
                <a:latin typeface="Times New Roman"/>
              </a:rPr>
              <a:t>‹Nº›</a:t>
            </a:fld>
            <a:endParaRPr lang="es-V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857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s-VE" sz="2000" b="0" strike="noStrike" spc="-1">
              <a:latin typeface="Arial"/>
            </a:endParaRPr>
          </a:p>
        </p:txBody>
      </p:sp>
      <p:sp>
        <p:nvSpPr>
          <p:cNvPr id="212" name="3 Marcador de número de diapositiva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674E982-29C2-4810-AEEB-C76156DCD890}" type="slidenum">
              <a:rPr lang="es-VE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s-V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14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VE" sz="18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6 Forma libre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7 Forma libre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" name="1 Grupo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3" name="11 Forma libre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12 Forma libre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</p:spPr>
        <p:txBody>
          <a:bodyPr lIns="0" tIns="0" rIns="18360" bIns="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s-ES" sz="5600" b="1" strike="noStrike" spc="-1">
                <a:solidFill>
                  <a:srgbClr val="50E0EA"/>
                </a:solidFill>
                <a:latin typeface="Calibri"/>
              </a:rPr>
              <a:t>Haga clic para modificar el estilo de título del patrón</a:t>
            </a:r>
            <a:endParaRPr lang="es-VE" sz="5600" b="0" strike="noStrike" spc="-1">
              <a:solidFill>
                <a:srgbClr val="FFFFFF"/>
              </a:solidFill>
              <a:latin typeface="Constanti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fld id="{ADECC48F-F061-4EA1-AE33-9FE8006369B9}" type="datetime">
              <a:rPr lang="es-VE" sz="1200" b="0" strike="noStrike" spc="-1">
                <a:solidFill>
                  <a:srgbClr val="D1EAED"/>
                </a:solidFill>
                <a:latin typeface="Constantia"/>
              </a:rPr>
              <a:t>03/10/2022</a:t>
            </a:fld>
            <a:endParaRPr lang="es-VE" sz="1200" b="0" strike="noStrike" spc="-1">
              <a:latin typeface="Times New Roman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es-VE" sz="2400" b="0" strike="noStrike" spc="-1"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2560C43-79C7-4883-BE6B-20237628109E}" type="slidenum">
              <a:rPr lang="es-VE" sz="1200" b="0" strike="noStrike" spc="-1">
                <a:solidFill>
                  <a:srgbClr val="D1EAED"/>
                </a:solidFill>
                <a:latin typeface="Constantia"/>
              </a:rPr>
              <a:t>‹Nº›</a:t>
            </a:fld>
            <a:endParaRPr lang="es-VE" sz="1200" b="0" strike="noStrike" spc="-1"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600" b="0" strike="noStrike" spc="-1">
                <a:solidFill>
                  <a:srgbClr val="FFFFFF"/>
                </a:solidFill>
                <a:latin typeface="Constantia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VE" sz="2100" b="0" strike="noStrike" spc="-1">
                <a:solidFill>
                  <a:srgbClr val="FFFFFF"/>
                </a:solidFill>
                <a:latin typeface="Constantia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FFFFFF"/>
                </a:solidFill>
                <a:latin typeface="Constantia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VE" sz="2000" b="0" strike="noStrike" spc="-1">
                <a:solidFill>
                  <a:srgbClr val="FFFFFF"/>
                </a:solidFill>
                <a:latin typeface="Constantia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FFFFFF"/>
                </a:solidFill>
                <a:latin typeface="Constantia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FFFFFF"/>
                </a:solidFill>
                <a:latin typeface="Constantia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FFFFFF"/>
                </a:solidFill>
                <a:latin typeface="Constantia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6 Forma libre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7 Forma libre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48" name="1 Grupo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49" name="11 Forma libre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12 Forma libre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fld id="{2915B12E-CFD2-4869-A4A6-C445295E47EE}" type="datetime">
              <a:rPr lang="es-VE" sz="1200" b="0" strike="noStrike" spc="-1">
                <a:solidFill>
                  <a:srgbClr val="035C75"/>
                </a:solidFill>
                <a:latin typeface="Constantia"/>
              </a:rPr>
              <a:t>03/10/2022</a:t>
            </a:fld>
            <a:endParaRPr lang="es-VE" sz="1200" b="0" strike="noStrike" spc="-1"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es-VE" sz="2400" b="0" strike="noStrike" spc="-1"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62BEC8C-7C47-4B48-B302-16D70A882CBF}" type="slidenum">
              <a:rPr lang="es-VE" sz="1200" b="0" strike="noStrike" spc="-1">
                <a:solidFill>
                  <a:srgbClr val="035C75"/>
                </a:solidFill>
                <a:latin typeface="Constantia"/>
              </a:rPr>
              <a:t>‹Nº›</a:t>
            </a:fld>
            <a:endParaRPr lang="es-VE" sz="1200" b="0" strike="noStrike" spc="-1">
              <a:latin typeface="Times New Roman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VE" sz="1800" b="0" strike="noStrike" spc="-1">
                <a:solidFill>
                  <a:srgbClr val="000000"/>
                </a:solidFill>
                <a:latin typeface="Constantia"/>
              </a:rPr>
              <a:t>Pulse para editar el formato del texto de título</a:t>
            </a: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600" b="0" strike="noStrike" spc="-1">
                <a:solidFill>
                  <a:srgbClr val="000000"/>
                </a:solidFill>
                <a:latin typeface="Constantia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VE" sz="2100" b="0" strike="noStrike" spc="-1">
                <a:solidFill>
                  <a:srgbClr val="000000"/>
                </a:solidFill>
                <a:latin typeface="Constantia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000000"/>
                </a:solidFill>
                <a:latin typeface="Constantia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VE" sz="2000" b="0" strike="noStrike" spc="-1">
                <a:solidFill>
                  <a:srgbClr val="000000"/>
                </a:solidFill>
                <a:latin typeface="Constantia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000000"/>
                </a:solidFill>
                <a:latin typeface="Constantia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000000"/>
                </a:solidFill>
                <a:latin typeface="Constantia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VE" sz="2000" b="0" strike="noStrike" spc="-1">
                <a:solidFill>
                  <a:srgbClr val="000000"/>
                </a:solidFill>
                <a:latin typeface="Constantia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6 Forma libre"/>
          <p:cNvSpPr/>
          <p:nvPr/>
        </p:nvSpPr>
        <p:spPr>
          <a:xfrm>
            <a:off x="-9360" y="-7200"/>
            <a:ext cx="9162720" cy="1041120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7 Forma libre"/>
          <p:cNvSpPr/>
          <p:nvPr/>
        </p:nvSpPr>
        <p:spPr>
          <a:xfrm>
            <a:off x="4381560" y="-7200"/>
            <a:ext cx="4762080" cy="637920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4" name="1 Grupo"/>
          <p:cNvGrpSpPr/>
          <p:nvPr/>
        </p:nvGrpSpPr>
        <p:grpSpPr>
          <a:xfrm>
            <a:off x="-29160" y="-16560"/>
            <a:ext cx="9197640" cy="1086120"/>
            <a:chOff x="-29160" y="-16560"/>
            <a:chExt cx="9197640" cy="1086120"/>
          </a:xfrm>
        </p:grpSpPr>
        <p:sp>
          <p:nvSpPr>
            <p:cNvPr id="95" name="11 Forma libre"/>
            <p:cNvSpPr/>
            <p:nvPr/>
          </p:nvSpPr>
          <p:spPr>
            <a:xfrm rot="21435600">
              <a:off x="-18720" y="201960"/>
              <a:ext cx="9162720" cy="648720"/>
            </a:xfrm>
            <a:custGeom>
              <a:avLst/>
              <a:gdLst/>
              <a:ahLst/>
              <a:cxn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12 Forma libre"/>
            <p:cNvSpPr/>
            <p:nvPr/>
          </p:nvSpPr>
          <p:spPr>
            <a:xfrm rot="21435600">
              <a:off x="-14040" y="275400"/>
              <a:ext cx="9175320" cy="529920"/>
            </a:xfrm>
            <a:custGeom>
              <a:avLst/>
              <a:gdLst/>
              <a:ahLst/>
              <a:cxn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lIns="0" tIns="4500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s-ES" sz="5000" b="0" strike="noStrike" spc="-1">
                <a:solidFill>
                  <a:srgbClr val="04617B"/>
                </a:solidFill>
                <a:latin typeface="Calibri"/>
              </a:rPr>
              <a:t>Haga clic para modificar el estilo de título del patrón</a:t>
            </a:r>
            <a:endParaRPr lang="es-VE" sz="50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274320" indent="-273960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>
                <a:solidFill>
                  <a:srgbClr val="000000"/>
                </a:solidFill>
                <a:latin typeface="Constantia"/>
              </a:rPr>
              <a:t>Haga clic para modificar el estilo de texto del patrón</a:t>
            </a:r>
            <a:endParaRPr lang="es-VE" sz="2600" b="0" strike="noStrike" spc="-1">
              <a:solidFill>
                <a:srgbClr val="000000"/>
              </a:solidFill>
              <a:latin typeface="Constantia"/>
            </a:endParaRPr>
          </a:p>
          <a:p>
            <a:pPr marL="640080" lvl="1" indent="-246600">
              <a:lnSpc>
                <a:spcPct val="100000"/>
              </a:lnSpc>
              <a:spcBef>
                <a:spcPts val="47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lang="es-ES" sz="2400" b="0" strike="noStrike" spc="-1">
                <a:solidFill>
                  <a:srgbClr val="000000"/>
                </a:solidFill>
                <a:latin typeface="Constantia"/>
              </a:rPr>
              <a:t>Segundo nivel</a:t>
            </a:r>
            <a:endParaRPr lang="es-VE" sz="2400" b="0" strike="noStrike" spc="-1">
              <a:solidFill>
                <a:srgbClr val="000000"/>
              </a:solidFill>
              <a:latin typeface="Constantia"/>
            </a:endParaRPr>
          </a:p>
          <a:p>
            <a:pPr marL="914400" lvl="2" indent="-246600">
              <a:lnSpc>
                <a:spcPct val="100000"/>
              </a:lnSpc>
              <a:spcBef>
                <a:spcPts val="420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lang="es-ES" sz="2100" b="0" strike="noStrike" spc="-1">
                <a:solidFill>
                  <a:srgbClr val="000000"/>
                </a:solidFill>
                <a:latin typeface="Constantia"/>
              </a:rPr>
              <a:t>Tercer nivel</a:t>
            </a:r>
            <a:endParaRPr lang="es-VE" sz="2100" b="0" strike="noStrike" spc="-1">
              <a:solidFill>
                <a:srgbClr val="000000"/>
              </a:solidFill>
              <a:latin typeface="Constantia"/>
            </a:endParaRPr>
          </a:p>
          <a:p>
            <a:pPr marL="1188720" lvl="3" indent="-209880">
              <a:lnSpc>
                <a:spcPct val="100000"/>
              </a:lnSpc>
              <a:spcBef>
                <a:spcPts val="400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Constantia"/>
              </a:rPr>
              <a:t>Cuarto nivel</a:t>
            </a:r>
            <a:endParaRPr lang="es-VE" sz="2000" b="0" strike="noStrike" spc="-1">
              <a:solidFill>
                <a:srgbClr val="000000"/>
              </a:solidFill>
              <a:latin typeface="Constantia"/>
            </a:endParaRPr>
          </a:p>
          <a:p>
            <a:pPr marL="1463040" lvl="4" indent="-209880">
              <a:lnSpc>
                <a:spcPct val="100000"/>
              </a:lnSpc>
              <a:spcBef>
                <a:spcPts val="400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lang="es-ES" sz="2000" b="0" strike="noStrike" spc="-1">
                <a:solidFill>
                  <a:srgbClr val="000000"/>
                </a:solidFill>
                <a:latin typeface="Constantia"/>
              </a:rPr>
              <a:t>Quinto nivel</a:t>
            </a:r>
            <a:endParaRPr lang="es-VE" sz="2000" b="0" strike="noStrike" spc="-1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fld id="{AEF2D209-F4CD-4784-8CF8-246392A111F1}" type="datetime">
              <a:rPr lang="es-VE" sz="1200" b="0" strike="noStrike" spc="-1">
                <a:solidFill>
                  <a:srgbClr val="035C75"/>
                </a:solidFill>
                <a:latin typeface="Constantia"/>
              </a:rPr>
              <a:t>03/10/2022</a:t>
            </a:fld>
            <a:endParaRPr lang="es-VE" sz="1200" b="0" strike="noStrike" spc="-1"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endParaRPr lang="es-VE" sz="2400" b="0" strike="noStrike" spc="-1"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B71B72B-1F2D-4118-ADD8-A0B8F2A623CB}" type="slidenum">
              <a:rPr lang="es-VE" sz="1200" b="0" strike="noStrike" spc="-1">
                <a:solidFill>
                  <a:srgbClr val="035C75"/>
                </a:solidFill>
                <a:latin typeface="Constantia"/>
              </a:rPr>
              <a:t>‹Nº›</a:t>
            </a:fld>
            <a:endParaRPr lang="es-V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1 Título"/>
          <p:cNvSpPr txBox="1"/>
          <p:nvPr/>
        </p:nvSpPr>
        <p:spPr>
          <a:xfrm>
            <a:off x="539552" y="2564904"/>
            <a:ext cx="5065200" cy="1828440"/>
          </a:xfrm>
          <a:prstGeom prst="rect">
            <a:avLst/>
          </a:prstGeom>
          <a:noFill/>
          <a:ln w="0">
            <a:noFill/>
          </a:ln>
        </p:spPr>
        <p:txBody>
          <a:bodyPr lIns="0" tIns="0" rIns="1836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6000" b="1" spc="-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Manejo</a:t>
            </a:r>
            <a:r>
              <a:rPr lang="es-VE" sz="60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endParaRPr lang="es-VE" sz="6000" b="1" strike="noStrike" spc="-1" dirty="0" smtClean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s-VE" sz="60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del </a:t>
            </a:r>
          </a:p>
          <a:p>
            <a:pPr algn="ctr">
              <a:lnSpc>
                <a:spcPct val="100000"/>
              </a:lnSpc>
            </a:pPr>
            <a:r>
              <a:rPr lang="es-VE" sz="6000" b="1" strike="noStrike" spc="-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Tiempo</a:t>
            </a:r>
            <a:r>
              <a:rPr lang="es-VE" sz="60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.</a:t>
            </a:r>
            <a:endParaRPr lang="es-VE" sz="5600" b="0" strike="noStrike" spc="-1" dirty="0">
              <a:solidFill>
                <a:schemeClr val="accent2">
                  <a:lumMod val="75000"/>
                </a:schemeClr>
              </a:solidFill>
              <a:latin typeface="Constantia"/>
            </a:endParaRPr>
          </a:p>
        </p:txBody>
      </p:sp>
      <p:sp>
        <p:nvSpPr>
          <p:cNvPr id="145" name="2 Subtítulo"/>
          <p:cNvSpPr txBox="1"/>
          <p:nvPr/>
        </p:nvSpPr>
        <p:spPr>
          <a:xfrm>
            <a:off x="1043608" y="5157192"/>
            <a:ext cx="7854480" cy="19888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18360" bIns="45000">
            <a:normAutofit/>
          </a:bodyPr>
          <a:lstStyle/>
          <a:p>
            <a:pPr algn="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es-VE" sz="2600" b="1" spc="-1" dirty="0" smtClean="0">
                <a:solidFill>
                  <a:srgbClr val="0070C0"/>
                </a:solidFill>
                <a:latin typeface="Constantia"/>
              </a:rPr>
              <a:t>Identidad Liderazgo y Compromiso </a:t>
            </a:r>
            <a:r>
              <a:rPr lang="es-VE" sz="2600" b="1" spc="-1" dirty="0" smtClean="0">
                <a:solidFill>
                  <a:srgbClr val="0070C0"/>
                </a:solidFill>
                <a:latin typeface="Constantia"/>
              </a:rPr>
              <a:t>I</a:t>
            </a:r>
            <a:endParaRPr lang="es-VE" sz="2600" b="1" spc="-1" dirty="0" smtClean="0">
              <a:solidFill>
                <a:srgbClr val="0070C0"/>
              </a:solidFill>
              <a:latin typeface="Constantia"/>
            </a:endParaRPr>
          </a:p>
          <a:p>
            <a:pPr algn="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es-VE" sz="2600" b="0" strike="noStrike" spc="-1" dirty="0" smtClean="0">
                <a:solidFill>
                  <a:srgbClr val="FFFFFF"/>
                </a:solidFill>
                <a:latin typeface="Constantia"/>
              </a:rPr>
              <a:t>.</a:t>
            </a:r>
            <a:endParaRPr lang="es-VE" sz="26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endParaRPr lang="es-VE" sz="26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endParaRPr lang="es-VE" sz="26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endParaRPr lang="es-VE" sz="2600" b="0" strike="noStrike" spc="-1" dirty="0">
              <a:latin typeface="Arial"/>
            </a:endParaRPr>
          </a:p>
        </p:txBody>
      </p:sp>
      <p:sp>
        <p:nvSpPr>
          <p:cNvPr id="147" name="Picture 2"/>
          <p:cNvSpPr/>
          <p:nvPr/>
        </p:nvSpPr>
        <p:spPr>
          <a:xfrm>
            <a:off x="6111360" y="2331624"/>
            <a:ext cx="2642760" cy="2295000"/>
          </a:xfrm>
          <a:prstGeom prst="ellipse">
            <a:avLst/>
          </a:prstGeom>
          <a:blipFill rotWithShape="0">
            <a:blip r:embed="rId3"/>
            <a:srcRect/>
            <a:stretch/>
          </a:blipFill>
          <a:ln w="0">
            <a:noFill/>
          </a:ln>
          <a:effectLst>
            <a:softEdge rad="11268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8" name="Picture 3" descr="UCAB logo 1"/>
          <p:cNvPicPr/>
          <p:nvPr/>
        </p:nvPicPr>
        <p:blipFill>
          <a:blip r:embed="rId4"/>
          <a:stretch/>
        </p:blipFill>
        <p:spPr>
          <a:xfrm>
            <a:off x="0" y="0"/>
            <a:ext cx="4125600" cy="701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1 Título"/>
          <p:cNvSpPr/>
          <p:nvPr/>
        </p:nvSpPr>
        <p:spPr>
          <a:xfrm>
            <a:off x="457200" y="738143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¿Cómo alcanzo mis objetivos?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97" name="2 Marcador de contenido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9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Plantéate las siguientes preguntas:</a:t>
            </a:r>
            <a:endParaRPr lang="es-VE" sz="3200" b="0" strike="noStrike" spc="-1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¿Qué habilidades necesito para alcanzar estos objetivos?</a:t>
            </a:r>
            <a:endParaRPr lang="es-VE" sz="3200" b="0" strike="noStrike" spc="-1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¿Qué información o qué conocimiento necesito?</a:t>
            </a:r>
            <a:endParaRPr lang="es-VE" sz="3200" b="0" strike="noStrike" spc="-1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¿Necesito ayuda, asistencia o colaboración de alguien?</a:t>
            </a:r>
            <a:endParaRPr lang="es-VE" sz="3200" b="0" strike="noStrike" spc="-1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¿Qué recursos requiero?</a:t>
            </a:r>
            <a:endParaRPr lang="es-VE" sz="3200" b="0" strike="noStrike" spc="-1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¿Qué cosas pueden impedir que alcance los objetivos?</a:t>
            </a:r>
            <a:endParaRPr lang="es-VE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1 Título"/>
          <p:cNvSpPr/>
          <p:nvPr/>
        </p:nvSpPr>
        <p:spPr>
          <a:xfrm>
            <a:off x="457200" y="500149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dirty="0"/>
              <a:t/>
            </a:r>
            <a:br>
              <a:rPr dirty="0"/>
            </a:b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¿Cómo estudio de </a:t>
            </a:r>
            <a:r>
              <a:rPr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manera productiva?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s-VE" sz="4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s-VE" sz="4400" b="0" strike="noStrike" spc="-1" dirty="0">
              <a:latin typeface="Arial"/>
            </a:endParaRPr>
          </a:p>
        </p:txBody>
      </p:sp>
      <p:sp>
        <p:nvSpPr>
          <p:cNvPr id="199" name="2 Marcador de contenido"/>
          <p:cNvSpPr/>
          <p:nvPr/>
        </p:nvSpPr>
        <p:spPr>
          <a:xfrm>
            <a:off x="428760" y="178596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	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Desarrolla un plan de acción.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Estima cuánto tiempo tomará cumplir con las actividades previstas en el plan de acción.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B0F0"/>
              </a:buClr>
              <a:buFont typeface="Calibri"/>
              <a:buAutoNum type="arabicPeriod"/>
              <a:tabLst>
                <a:tab pos="0" algn="l"/>
              </a:tabLst>
            </a:pPr>
            <a:r>
              <a:rPr lang="es-ES" sz="3200" b="1" strike="noStrike" spc="-1" dirty="0">
                <a:solidFill>
                  <a:schemeClr val="accent2">
                    <a:lumMod val="75000"/>
                  </a:schemeClr>
                </a:solidFill>
                <a:latin typeface="Constantia"/>
              </a:rPr>
              <a:t>Toma tiempo entre las actividades para descansar</a:t>
            </a: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, evitar perder el interés y la concentración.</a:t>
            </a:r>
            <a:endParaRPr lang="es-VE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1 Título"/>
          <p:cNvSpPr/>
          <p:nvPr/>
        </p:nvSpPr>
        <p:spPr>
          <a:xfrm>
            <a:off x="369518" y="913507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5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Antes de estudiar:</a:t>
            </a:r>
            <a:endParaRPr lang="es-VE" sz="5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4" name="2 Marcador de contenido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s-VE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s-VE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Organízate y estima el tiempo</a:t>
            </a:r>
            <a:endParaRPr lang="es-VE" sz="3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Elige un ambiente que ayude evitar distracciones</a:t>
            </a:r>
            <a:endParaRPr lang="es-VE" sz="3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Cuida tu salud física</a:t>
            </a:r>
            <a:endParaRPr lang="es-VE" sz="3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Relájate y concéntrate</a:t>
            </a:r>
            <a:endParaRPr lang="es-VE" sz="3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No acumules materia</a:t>
            </a:r>
            <a:endParaRPr lang="es-VE" sz="3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Ponte una meta de tiempo o de contenido</a:t>
            </a:r>
            <a:endParaRPr lang="es-VE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1 Título"/>
          <p:cNvSpPr/>
          <p:nvPr/>
        </p:nvSpPr>
        <p:spPr>
          <a:xfrm>
            <a:off x="457200" y="784840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Preparativos especiales </a:t>
            </a:r>
            <a:endParaRPr lang="es-VE" sz="4400" b="1" strike="noStrike" spc="-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para </a:t>
            </a: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los exámenes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6" name="2 Marcador de contenido"/>
          <p:cNvSpPr/>
          <p:nvPr/>
        </p:nvSpPr>
        <p:spPr>
          <a:xfrm>
            <a:off x="500040" y="190332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endParaRPr lang="es-VE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VE" sz="2800" b="0" strike="noStrike" spc="-1" dirty="0">
                <a:solidFill>
                  <a:srgbClr val="000000"/>
                </a:solidFill>
                <a:latin typeface="Constantia"/>
              </a:rPr>
              <a:t>Elabora un horario especial y rígete por él</a:t>
            </a:r>
            <a:endParaRPr lang="es-VE" sz="2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VE" sz="2800" b="0" strike="noStrike" spc="-1" dirty="0" smtClean="0">
                <a:solidFill>
                  <a:srgbClr val="000000"/>
                </a:solidFill>
                <a:latin typeface="Constantia"/>
              </a:rPr>
              <a:t>Determina </a:t>
            </a:r>
            <a:r>
              <a:rPr lang="es-VE" sz="2800" b="0" strike="noStrike" spc="-1" dirty="0">
                <a:solidFill>
                  <a:srgbClr val="000000"/>
                </a:solidFill>
                <a:latin typeface="Constantia"/>
              </a:rPr>
              <a:t>el nivel de dificultad que para ti presenta la materia. Realiza un estimado, en función del volumen y del tipo de contenido, del tiempo necesario para dominar la materia.</a:t>
            </a:r>
            <a:endParaRPr lang="es-VE" sz="2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VE" sz="2800" b="0" strike="noStrike" spc="-1" dirty="0">
                <a:solidFill>
                  <a:srgbClr val="000000"/>
                </a:solidFill>
                <a:latin typeface="Constantia"/>
              </a:rPr>
              <a:t>Evita hacer esquemas y resúmenes a última hora, prepáralos a medida que vas estudiando cada tema en el programa.</a:t>
            </a:r>
            <a:endParaRPr lang="es-VE" sz="2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s-VE" sz="2800" b="0" strike="noStrike" spc="-1" dirty="0">
                <a:solidFill>
                  <a:srgbClr val="000000"/>
                </a:solidFill>
                <a:latin typeface="Constantia"/>
              </a:rPr>
              <a:t>Repasa continuamente el material estudiado.</a:t>
            </a:r>
            <a:endParaRPr lang="es-VE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1 Título"/>
          <p:cNvSpPr/>
          <p:nvPr/>
        </p:nvSpPr>
        <p:spPr>
          <a:xfrm>
            <a:off x="457200" y="798194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5400" b="1" strike="noStrike" spc="-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Consejos.</a:t>
            </a:r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s-VE" sz="54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" name="2 Marcador de contenido"/>
          <p:cNvSpPr/>
          <p:nvPr/>
        </p:nvSpPr>
        <p:spPr>
          <a:xfrm>
            <a:off x="457200" y="2173355"/>
            <a:ext cx="8229240" cy="438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9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Pregunta todo sin vergüenza, discute con tus compañeros y participa sin miedo a equivocarte.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Ejercita el razonamiento mediante problemas, en lugar de memorizar formulas y reglas.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Ten paciencia, debes estar dispuesto a practicar mucho y dedicarle tiempo en la materia.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No entrar a clases derrotado.</a:t>
            </a:r>
            <a:endParaRPr lang="es-VE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1 Título"/>
          <p:cNvSpPr/>
          <p:nvPr/>
        </p:nvSpPr>
        <p:spPr>
          <a:xfrm>
            <a:off x="179640" y="764640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¿Qué son las estrategias </a:t>
            </a:r>
            <a:r>
              <a:rPr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del manejo del tiempo?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52" name="2 Marcador de contenido"/>
          <p:cNvSpPr/>
          <p:nvPr/>
        </p:nvSpPr>
        <p:spPr>
          <a:xfrm>
            <a:off x="186955" y="2133000"/>
            <a:ext cx="8568848" cy="4525560"/>
          </a:xfrm>
          <a:prstGeom prst="rect">
            <a:avLst/>
          </a:prstGeom>
          <a:solidFill>
            <a:srgbClr val="FFFFFF"/>
          </a:solidFill>
          <a:ln>
            <a:solidFill>
              <a:srgbClr val="10CF9B"/>
            </a:solidFill>
            <a:rou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720" algn="just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endParaRPr lang="es-VE" sz="18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tabLst>
                <a:tab pos="0" algn="l"/>
              </a:tabLst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		</a:t>
            </a:r>
            <a:r>
              <a:rPr lang="es-ES" sz="3200" b="0" strike="noStrike" spc="-1" dirty="0">
                <a:solidFill>
                  <a:srgbClr val="000000"/>
                </a:solidFill>
                <a:latin typeface="Arial"/>
              </a:rPr>
              <a:t>Son todas aquellas actividades que permiten establecer objetivos, cumplir un horario de estudio y organizar las tareas académicas y no académicas con el fin de alcanzar los objetivos trazados.</a:t>
            </a:r>
            <a:endParaRPr lang="es-VE" sz="3200" b="0" strike="noStrike" spc="-1" dirty="0">
              <a:latin typeface="Arial"/>
            </a:endParaRPr>
          </a:p>
        </p:txBody>
      </p:sp>
      <p:sp>
        <p:nvSpPr>
          <p:cNvPr id="153" name="Picture 2"/>
          <p:cNvSpPr/>
          <p:nvPr/>
        </p:nvSpPr>
        <p:spPr>
          <a:xfrm>
            <a:off x="6876256" y="4725144"/>
            <a:ext cx="1676640" cy="1595230"/>
          </a:xfrm>
          <a:prstGeom prst="roundRect">
            <a:avLst>
              <a:gd name="adj" fmla="val 16667"/>
            </a:avLst>
          </a:prstGeom>
          <a:blipFill rotWithShape="0">
            <a:blip r:embed="rId2"/>
            <a:srcRect/>
            <a:stretch/>
          </a:blipFill>
          <a:ln w="0">
            <a:noFill/>
          </a:ln>
          <a:effectLst>
            <a:outerShdw blurRad="152280" dist="11525" dir="868217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4"/>
          <p:cNvSpPr/>
          <p:nvPr/>
        </p:nvSpPr>
        <p:spPr>
          <a:xfrm>
            <a:off x="1476360" y="836640"/>
            <a:ext cx="7198920" cy="576072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Rectangle 5"/>
          <p:cNvSpPr/>
          <p:nvPr/>
        </p:nvSpPr>
        <p:spPr>
          <a:xfrm>
            <a:off x="250920" y="836640"/>
            <a:ext cx="1080720" cy="576072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Rectangle 6"/>
          <p:cNvSpPr/>
          <p:nvPr/>
        </p:nvSpPr>
        <p:spPr>
          <a:xfrm>
            <a:off x="1476360" y="249120"/>
            <a:ext cx="7198920" cy="51552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Line 7"/>
          <p:cNvSpPr/>
          <p:nvPr/>
        </p:nvSpPr>
        <p:spPr>
          <a:xfrm>
            <a:off x="5003640" y="836280"/>
            <a:ext cx="1440" cy="5761080"/>
          </a:xfrm>
          <a:prstGeom prst="line">
            <a:avLst/>
          </a:prstGeom>
          <a:ln w="952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Line 8"/>
          <p:cNvSpPr/>
          <p:nvPr/>
        </p:nvSpPr>
        <p:spPr>
          <a:xfrm>
            <a:off x="1476360" y="3854160"/>
            <a:ext cx="7199280" cy="6480"/>
          </a:xfrm>
          <a:prstGeom prst="line">
            <a:avLst/>
          </a:prstGeom>
          <a:ln w="952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Line 9"/>
          <p:cNvSpPr/>
          <p:nvPr/>
        </p:nvSpPr>
        <p:spPr>
          <a:xfrm>
            <a:off x="5000400" y="249120"/>
            <a:ext cx="3240" cy="515880"/>
          </a:xfrm>
          <a:prstGeom prst="line">
            <a:avLst/>
          </a:prstGeom>
          <a:ln w="952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Line 10"/>
          <p:cNvSpPr/>
          <p:nvPr/>
        </p:nvSpPr>
        <p:spPr>
          <a:xfrm flipH="1">
            <a:off x="250560" y="3854160"/>
            <a:ext cx="1081080" cy="6480"/>
          </a:xfrm>
          <a:prstGeom prst="line">
            <a:avLst/>
          </a:prstGeom>
          <a:ln w="952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WordArt 11"/>
          <p:cNvSpPr txBox="1"/>
          <p:nvPr/>
        </p:nvSpPr>
        <p:spPr>
          <a:xfrm>
            <a:off x="2489040" y="333360"/>
            <a:ext cx="1290240" cy="286920"/>
          </a:xfrm>
          <a:prstGeom prst="rect">
            <a:avLst/>
          </a:prstGeom>
        </p:spPr>
        <p:txBody>
          <a:bodyPr wrap="none" lIns="90000" tIns="45000" rIns="90000" bIns="45000" anchorCtr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2400" b="0" spc="-1" dirty="0">
                <a:ln w="0">
                  <a:noFill/>
                </a:ln>
                <a:solidFill>
                  <a:schemeClr val="accent2">
                    <a:lumMod val="75000"/>
                  </a:schemeClr>
                </a:solidFill>
                <a:latin typeface="Arial Black"/>
              </a:rPr>
              <a:t>Urgente</a:t>
            </a:r>
            <a:endParaRPr lang="es-VE" sz="2400" b="0" spc="-1" dirty="0">
              <a:ln w="0">
                <a:noFill/>
              </a:ln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62" name="WordArt 12"/>
          <p:cNvSpPr txBox="1"/>
          <p:nvPr/>
        </p:nvSpPr>
        <p:spPr>
          <a:xfrm>
            <a:off x="5710320" y="368280"/>
            <a:ext cx="1885680" cy="252000"/>
          </a:xfrm>
          <a:prstGeom prst="rect">
            <a:avLst/>
          </a:prstGeom>
        </p:spPr>
        <p:txBody>
          <a:bodyPr wrap="none" lIns="90000" tIns="45000" rIns="90000" bIns="45000" anchorCtr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2400" b="0" strike="noStrike" spc="-1" dirty="0">
                <a:ln w="0">
                  <a:noFill/>
                </a:ln>
                <a:solidFill>
                  <a:schemeClr val="accent2">
                    <a:lumMod val="75000"/>
                  </a:schemeClr>
                </a:solidFill>
                <a:latin typeface="Arial Black"/>
              </a:rPr>
              <a:t>No Urgente</a:t>
            </a:r>
            <a:endParaRPr lang="es-VE" sz="2400" b="0" strike="noStrike" spc="-1" dirty="0">
              <a:ln w="0">
                <a:noFill/>
              </a:ln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63" name="WordArt 13"/>
          <p:cNvSpPr txBox="1"/>
          <p:nvPr/>
        </p:nvSpPr>
        <p:spPr>
          <a:xfrm rot="16200000">
            <a:off x="-359280" y="2242440"/>
            <a:ext cx="2231640" cy="429840"/>
          </a:xfrm>
          <a:prstGeom prst="rect">
            <a:avLst/>
          </a:prstGeom>
        </p:spPr>
        <p:txBody>
          <a:bodyPr wrap="none" lIns="90000" tIns="45000" rIns="90000" bIns="45000" anchorCtr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2400" b="0" strike="noStrike" spc="-1" dirty="0">
                <a:ln w="0">
                  <a:noFill/>
                </a:ln>
                <a:solidFill>
                  <a:schemeClr val="accent2">
                    <a:lumMod val="75000"/>
                  </a:schemeClr>
                </a:solidFill>
                <a:latin typeface="Arial Black"/>
              </a:rPr>
              <a:t>Importante</a:t>
            </a:r>
            <a:endParaRPr lang="es-VE" sz="2400" b="0" strike="noStrike" spc="-1" dirty="0">
              <a:ln w="0">
                <a:noFill/>
              </a:ln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64" name="WordArt 14"/>
          <p:cNvSpPr txBox="1"/>
          <p:nvPr/>
        </p:nvSpPr>
        <p:spPr>
          <a:xfrm rot="16200000">
            <a:off x="-288000" y="5049360"/>
            <a:ext cx="2087280" cy="431280"/>
          </a:xfrm>
          <a:prstGeom prst="rect">
            <a:avLst/>
          </a:prstGeom>
        </p:spPr>
        <p:txBody>
          <a:bodyPr wrap="none" lIns="90000" tIns="45000" rIns="90000" bIns="45000" anchorCtr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2400" b="0" strike="noStrike" spc="-1" dirty="0">
                <a:ln w="0">
                  <a:noFill/>
                </a:ln>
                <a:solidFill>
                  <a:schemeClr val="accent2">
                    <a:lumMod val="75000"/>
                  </a:schemeClr>
                </a:solidFill>
                <a:latin typeface="Arial Black"/>
              </a:rPr>
              <a:t>No Importante</a:t>
            </a:r>
            <a:endParaRPr lang="es-VE" sz="2400" b="0" strike="noStrike" spc="-1" dirty="0">
              <a:ln w="0">
                <a:noFill/>
              </a:ln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65" name="Text Box 15"/>
          <p:cNvSpPr/>
          <p:nvPr/>
        </p:nvSpPr>
        <p:spPr>
          <a:xfrm>
            <a:off x="1547640" y="1125360"/>
            <a:ext cx="3455640" cy="1261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Posterga lo que es importante. Es un adicto a la urgencia y a las emociones intensas. Le entusiasma trabajar bajo presión. No funciona si no hay emergencia</a:t>
            </a:r>
            <a:endParaRPr lang="es-VE" sz="1200" b="0" strike="noStrike" spc="-1">
              <a:latin typeface="Arial"/>
            </a:endParaRPr>
          </a:p>
          <a:p>
            <a:pPr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Si planifica pierde “la emoción” de hacer todo en el último momento</a:t>
            </a:r>
            <a:endParaRPr lang="es-VE" sz="1200" b="0" strike="noStrike" spc="-1">
              <a:latin typeface="Arial"/>
            </a:endParaRPr>
          </a:p>
        </p:txBody>
      </p:sp>
      <p:sp>
        <p:nvSpPr>
          <p:cNvPr id="166" name="Text Box 16"/>
          <p:cNvSpPr/>
          <p:nvPr/>
        </p:nvSpPr>
        <p:spPr>
          <a:xfrm>
            <a:off x="1620720" y="2401920"/>
            <a:ext cx="3526920" cy="10494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Si pasas mucho tiempo en C1 el resultado será: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Siente ansiedad y tensión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Se desgasta y se agota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Se desempeña en forma mediocre</a:t>
            </a:r>
            <a:endParaRPr lang="es-VE" sz="1200" b="0" strike="noStrike" spc="-1">
              <a:latin typeface="Arial"/>
            </a:endParaRPr>
          </a:p>
        </p:txBody>
      </p:sp>
      <p:sp>
        <p:nvSpPr>
          <p:cNvPr id="167" name="Rectangle 17"/>
          <p:cNvSpPr/>
          <p:nvPr/>
        </p:nvSpPr>
        <p:spPr>
          <a:xfrm>
            <a:off x="2627280" y="907920"/>
            <a:ext cx="1009440" cy="217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1600" b="1" strike="noStrike" spc="-1">
                <a:solidFill>
                  <a:srgbClr val="000000"/>
                </a:solidFill>
                <a:latin typeface="Maiandra GD"/>
              </a:rPr>
              <a:t>Moroso</a:t>
            </a:r>
            <a:endParaRPr lang="es-VE" sz="1600" b="0" strike="noStrike" spc="-1">
              <a:latin typeface="Arial"/>
            </a:endParaRPr>
          </a:p>
        </p:txBody>
      </p:sp>
      <p:sp>
        <p:nvSpPr>
          <p:cNvPr id="168" name="Text Box 18"/>
          <p:cNvSpPr/>
          <p:nvPr/>
        </p:nvSpPr>
        <p:spPr>
          <a:xfrm>
            <a:off x="1474920" y="4104000"/>
            <a:ext cx="3528720" cy="13672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VE" sz="1200" b="0" strike="noStrike" spc="-1" dirty="0">
                <a:solidFill>
                  <a:srgbClr val="000000"/>
                </a:solidFill>
                <a:latin typeface="Maiandra GD"/>
              </a:rPr>
              <a:t>Hace lo que es importante para otros, no para él. Es complaciente, no sabe decir “No”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00000"/>
                </a:solidFill>
                <a:latin typeface="Maiandra GD"/>
              </a:rPr>
              <a:t>Pone su empeño en “ “ a los demás. Le gusta ser “popular” y no le gusta estar solo.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00000"/>
                </a:solidFill>
                <a:latin typeface="Maiandra GD"/>
              </a:rPr>
              <a:t>Si dice si a todo no se puede ocupar de lo importante</a:t>
            </a:r>
            <a:endParaRPr lang="es-VE" sz="1200" b="0" strike="noStrike" spc="-1" dirty="0">
              <a:latin typeface="Arial"/>
            </a:endParaRPr>
          </a:p>
        </p:txBody>
      </p:sp>
      <p:sp>
        <p:nvSpPr>
          <p:cNvPr id="169" name="Text Box 19"/>
          <p:cNvSpPr/>
          <p:nvPr/>
        </p:nvSpPr>
        <p:spPr>
          <a:xfrm>
            <a:off x="1621440" y="5283986"/>
            <a:ext cx="3526920" cy="12319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Si permanece mucho tiempo aquí: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Siente que abusan de él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Se sobrecarga y se estresa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Se gana la fama de “complaciente” y le pierden el respeto</a:t>
            </a:r>
            <a:endParaRPr lang="es-VE" sz="1200" b="0" strike="noStrike" spc="-1" dirty="0">
              <a:latin typeface="Arial"/>
            </a:endParaRPr>
          </a:p>
        </p:txBody>
      </p:sp>
      <p:sp>
        <p:nvSpPr>
          <p:cNvPr id="170" name="Rectangle 20"/>
          <p:cNvSpPr/>
          <p:nvPr/>
        </p:nvSpPr>
        <p:spPr>
          <a:xfrm>
            <a:off x="2340000" y="3913200"/>
            <a:ext cx="1510920" cy="2361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1600" b="1" strike="noStrike" spc="-1">
                <a:solidFill>
                  <a:srgbClr val="000000"/>
                </a:solidFill>
                <a:latin typeface="Maiandra GD"/>
              </a:rPr>
              <a:t>Sumiso</a:t>
            </a:r>
            <a:endParaRPr lang="es-VE" sz="1600" b="0" strike="noStrike" spc="-1">
              <a:latin typeface="Arial"/>
            </a:endParaRPr>
          </a:p>
        </p:txBody>
      </p:sp>
      <p:sp>
        <p:nvSpPr>
          <p:cNvPr id="171" name="Rectangle 21"/>
          <p:cNvSpPr/>
          <p:nvPr/>
        </p:nvSpPr>
        <p:spPr>
          <a:xfrm>
            <a:off x="6012000" y="836640"/>
            <a:ext cx="1510920" cy="309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1600" b="1" strike="noStrike" spc="-1">
                <a:solidFill>
                  <a:srgbClr val="000000"/>
                </a:solidFill>
                <a:latin typeface="Maiandra GD"/>
              </a:rPr>
              <a:t>El que prioriza</a:t>
            </a:r>
            <a:endParaRPr lang="es-VE" sz="1600" b="0" strike="noStrike" spc="-1">
              <a:latin typeface="Arial"/>
            </a:endParaRPr>
          </a:p>
        </p:txBody>
      </p:sp>
      <p:sp>
        <p:nvSpPr>
          <p:cNvPr id="172" name="Text Box 22"/>
          <p:cNvSpPr/>
          <p:nvPr/>
        </p:nvSpPr>
        <p:spPr>
          <a:xfrm>
            <a:off x="5075280" y="1125360"/>
            <a:ext cx="3528720" cy="1596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Atiende a lo que se relaciona con su visión y sus metas primero, establece prioridades. Como son importantes pero no urgentes resulta más difícil hacerlas.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Establece prioridades: primero lo primero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Trabaja en optimas condiciones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Se resiste a las presiones: dice “no”</a:t>
            </a:r>
            <a:endParaRPr lang="es-VE" sz="1200" b="0" strike="noStrike" spc="-1">
              <a:latin typeface="Arial"/>
            </a:endParaRPr>
          </a:p>
        </p:txBody>
      </p:sp>
      <p:sp>
        <p:nvSpPr>
          <p:cNvPr id="173" name="Text Box 23"/>
          <p:cNvSpPr/>
          <p:nvPr/>
        </p:nvSpPr>
        <p:spPr>
          <a:xfrm>
            <a:off x="5292720" y="2708280"/>
            <a:ext cx="2952360" cy="10494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Si se mantiene mucho tiempo en C2: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Tiene control de su vida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Tiene equilibrio</a:t>
            </a:r>
            <a:endParaRPr lang="es-VE" sz="12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>
                <a:solidFill>
                  <a:srgbClr val="04617B"/>
                </a:solidFill>
                <a:latin typeface="Maiandra GD"/>
              </a:rPr>
              <a:t>Muestra un alto desempeño</a:t>
            </a:r>
            <a:endParaRPr lang="es-VE" sz="1200" b="0" strike="noStrike" spc="-1">
              <a:latin typeface="Arial"/>
            </a:endParaRPr>
          </a:p>
        </p:txBody>
      </p:sp>
      <p:sp>
        <p:nvSpPr>
          <p:cNvPr id="174" name="Rectangle 24"/>
          <p:cNvSpPr/>
          <p:nvPr/>
        </p:nvSpPr>
        <p:spPr>
          <a:xfrm>
            <a:off x="6227640" y="3860640"/>
            <a:ext cx="1152000" cy="309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1600" b="1" strike="noStrike" spc="-1">
                <a:solidFill>
                  <a:srgbClr val="000000"/>
                </a:solidFill>
                <a:latin typeface="Maiandra GD"/>
              </a:rPr>
              <a:t>Flojo</a:t>
            </a:r>
            <a:endParaRPr lang="es-VE" sz="1600" b="0" strike="noStrike" spc="-1">
              <a:latin typeface="Arial"/>
            </a:endParaRPr>
          </a:p>
        </p:txBody>
      </p:sp>
      <p:sp>
        <p:nvSpPr>
          <p:cNvPr id="175" name="Text Box 25"/>
          <p:cNvSpPr/>
          <p:nvPr/>
        </p:nvSpPr>
        <p:spPr>
          <a:xfrm>
            <a:off x="5148360" y="4111560"/>
            <a:ext cx="3526920" cy="11556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Incurre en excesos y en desperdicio de tiempo. No tiene control.</a:t>
            </a:r>
            <a:endParaRPr lang="es-V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Todo le gusta en exceso: dormir, ver TV, teléfono, juegos de video, Internet</a:t>
            </a:r>
            <a:endParaRPr lang="es-V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Lo que hace esto inconveniente es el exceso</a:t>
            </a:r>
            <a:endParaRPr lang="es-VE" sz="1200" b="0" strike="noStrike" spc="-1" dirty="0">
              <a:latin typeface="Arial"/>
            </a:endParaRPr>
          </a:p>
        </p:txBody>
      </p:sp>
      <p:sp>
        <p:nvSpPr>
          <p:cNvPr id="176" name="Text Box 26"/>
          <p:cNvSpPr/>
          <p:nvPr/>
        </p:nvSpPr>
        <p:spPr>
          <a:xfrm>
            <a:off x="5148360" y="5229360"/>
            <a:ext cx="3671640" cy="10494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Bef>
                <a:spcPts val="601"/>
              </a:spcBef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Si permanece mucho tiempo aquí: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Se siente irresponsable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Se siente culpable</a:t>
            </a:r>
            <a:endParaRPr lang="es-VE" sz="1200" b="0" strike="noStrike" spc="-1" dirty="0">
              <a:latin typeface="Arial"/>
            </a:endParaRPr>
          </a:p>
          <a:p>
            <a:pPr marL="457200" lvl="1" indent="-216000">
              <a:lnSpc>
                <a:spcPct val="100000"/>
              </a:lnSpc>
              <a:spcBef>
                <a:spcPts val="601"/>
              </a:spcBef>
              <a:buClr>
                <a:srgbClr val="04617B"/>
              </a:buClr>
              <a:buFont typeface="Symbol" charset="2"/>
              <a:buChar char=""/>
            </a:pPr>
            <a:r>
              <a:rPr lang="es-VE" sz="1200" b="0" strike="noStrike" spc="-1" dirty="0">
                <a:solidFill>
                  <a:srgbClr val="04617B"/>
                </a:solidFill>
                <a:latin typeface="Maiandra GD"/>
              </a:rPr>
              <a:t>Se siente incompetente y débil</a:t>
            </a:r>
            <a:endParaRPr lang="es-VE" sz="1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4"/>
          <p:cNvSpPr/>
          <p:nvPr/>
        </p:nvSpPr>
        <p:spPr>
          <a:xfrm>
            <a:off x="1547640" y="1916280"/>
            <a:ext cx="7127640" cy="4383720"/>
          </a:xfrm>
          <a:prstGeom prst="rect">
            <a:avLst/>
          </a:prstGeom>
          <a:solidFill>
            <a:schemeClr val="bg2">
              <a:lumMod val="75000"/>
              <a:alpha val="62000"/>
            </a:schemeClr>
          </a:solidFill>
          <a:ln w="9525">
            <a:solidFill>
              <a:srgbClr val="002060"/>
            </a:solidFill>
            <a:miter/>
          </a:ln>
          <a:scene3d>
            <a:camera prst="legacyPerspectiveBottom" fov="0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Rectangle 5"/>
          <p:cNvSpPr/>
          <p:nvPr/>
        </p:nvSpPr>
        <p:spPr>
          <a:xfrm>
            <a:off x="874800" y="785880"/>
            <a:ext cx="7343280" cy="720360"/>
          </a:xfrm>
          <a:prstGeom prst="rect">
            <a:avLst/>
          </a:prstGeom>
          <a:noFill/>
          <a:ln w="9525">
            <a:noFill/>
          </a:ln>
          <a:effectLst>
            <a:outerShdw dist="35638" dir="2700000" algn="ctr" rotWithShape="0">
              <a:schemeClr val="bg2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5400" b="1" strike="noStrike" spc="-1">
                <a:solidFill>
                  <a:srgbClr val="000000"/>
                </a:solidFill>
                <a:latin typeface="Maiandra GD"/>
              </a:rPr>
              <a:t>¿Por qué postergamos?</a:t>
            </a:r>
            <a:endParaRPr lang="es-VE" sz="5400" b="0" strike="noStrike" spc="-1">
              <a:latin typeface="Arial"/>
            </a:endParaRPr>
          </a:p>
        </p:txBody>
      </p:sp>
      <p:sp>
        <p:nvSpPr>
          <p:cNvPr id="179" name="Text Box 6"/>
          <p:cNvSpPr/>
          <p:nvPr/>
        </p:nvSpPr>
        <p:spPr>
          <a:xfrm>
            <a:off x="1259640" y="2133000"/>
            <a:ext cx="7273440" cy="4113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es-VE" sz="18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0" strike="noStrike" spc="-1">
                <a:solidFill>
                  <a:srgbClr val="FFFFFF"/>
                </a:solidFill>
                <a:latin typeface="Maiandra GD"/>
              </a:rPr>
              <a:t> </a:t>
            </a: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Esperar tener ánimo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Falta de metas claras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Subestimar la dificultad de la tarea      (puedo)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Subestimar el tiempo adecuado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Sentir que las metas son impuestas      (rebeldía)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Tareas muy ambiguas</a:t>
            </a:r>
            <a:endParaRPr lang="es-VE" sz="2400" b="0" strike="noStrike" spc="-1">
              <a:latin typeface="Arial"/>
            </a:endParaRPr>
          </a:p>
          <a:p>
            <a:pPr marL="457200" lvl="1" indent="-216000">
              <a:lnSpc>
                <a:spcPct val="100000"/>
              </a:lnSpc>
              <a:buClr>
                <a:srgbClr val="FFFFFF"/>
              </a:buClr>
              <a:buFont typeface="Symbol" charset="2"/>
              <a:buChar char=""/>
            </a:pPr>
            <a:r>
              <a:rPr lang="es-VE" sz="2400" b="1" strike="noStrike" spc="-1">
                <a:solidFill>
                  <a:srgbClr val="FFFFFF"/>
                </a:solidFill>
                <a:latin typeface="Maiandra GD"/>
              </a:rPr>
              <a:t> Falta de suficiente información           (apatía)</a:t>
            </a:r>
            <a:endParaRPr lang="es-VE" sz="2400" b="0" strike="noStrike" spc="-1">
              <a:latin typeface="Arial"/>
            </a:endParaRPr>
          </a:p>
        </p:txBody>
      </p:sp>
      <p:sp>
        <p:nvSpPr>
          <p:cNvPr id="180" name="WordArt 7"/>
          <p:cNvSpPr txBox="1"/>
          <p:nvPr/>
        </p:nvSpPr>
        <p:spPr>
          <a:xfrm rot="16200000">
            <a:off x="-479160" y="3123000"/>
            <a:ext cx="2663640" cy="914040"/>
          </a:xfrm>
          <a:prstGeom prst="rect">
            <a:avLst/>
          </a:prstGeom>
        </p:spPr>
        <p:txBody>
          <a:bodyPr wrap="none" lIns="90000" tIns="45000" rIns="90000" bIns="45000" anchorCtr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3600" b="0" strike="noStrike" spc="-1" dirty="0">
                <a:ln w="0">
                  <a:noFill/>
                </a:ln>
                <a:solidFill>
                  <a:schemeClr val="accent2">
                    <a:lumMod val="75000"/>
                  </a:schemeClr>
                </a:solidFill>
                <a:latin typeface="Impact"/>
              </a:rPr>
              <a:t>Postergar</a:t>
            </a:r>
            <a:endParaRPr lang="es-VE" sz="3600" b="0" strike="noStrike" spc="-1" dirty="0">
              <a:ln w="0">
                <a:noFill/>
              </a:ln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 Título"/>
          <p:cNvSpPr txBox="1"/>
          <p:nvPr/>
        </p:nvSpPr>
        <p:spPr>
          <a:xfrm>
            <a:off x="457200" y="1079941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¿Por qué dejo todo </a:t>
            </a:r>
            <a:endParaRPr lang="es-VE" sz="4400" b="1" strike="noStrike" spc="-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s-VE" sz="4400" b="1" strike="noStrike" spc="-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para </a:t>
            </a: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última hora?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2" name="2 Marcador de contenido"/>
          <p:cNvSpPr txBox="1"/>
          <p:nvPr/>
        </p:nvSpPr>
        <p:spPr>
          <a:xfrm>
            <a:off x="571320" y="2562212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/>
          </a:bodyPr>
          <a:lstStyle/>
          <a:p>
            <a:pPr marL="274320" indent="-273960" algn="just">
              <a:lnSpc>
                <a:spcPct val="100000"/>
              </a:lnSpc>
              <a:spcBef>
                <a:spcPts val="641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Dificultad de la tarea.</a:t>
            </a:r>
          </a:p>
          <a:p>
            <a:pPr marL="274320" indent="-273960" algn="just">
              <a:lnSpc>
                <a:spcPct val="100000"/>
              </a:lnSpc>
              <a:spcBef>
                <a:spcPts val="641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Necesidad de tiempo.</a:t>
            </a:r>
          </a:p>
          <a:p>
            <a:pPr marL="274320" indent="-273960" algn="just">
              <a:lnSpc>
                <a:spcPct val="100000"/>
              </a:lnSpc>
              <a:spcBef>
                <a:spcPts val="641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Carencia de conocimientos y destrezas.</a:t>
            </a:r>
          </a:p>
          <a:p>
            <a:pPr marL="274320" indent="-273960" algn="just">
              <a:lnSpc>
                <a:spcPct val="100000"/>
              </a:lnSpc>
              <a:spcBef>
                <a:spcPts val="641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VE" sz="3200" b="0" strike="noStrike" spc="-1">
                <a:solidFill>
                  <a:srgbClr val="000000"/>
                </a:solidFill>
                <a:latin typeface="Constantia"/>
              </a:rPr>
              <a:t>Temor de no entender.</a:t>
            </a:r>
          </a:p>
        </p:txBody>
      </p:sp>
      <p:sp>
        <p:nvSpPr>
          <p:cNvPr id="183" name="4 Imagen"/>
          <p:cNvSpPr/>
          <p:nvPr/>
        </p:nvSpPr>
        <p:spPr>
          <a:xfrm>
            <a:off x="6207683" y="4340416"/>
            <a:ext cx="1428480" cy="2025000"/>
          </a:xfrm>
          <a:prstGeom prst="roundRect">
            <a:avLst>
              <a:gd name="adj" fmla="val 16667"/>
            </a:avLst>
          </a:prstGeom>
          <a:blipFill rotWithShape="0">
            <a:blip r:embed="rId2"/>
            <a:srcRect/>
            <a:stretch/>
          </a:blipFill>
          <a:ln w="0">
            <a:noFill/>
          </a:ln>
          <a:effectLst>
            <a:outerShdw blurRad="152280" dist="11525" dir="868217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1 Título"/>
          <p:cNvSpPr txBox="1"/>
          <p:nvPr/>
        </p:nvSpPr>
        <p:spPr>
          <a:xfrm>
            <a:off x="214200" y="10717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b">
            <a:normAutofit fontScale="94500"/>
          </a:bodyPr>
          <a:lstStyle/>
          <a:p>
            <a:pPr algn="ctr">
              <a:lnSpc>
                <a:spcPct val="100000"/>
              </a:lnSpc>
            </a:pPr>
            <a:r>
              <a:rPr lang="es-VE" sz="48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¿Cómo evito la postergación?</a:t>
            </a:r>
            <a:endParaRPr lang="es-VE" sz="48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85" name="2 Marcador de contenido"/>
          <p:cNvSpPr txBox="1"/>
          <p:nvPr/>
        </p:nvSpPr>
        <p:spPr>
          <a:xfrm>
            <a:off x="428760" y="2511468"/>
            <a:ext cx="8229240" cy="457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rmAutofit/>
          </a:bodyPr>
          <a:lstStyle/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Haz que la tarea parezca simple y fácil de realizar.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Divide las tareas largas en pequeñas actividades.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Ten un amigo que sea estudiante exitoso.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Modifica el ambiente de estudio.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Planifica.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  <a:p>
            <a:pPr marL="274320" indent="-273960" algn="just">
              <a:lnSpc>
                <a:spcPct val="100000"/>
              </a:lnSpc>
              <a:spcBef>
                <a:spcPts val="51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Establece prioridades</a:t>
            </a:r>
            <a:r>
              <a:rPr lang="es-ES" sz="2600" b="0" strike="noStrike" spc="-1" dirty="0" smtClean="0">
                <a:solidFill>
                  <a:srgbClr val="000000"/>
                </a:solidFill>
                <a:latin typeface="Constantia"/>
              </a:rPr>
              <a:t>.</a:t>
            </a:r>
            <a:endParaRPr lang="es-VE" sz="2600" b="0" strike="noStrike" spc="-1" dirty="0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6" name="Picture 2"/>
          <p:cNvSpPr/>
          <p:nvPr/>
        </p:nvSpPr>
        <p:spPr>
          <a:xfrm>
            <a:off x="6813000" y="224640"/>
            <a:ext cx="1856880" cy="1252080"/>
          </a:xfrm>
          <a:prstGeom prst="roundRect">
            <a:avLst>
              <a:gd name="adj" fmla="val 16667"/>
            </a:avLst>
          </a:prstGeom>
          <a:blipFill rotWithShape="0">
            <a:blip r:embed="rId2"/>
            <a:srcRect/>
            <a:stretch/>
          </a:blipFill>
          <a:ln w="0">
            <a:noFill/>
          </a:ln>
          <a:effectLst>
            <a:outerShdw blurRad="152280" dist="11525" dir="868217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1 Título"/>
          <p:cNvSpPr/>
          <p:nvPr/>
        </p:nvSpPr>
        <p:spPr>
          <a:xfrm>
            <a:off x="410760" y="740619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Organización y 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Planificación del Tiempo.</a:t>
            </a:r>
            <a:endParaRPr lang="es-VE" sz="4400" b="0" strike="noStrike" spc="-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es-VE" sz="4800" b="0" strike="noStrike" spc="-1" dirty="0">
              <a:latin typeface="Arial"/>
            </a:endParaRPr>
          </a:p>
        </p:txBody>
      </p:sp>
      <p:sp>
        <p:nvSpPr>
          <p:cNvPr id="190" name="2 Marcador de contenido"/>
          <p:cNvSpPr/>
          <p:nvPr/>
        </p:nvSpPr>
        <p:spPr>
          <a:xfrm>
            <a:off x="410760" y="2348719"/>
            <a:ext cx="8229240" cy="438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6500" lnSpcReduction="20000"/>
          </a:bodyPr>
          <a:lstStyle/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1" i="1" u="sng" strike="noStrike" spc="-1" dirty="0">
                <a:solidFill>
                  <a:srgbClr val="000000"/>
                </a:solidFill>
                <a:uFillTx/>
                <a:latin typeface="Arial"/>
              </a:rPr>
              <a:t>Ventajas: 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Arial"/>
              </a:rPr>
              <a:t>Permite una inversión mas efectiva del tiempo y el esfuerzo.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Arial"/>
              </a:rPr>
              <a:t>Permite un empleo productivo del tiempo.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Arial"/>
              </a:rPr>
              <a:t>Genera un sentido de responsabilidad y compromiso.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1" i="1" u="sng" strike="noStrike" spc="-1" dirty="0">
                <a:solidFill>
                  <a:srgbClr val="000000"/>
                </a:solidFill>
                <a:uFillTx/>
                <a:latin typeface="Arial"/>
              </a:rPr>
              <a:t>Horas de estudio requeridas: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Arial"/>
              </a:rPr>
              <a:t>1) Puedes estudiar el mismo numero de horas que las horas de clase para cada una de las materias.</a:t>
            </a:r>
            <a:endParaRPr lang="es-VE" sz="3200" b="0" strike="noStrike" spc="-1" dirty="0">
              <a:latin typeface="Arial"/>
            </a:endParaRPr>
          </a:p>
          <a:p>
            <a:pPr marL="343080" indent="-34272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Arial"/>
              </a:rPr>
              <a:t>2) Estudiar aproximadamente 21 horas semanales, es decir;  3 horas diarias (incluyendo sábados y domingos).</a:t>
            </a:r>
            <a:endParaRPr lang="es-VE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1 Título"/>
          <p:cNvSpPr/>
          <p:nvPr/>
        </p:nvSpPr>
        <p:spPr>
          <a:xfrm>
            <a:off x="457200" y="798154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000" b="1" strike="noStrike" spc="-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Organización y </a:t>
            </a:r>
            <a:endParaRPr lang="es-VE" sz="4000" b="1" strike="noStrike" spc="-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000" b="1" strike="noStrike" spc="-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Planificación </a:t>
            </a:r>
            <a:r>
              <a:rPr lang="es-VE" sz="4000" b="1" strike="noStrike" spc="-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del Tiempo.</a:t>
            </a:r>
            <a:endParaRPr lang="es-VE" sz="4000" b="0" strike="noStrike" spc="-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2" name="2 Marcador de contenido"/>
          <p:cNvSpPr/>
          <p:nvPr/>
        </p:nvSpPr>
        <p:spPr>
          <a:xfrm>
            <a:off x="457200" y="2298995"/>
            <a:ext cx="8229240" cy="438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Debes darle importancia y establecer una jerarquía entre las materias a estudiar considerando: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A) El grado de dificultad personal que tienen las materias para ti.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B) Tu rendimiento actual en las materias.</a:t>
            </a:r>
            <a:endParaRPr lang="es-VE" sz="32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VE" sz="3200" b="0" strike="noStrike" spc="-1" dirty="0">
                <a:solidFill>
                  <a:srgbClr val="000000"/>
                </a:solidFill>
                <a:latin typeface="Constantia"/>
              </a:rPr>
              <a:t>C) El tiempo real que puedes disponer a cada materia.</a:t>
            </a:r>
            <a:endParaRPr lang="es-VE" sz="3200" b="0" strike="noStrike" spc="-1" dirty="0">
              <a:latin typeface="Arial"/>
            </a:endParaRPr>
          </a:p>
          <a:p>
            <a:pPr marL="343080" indent="-342720" algn="ctr">
              <a:lnSpc>
                <a:spcPct val="100000"/>
              </a:lnSpc>
              <a:spcBef>
                <a:spcPts val="859"/>
              </a:spcBef>
              <a:buClr>
                <a:srgbClr val="000000"/>
              </a:buClr>
              <a:buFont typeface="Arial"/>
              <a:buChar char="•"/>
            </a:pPr>
            <a:r>
              <a:rPr lang="es-VE" sz="4300" b="1" i="1" strike="noStrike" spc="-1" dirty="0">
                <a:solidFill>
                  <a:srgbClr val="000000"/>
                </a:solidFill>
                <a:latin typeface="Aparajita"/>
              </a:rPr>
              <a:t>*Debes incluir en tu horario un tiempo para repasar, de esta manera evitas que interfiera el olvido*</a:t>
            </a:r>
            <a:endParaRPr lang="es-VE" sz="43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1 Título"/>
          <p:cNvSpPr/>
          <p:nvPr/>
        </p:nvSpPr>
        <p:spPr>
          <a:xfrm>
            <a:off x="428760" y="606240"/>
            <a:ext cx="8229240" cy="1142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VE" sz="44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¿Por dónde empezar?</a:t>
            </a:r>
            <a:r>
              <a:rPr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VE" sz="3200" b="1" strike="noStrike" spc="-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Plantéate objetivos</a:t>
            </a:r>
            <a:endParaRPr lang="es-VE" sz="3200" b="0" strike="noStrike" spc="-1" dirty="0">
              <a:solidFill>
                <a:schemeClr val="accent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194" name="2 Marcador de contenido"/>
          <p:cNvSpPr/>
          <p:nvPr/>
        </p:nvSpPr>
        <p:spPr>
          <a:xfrm>
            <a:off x="428760" y="2002418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0500" lnSpcReduction="10000"/>
          </a:bodyPr>
          <a:lstStyle/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Establece primero grandes objetivos.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Escribe los objetivos en enunciados expresados de manera positiva, precisa y realista.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Establece prioridades.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Escribe los objetivos y colóquelos en un lugar visible.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Escribe objetivos específicos, es decir, objetivos alcanzables.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Establece objetivos en el nivel apropiado.</a:t>
            </a:r>
            <a:endParaRPr lang="es-VE" sz="3200" b="0" strike="noStrike" spc="-1" dirty="0">
              <a:latin typeface="Arial"/>
            </a:endParaRPr>
          </a:p>
          <a:p>
            <a:pPr marL="514440" indent="-514080" algn="just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lang="es-ES" sz="3200" b="0" strike="noStrike" spc="-1" dirty="0">
                <a:solidFill>
                  <a:srgbClr val="000000"/>
                </a:solidFill>
                <a:latin typeface="Constantia"/>
              </a:rPr>
              <a:t>Evalúa los objetivos.</a:t>
            </a:r>
            <a:endParaRPr lang="es-VE" sz="3200" b="0" strike="noStrike" spc="-1" dirty="0">
              <a:latin typeface="Arial"/>
            </a:endParaRPr>
          </a:p>
        </p:txBody>
      </p:sp>
      <p:sp>
        <p:nvSpPr>
          <p:cNvPr id="195" name="3 Imagen"/>
          <p:cNvSpPr/>
          <p:nvPr/>
        </p:nvSpPr>
        <p:spPr>
          <a:xfrm>
            <a:off x="7215120" y="214200"/>
            <a:ext cx="1644840" cy="1926720"/>
          </a:xfrm>
          <a:prstGeom prst="roundRect">
            <a:avLst>
              <a:gd name="adj" fmla="val 16667"/>
            </a:avLst>
          </a:prstGeom>
          <a:blipFill rotWithShape="0">
            <a:blip r:embed="rId2"/>
            <a:srcRect/>
            <a:stretch/>
          </a:blipFill>
          <a:ln w="0">
            <a:noFill/>
          </a:ln>
          <a:effectLst>
            <a:outerShdw blurRad="152280" dist="11525" dir="868217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Presentación en pantalla (4:3)</PresentationFormat>
  <Paragraphs>126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Leonardo Marius</dc:creator>
  <cp:lastModifiedBy>DTI</cp:lastModifiedBy>
  <cp:revision>2</cp:revision>
  <dcterms:modified xsi:type="dcterms:W3CDTF">2022-10-03T15:54:35Z</dcterms:modified>
</cp:coreProperties>
</file>