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6" r:id="rId2"/>
  </p:sldMasterIdLst>
  <p:notesMasterIdLst>
    <p:notesMasterId r:id="rId49"/>
  </p:notes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50"/>
      <p:bold r:id="rId51"/>
      <p:italic r:id="rId52"/>
      <p:boldItalic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Candara" panose="020E0502030303020204" pitchFamily="34" charset="0"/>
      <p:regular r:id="rId58"/>
      <p:bold r:id="rId59"/>
      <p:italic r:id="rId60"/>
      <p:boldItalic r:id="rId61"/>
    </p:embeddedFont>
    <p:embeddedFont>
      <p:font typeface="Aharoni" panose="02010803020104030203" pitchFamily="2" charset="-79"/>
      <p:bold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4110">
          <p15:clr>
            <a:srgbClr val="A4A3A4"/>
          </p15:clr>
        </p15:guide>
        <p15:guide id="2" pos="1156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3" roundtripDataSignature="AMtx7mil2ZCLK0ENInArpRlsTMxSVqow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06" y="12"/>
      </p:cViewPr>
      <p:guideLst>
        <p:guide orient="horz" pos="4110"/>
        <p:guide pos="11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customschemas.google.com/relationships/presentationmetadata" Target="meta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61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7.fntdata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font" Target="fonts/font2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10.fntdata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5.fntdata"/><Relationship Id="rId6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50369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49"/>
          <p:cNvCxnSpPr/>
          <p:nvPr/>
        </p:nvCxnSpPr>
        <p:spPr>
          <a:xfrm>
            <a:off x="0" y="836712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" name="Google Shape;17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6250" y="212819"/>
            <a:ext cx="2730500" cy="43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1615" y="44624"/>
            <a:ext cx="1200825" cy="756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6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ólo el título">
  <p:cSld name="1_Sólo el título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‹Nº›</a:t>
            </a:fld>
            <a:endParaRPr/>
          </a:p>
        </p:txBody>
      </p:sp>
      <p:grpSp>
        <p:nvGrpSpPr>
          <p:cNvPr id="88" name="Google Shape;88;p62"/>
          <p:cNvGrpSpPr/>
          <p:nvPr/>
        </p:nvGrpSpPr>
        <p:grpSpPr>
          <a:xfrm>
            <a:off x="323528" y="244801"/>
            <a:ext cx="8424936" cy="591911"/>
            <a:chOff x="323528" y="244801"/>
            <a:chExt cx="8424936" cy="591911"/>
          </a:xfrm>
        </p:grpSpPr>
        <p:pic>
          <p:nvPicPr>
            <p:cNvPr id="89" name="Google Shape;89;p62" descr="COLOR Oficial - Grande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95536" y="244801"/>
              <a:ext cx="2758362" cy="59191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0" name="Google Shape;90;p62"/>
            <p:cNvCxnSpPr/>
            <p:nvPr/>
          </p:nvCxnSpPr>
          <p:spPr>
            <a:xfrm>
              <a:off x="323528" y="836712"/>
              <a:ext cx="8352928" cy="0"/>
            </a:xfrm>
            <a:prstGeom prst="straightConnector1">
              <a:avLst/>
            </a:prstGeom>
            <a:noFill/>
            <a:ln w="381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1" name="Google Shape;91;p62"/>
            <p:cNvSpPr txBox="1"/>
            <p:nvPr/>
          </p:nvSpPr>
          <p:spPr>
            <a:xfrm>
              <a:off x="1907704" y="332656"/>
              <a:ext cx="6840760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Diplomado Docencia Universitaria Orientada al desarrollo de Competencias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Módulo I: Identidad Ucabista</a:t>
              </a:r>
              <a:endParaRPr sz="1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ólo el título">
  <p:cSld name="2_Sólo el título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‹Nº›</a:t>
            </a:fld>
            <a:endParaRPr/>
          </a:p>
        </p:txBody>
      </p:sp>
      <p:grpSp>
        <p:nvGrpSpPr>
          <p:cNvPr id="96" name="Google Shape;96;p63"/>
          <p:cNvGrpSpPr/>
          <p:nvPr/>
        </p:nvGrpSpPr>
        <p:grpSpPr>
          <a:xfrm>
            <a:off x="323528" y="244801"/>
            <a:ext cx="8424936" cy="591911"/>
            <a:chOff x="323528" y="244801"/>
            <a:chExt cx="8424936" cy="591911"/>
          </a:xfrm>
        </p:grpSpPr>
        <p:pic>
          <p:nvPicPr>
            <p:cNvPr id="97" name="Google Shape;97;p63" descr="COLOR Oficial - Grande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95536" y="244801"/>
              <a:ext cx="2758362" cy="59191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8" name="Google Shape;98;p63"/>
            <p:cNvCxnSpPr/>
            <p:nvPr/>
          </p:nvCxnSpPr>
          <p:spPr>
            <a:xfrm>
              <a:off x="323528" y="836712"/>
              <a:ext cx="8352928" cy="0"/>
            </a:xfrm>
            <a:prstGeom prst="straightConnector1">
              <a:avLst/>
            </a:prstGeom>
            <a:noFill/>
            <a:ln w="381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9" name="Google Shape;99;p63"/>
            <p:cNvSpPr txBox="1"/>
            <p:nvPr/>
          </p:nvSpPr>
          <p:spPr>
            <a:xfrm>
              <a:off x="1907704" y="332656"/>
              <a:ext cx="6840760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Diplomado Docencia Universitaria Orientada al desarrollo de Competencias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Módulo I: Identidad Ucabista</a:t>
              </a:r>
              <a:endParaRPr sz="1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ólo el título">
  <p:cSld name="3_Sólo el título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‹Nº›</a:t>
            </a:fld>
            <a:endParaRPr/>
          </a:p>
        </p:txBody>
      </p:sp>
      <p:grpSp>
        <p:nvGrpSpPr>
          <p:cNvPr id="104" name="Google Shape;104;p64"/>
          <p:cNvGrpSpPr/>
          <p:nvPr/>
        </p:nvGrpSpPr>
        <p:grpSpPr>
          <a:xfrm>
            <a:off x="323528" y="244801"/>
            <a:ext cx="8424936" cy="591911"/>
            <a:chOff x="323528" y="244801"/>
            <a:chExt cx="8424936" cy="591911"/>
          </a:xfrm>
        </p:grpSpPr>
        <p:pic>
          <p:nvPicPr>
            <p:cNvPr id="105" name="Google Shape;105;p64" descr="COLOR Oficial - Grande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95536" y="244801"/>
              <a:ext cx="2758362" cy="59191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6" name="Google Shape;106;p64"/>
            <p:cNvCxnSpPr/>
            <p:nvPr/>
          </p:nvCxnSpPr>
          <p:spPr>
            <a:xfrm>
              <a:off x="323528" y="836712"/>
              <a:ext cx="8352928" cy="0"/>
            </a:xfrm>
            <a:prstGeom prst="straightConnector1">
              <a:avLst/>
            </a:prstGeom>
            <a:noFill/>
            <a:ln w="381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7" name="Google Shape;107;p64"/>
            <p:cNvSpPr txBox="1"/>
            <p:nvPr/>
          </p:nvSpPr>
          <p:spPr>
            <a:xfrm>
              <a:off x="1907704" y="332656"/>
              <a:ext cx="6840760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Diplomado Docencia Universitaria Orientada al desarrollo de Competencias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Módulo I: Identidad Ucabista</a:t>
              </a:r>
              <a:endParaRPr sz="1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ólo el título">
  <p:cSld name="4_Sólo el título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‹Nº›</a:t>
            </a:fld>
            <a:endParaRPr/>
          </a:p>
        </p:txBody>
      </p:sp>
      <p:grpSp>
        <p:nvGrpSpPr>
          <p:cNvPr id="112" name="Google Shape;112;p65"/>
          <p:cNvGrpSpPr/>
          <p:nvPr/>
        </p:nvGrpSpPr>
        <p:grpSpPr>
          <a:xfrm>
            <a:off x="323528" y="244801"/>
            <a:ext cx="8424936" cy="591911"/>
            <a:chOff x="323528" y="244801"/>
            <a:chExt cx="8424936" cy="591911"/>
          </a:xfrm>
        </p:grpSpPr>
        <p:pic>
          <p:nvPicPr>
            <p:cNvPr id="113" name="Google Shape;113;p65" descr="COLOR Oficial - Grande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95536" y="244801"/>
              <a:ext cx="2758362" cy="59191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4" name="Google Shape;114;p65"/>
            <p:cNvCxnSpPr/>
            <p:nvPr/>
          </p:nvCxnSpPr>
          <p:spPr>
            <a:xfrm>
              <a:off x="323528" y="836712"/>
              <a:ext cx="8352928" cy="0"/>
            </a:xfrm>
            <a:prstGeom prst="straightConnector1">
              <a:avLst/>
            </a:prstGeom>
            <a:noFill/>
            <a:ln w="381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5" name="Google Shape;115;p65"/>
            <p:cNvSpPr txBox="1"/>
            <p:nvPr/>
          </p:nvSpPr>
          <p:spPr>
            <a:xfrm>
              <a:off x="1907704" y="332656"/>
              <a:ext cx="6840760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Diplomado Docencia Universitaria Orientada al desarrollo de Competencias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Módulo I: Identidad Ucabista</a:t>
              </a:r>
              <a:endParaRPr sz="1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ólo el título">
  <p:cSld name="5_Sólo el título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‹Nº›</a:t>
            </a:fld>
            <a:endParaRPr/>
          </a:p>
        </p:txBody>
      </p:sp>
      <p:grpSp>
        <p:nvGrpSpPr>
          <p:cNvPr id="120" name="Google Shape;120;p66"/>
          <p:cNvGrpSpPr/>
          <p:nvPr/>
        </p:nvGrpSpPr>
        <p:grpSpPr>
          <a:xfrm>
            <a:off x="323528" y="244801"/>
            <a:ext cx="8424936" cy="591911"/>
            <a:chOff x="323528" y="244801"/>
            <a:chExt cx="8424936" cy="591911"/>
          </a:xfrm>
        </p:grpSpPr>
        <p:pic>
          <p:nvPicPr>
            <p:cNvPr id="121" name="Google Shape;121;p66" descr="COLOR Oficial - Grande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95536" y="244801"/>
              <a:ext cx="2758362" cy="59191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2" name="Google Shape;122;p66"/>
            <p:cNvCxnSpPr/>
            <p:nvPr/>
          </p:nvCxnSpPr>
          <p:spPr>
            <a:xfrm>
              <a:off x="323528" y="836712"/>
              <a:ext cx="8352928" cy="0"/>
            </a:xfrm>
            <a:prstGeom prst="straightConnector1">
              <a:avLst/>
            </a:prstGeom>
            <a:noFill/>
            <a:ln w="381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3" name="Google Shape;123;p66"/>
            <p:cNvSpPr txBox="1"/>
            <p:nvPr/>
          </p:nvSpPr>
          <p:spPr>
            <a:xfrm>
              <a:off x="1907704" y="332656"/>
              <a:ext cx="6840760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Diplomado Docencia Universitaria Orientada al desarrollo de Competencias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Módulo I: Identidad Ucabista</a:t>
              </a:r>
              <a:endParaRPr sz="1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Sólo el título">
  <p:cSld name="7_Sólo el título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‹Nº›</a:t>
            </a:fld>
            <a:endParaRPr/>
          </a:p>
        </p:txBody>
      </p:sp>
      <p:grpSp>
        <p:nvGrpSpPr>
          <p:cNvPr id="128" name="Google Shape;128;p67"/>
          <p:cNvGrpSpPr/>
          <p:nvPr/>
        </p:nvGrpSpPr>
        <p:grpSpPr>
          <a:xfrm>
            <a:off x="323528" y="244801"/>
            <a:ext cx="8424936" cy="591911"/>
            <a:chOff x="323528" y="244801"/>
            <a:chExt cx="8424936" cy="591911"/>
          </a:xfrm>
        </p:grpSpPr>
        <p:pic>
          <p:nvPicPr>
            <p:cNvPr id="129" name="Google Shape;129;p67" descr="COLOR Oficial - Grande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95536" y="244801"/>
              <a:ext cx="2758362" cy="59191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0" name="Google Shape;130;p67"/>
            <p:cNvCxnSpPr/>
            <p:nvPr/>
          </p:nvCxnSpPr>
          <p:spPr>
            <a:xfrm>
              <a:off x="323528" y="836712"/>
              <a:ext cx="8352928" cy="0"/>
            </a:xfrm>
            <a:prstGeom prst="straightConnector1">
              <a:avLst/>
            </a:prstGeom>
            <a:noFill/>
            <a:ln w="381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1" name="Google Shape;131;p67"/>
            <p:cNvSpPr txBox="1"/>
            <p:nvPr/>
          </p:nvSpPr>
          <p:spPr>
            <a:xfrm>
              <a:off x="1907704" y="332656"/>
              <a:ext cx="6840760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Diplomado Docencia Universitaria Orientada al desarrollo de Competencias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Módulo I: Identidad Ucabista</a:t>
              </a:r>
              <a:endParaRPr sz="1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Sólo el título">
  <p:cSld name="8_Sólo el título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‹Nº›</a:t>
            </a:fld>
            <a:endParaRPr/>
          </a:p>
        </p:txBody>
      </p:sp>
      <p:grpSp>
        <p:nvGrpSpPr>
          <p:cNvPr id="136" name="Google Shape;136;p68"/>
          <p:cNvGrpSpPr/>
          <p:nvPr/>
        </p:nvGrpSpPr>
        <p:grpSpPr>
          <a:xfrm>
            <a:off x="323528" y="244801"/>
            <a:ext cx="8424936" cy="591911"/>
            <a:chOff x="323528" y="244801"/>
            <a:chExt cx="8424936" cy="591911"/>
          </a:xfrm>
        </p:grpSpPr>
        <p:pic>
          <p:nvPicPr>
            <p:cNvPr id="137" name="Google Shape;137;p68" descr="COLOR Oficial - Grande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95536" y="244801"/>
              <a:ext cx="2758362" cy="59191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8" name="Google Shape;138;p68"/>
            <p:cNvCxnSpPr/>
            <p:nvPr/>
          </p:nvCxnSpPr>
          <p:spPr>
            <a:xfrm>
              <a:off x="323528" y="836712"/>
              <a:ext cx="8352928" cy="0"/>
            </a:xfrm>
            <a:prstGeom prst="straightConnector1">
              <a:avLst/>
            </a:prstGeom>
            <a:noFill/>
            <a:ln w="381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9" name="Google Shape;139;p68"/>
            <p:cNvSpPr txBox="1"/>
            <p:nvPr/>
          </p:nvSpPr>
          <p:spPr>
            <a:xfrm>
              <a:off x="1907704" y="332656"/>
              <a:ext cx="6840760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Diplomado Docencia Universitaria Orientada al desarrollo de Competencias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Módulo I: Identidad Ucabista</a:t>
              </a:r>
              <a:endParaRPr sz="1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Sólo el título">
  <p:cSld name="9_Sólo el título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‹Nº›</a:t>
            </a:fld>
            <a:endParaRPr/>
          </a:p>
        </p:txBody>
      </p:sp>
      <p:grpSp>
        <p:nvGrpSpPr>
          <p:cNvPr id="144" name="Google Shape;144;p69"/>
          <p:cNvGrpSpPr/>
          <p:nvPr/>
        </p:nvGrpSpPr>
        <p:grpSpPr>
          <a:xfrm>
            <a:off x="323528" y="244801"/>
            <a:ext cx="8424936" cy="591911"/>
            <a:chOff x="323528" y="244801"/>
            <a:chExt cx="8424936" cy="591911"/>
          </a:xfrm>
        </p:grpSpPr>
        <p:pic>
          <p:nvPicPr>
            <p:cNvPr id="145" name="Google Shape;145;p69" descr="COLOR Oficial - Grande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95536" y="244801"/>
              <a:ext cx="2758362" cy="59191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46" name="Google Shape;146;p69"/>
            <p:cNvCxnSpPr/>
            <p:nvPr/>
          </p:nvCxnSpPr>
          <p:spPr>
            <a:xfrm>
              <a:off x="323528" y="836712"/>
              <a:ext cx="8352928" cy="0"/>
            </a:xfrm>
            <a:prstGeom prst="straightConnector1">
              <a:avLst/>
            </a:prstGeom>
            <a:noFill/>
            <a:ln w="381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7" name="Google Shape;147;p69"/>
            <p:cNvSpPr txBox="1"/>
            <p:nvPr/>
          </p:nvSpPr>
          <p:spPr>
            <a:xfrm>
              <a:off x="1907704" y="332656"/>
              <a:ext cx="6840760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Diplomado Docencia Universitaria Orientada al desarrollo de Competencias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Módulo I: Identidad Ucabista</a:t>
              </a:r>
              <a:endParaRPr sz="1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Sólo el título">
  <p:cSld name="10_Sólo el título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‹Nº›</a:t>
            </a:fld>
            <a:endParaRPr/>
          </a:p>
        </p:txBody>
      </p:sp>
      <p:grpSp>
        <p:nvGrpSpPr>
          <p:cNvPr id="152" name="Google Shape;152;p70"/>
          <p:cNvGrpSpPr/>
          <p:nvPr/>
        </p:nvGrpSpPr>
        <p:grpSpPr>
          <a:xfrm>
            <a:off x="323528" y="244801"/>
            <a:ext cx="8424936" cy="591911"/>
            <a:chOff x="323528" y="244801"/>
            <a:chExt cx="8424936" cy="591911"/>
          </a:xfrm>
        </p:grpSpPr>
        <p:pic>
          <p:nvPicPr>
            <p:cNvPr id="153" name="Google Shape;153;p70" descr="COLOR Oficial - Grande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95536" y="244801"/>
              <a:ext cx="2758362" cy="59191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54" name="Google Shape;154;p70"/>
            <p:cNvCxnSpPr/>
            <p:nvPr/>
          </p:nvCxnSpPr>
          <p:spPr>
            <a:xfrm>
              <a:off x="323528" y="836712"/>
              <a:ext cx="8352928" cy="0"/>
            </a:xfrm>
            <a:prstGeom prst="straightConnector1">
              <a:avLst/>
            </a:prstGeom>
            <a:noFill/>
            <a:ln w="381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55" name="Google Shape;155;p70"/>
            <p:cNvSpPr txBox="1"/>
            <p:nvPr/>
          </p:nvSpPr>
          <p:spPr>
            <a:xfrm>
              <a:off x="1907704" y="332656"/>
              <a:ext cx="6840760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Diplomado Docencia Universitaria Orientada al desarrollo de Competencias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Módulo I: Identidad Ucabista</a:t>
              </a:r>
              <a:endParaRPr sz="1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Sólo el título">
  <p:cSld name="11_Sólo el título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‹Nº›</a:t>
            </a:fld>
            <a:endParaRPr/>
          </a:p>
        </p:txBody>
      </p:sp>
      <p:grpSp>
        <p:nvGrpSpPr>
          <p:cNvPr id="160" name="Google Shape;160;p71"/>
          <p:cNvGrpSpPr/>
          <p:nvPr/>
        </p:nvGrpSpPr>
        <p:grpSpPr>
          <a:xfrm>
            <a:off x="323528" y="244801"/>
            <a:ext cx="8424936" cy="591911"/>
            <a:chOff x="323528" y="244801"/>
            <a:chExt cx="8424936" cy="591911"/>
          </a:xfrm>
        </p:grpSpPr>
        <p:pic>
          <p:nvPicPr>
            <p:cNvPr id="161" name="Google Shape;161;p71" descr="COLOR Oficial - Grande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95536" y="244801"/>
              <a:ext cx="2758362" cy="59191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62" name="Google Shape;162;p71"/>
            <p:cNvCxnSpPr/>
            <p:nvPr/>
          </p:nvCxnSpPr>
          <p:spPr>
            <a:xfrm>
              <a:off x="323528" y="836712"/>
              <a:ext cx="8352928" cy="0"/>
            </a:xfrm>
            <a:prstGeom prst="straightConnector1">
              <a:avLst/>
            </a:prstGeom>
            <a:noFill/>
            <a:ln w="381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63" name="Google Shape;163;p71"/>
            <p:cNvSpPr txBox="1"/>
            <p:nvPr/>
          </p:nvSpPr>
          <p:spPr>
            <a:xfrm>
              <a:off x="1907704" y="332656"/>
              <a:ext cx="6840760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Diplomado Docencia Universitaria Orientada al desarrollo de Competencias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Módulo I: Identidad Ucabista</a:t>
              </a:r>
              <a:endParaRPr sz="1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Sólo el título">
  <p:cSld name="12_Sólo el título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‹Nº›</a:t>
            </a:fld>
            <a:endParaRPr/>
          </a:p>
        </p:txBody>
      </p:sp>
      <p:grpSp>
        <p:nvGrpSpPr>
          <p:cNvPr id="168" name="Google Shape;168;p72"/>
          <p:cNvGrpSpPr/>
          <p:nvPr/>
        </p:nvGrpSpPr>
        <p:grpSpPr>
          <a:xfrm>
            <a:off x="323528" y="244801"/>
            <a:ext cx="8424936" cy="591911"/>
            <a:chOff x="323528" y="244801"/>
            <a:chExt cx="8424936" cy="591911"/>
          </a:xfrm>
        </p:grpSpPr>
        <p:pic>
          <p:nvPicPr>
            <p:cNvPr id="169" name="Google Shape;169;p72" descr="COLOR Oficial - Grande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95536" y="244801"/>
              <a:ext cx="2758362" cy="59191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0" name="Google Shape;170;p72"/>
            <p:cNvCxnSpPr/>
            <p:nvPr/>
          </p:nvCxnSpPr>
          <p:spPr>
            <a:xfrm>
              <a:off x="323528" y="836712"/>
              <a:ext cx="8352928" cy="0"/>
            </a:xfrm>
            <a:prstGeom prst="straightConnector1">
              <a:avLst/>
            </a:prstGeom>
            <a:noFill/>
            <a:ln w="381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1" name="Google Shape;171;p72"/>
            <p:cNvSpPr txBox="1"/>
            <p:nvPr/>
          </p:nvSpPr>
          <p:spPr>
            <a:xfrm>
              <a:off x="1907704" y="332656"/>
              <a:ext cx="6840760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Diplomado Docencia Universitaria Orientada al desarrollo de Competencias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Módulo I: Identidad Ucabista</a:t>
              </a:r>
              <a:endParaRPr sz="1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Sólo el título">
  <p:cSld name="13_Sólo el título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‹Nº›</a:t>
            </a:fld>
            <a:endParaRPr/>
          </a:p>
        </p:txBody>
      </p:sp>
      <p:grpSp>
        <p:nvGrpSpPr>
          <p:cNvPr id="176" name="Google Shape;176;p73"/>
          <p:cNvGrpSpPr/>
          <p:nvPr/>
        </p:nvGrpSpPr>
        <p:grpSpPr>
          <a:xfrm>
            <a:off x="323528" y="244801"/>
            <a:ext cx="8424936" cy="591911"/>
            <a:chOff x="323528" y="244801"/>
            <a:chExt cx="8424936" cy="591911"/>
          </a:xfrm>
        </p:grpSpPr>
        <p:pic>
          <p:nvPicPr>
            <p:cNvPr id="177" name="Google Shape;177;p73" descr="COLOR Oficial - Grande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95536" y="244801"/>
              <a:ext cx="2758362" cy="59191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8" name="Google Shape;178;p73"/>
            <p:cNvCxnSpPr/>
            <p:nvPr/>
          </p:nvCxnSpPr>
          <p:spPr>
            <a:xfrm>
              <a:off x="323528" y="836712"/>
              <a:ext cx="8352928" cy="0"/>
            </a:xfrm>
            <a:prstGeom prst="straightConnector1">
              <a:avLst/>
            </a:prstGeom>
            <a:noFill/>
            <a:ln w="381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9" name="Google Shape;179;p73"/>
            <p:cNvSpPr txBox="1"/>
            <p:nvPr/>
          </p:nvSpPr>
          <p:spPr>
            <a:xfrm>
              <a:off x="1907704" y="332656"/>
              <a:ext cx="6840760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Diplomado Docencia Universitaria Orientada al desarrollo de Competencias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Módulo I: Identidad Ucabista</a:t>
              </a:r>
              <a:endParaRPr sz="1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ólo el título">
  <p:cSld name="6_Sólo el título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74"/>
          <p:cNvGrpSpPr/>
          <p:nvPr/>
        </p:nvGrpSpPr>
        <p:grpSpPr>
          <a:xfrm>
            <a:off x="323850" y="244475"/>
            <a:ext cx="8424863" cy="592138"/>
            <a:chOff x="323528" y="244801"/>
            <a:chExt cx="8424936" cy="591911"/>
          </a:xfrm>
        </p:grpSpPr>
        <p:pic>
          <p:nvPicPr>
            <p:cNvPr id="182" name="Google Shape;182;p74" descr="COLOR Oficial - Grande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95536" y="244801"/>
              <a:ext cx="2758362" cy="59191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83" name="Google Shape;183;p74"/>
            <p:cNvCxnSpPr/>
            <p:nvPr/>
          </p:nvCxnSpPr>
          <p:spPr>
            <a:xfrm>
              <a:off x="323528" y="836712"/>
              <a:ext cx="8353497" cy="0"/>
            </a:xfrm>
            <a:prstGeom prst="straightConnector1">
              <a:avLst/>
            </a:prstGeom>
            <a:noFill/>
            <a:ln w="381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84" name="Google Shape;184;p74"/>
            <p:cNvSpPr txBox="1"/>
            <p:nvPr/>
          </p:nvSpPr>
          <p:spPr>
            <a:xfrm>
              <a:off x="1907867" y="332081"/>
              <a:ext cx="6840597" cy="431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Diplomado Docencia Universitaria Orientada al Desarrollo de Competencias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Módulo I: Identidad Ucabista</a:t>
              </a:r>
              <a:endParaRPr/>
            </a:p>
          </p:txBody>
        </p:sp>
      </p:grpSp>
      <p:sp>
        <p:nvSpPr>
          <p:cNvPr id="185" name="Google Shape;185;p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Sólo el título">
  <p:cSld name="15_Sólo el título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7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‹Nº›</a:t>
            </a:fld>
            <a:endParaRPr/>
          </a:p>
        </p:txBody>
      </p:sp>
      <p:grpSp>
        <p:nvGrpSpPr>
          <p:cNvPr id="192" name="Google Shape;192;p75"/>
          <p:cNvGrpSpPr/>
          <p:nvPr/>
        </p:nvGrpSpPr>
        <p:grpSpPr>
          <a:xfrm>
            <a:off x="323528" y="244801"/>
            <a:ext cx="8424936" cy="591911"/>
            <a:chOff x="323528" y="244801"/>
            <a:chExt cx="8424936" cy="591911"/>
          </a:xfrm>
        </p:grpSpPr>
        <p:pic>
          <p:nvPicPr>
            <p:cNvPr id="193" name="Google Shape;193;p75" descr="COLOR Oficial - Grande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95536" y="244801"/>
              <a:ext cx="2758362" cy="59191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94" name="Google Shape;194;p75"/>
            <p:cNvCxnSpPr/>
            <p:nvPr/>
          </p:nvCxnSpPr>
          <p:spPr>
            <a:xfrm>
              <a:off x="323528" y="836712"/>
              <a:ext cx="8352928" cy="0"/>
            </a:xfrm>
            <a:prstGeom prst="straightConnector1">
              <a:avLst/>
            </a:prstGeom>
            <a:noFill/>
            <a:ln w="381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95" name="Google Shape;195;p75"/>
            <p:cNvSpPr txBox="1"/>
            <p:nvPr/>
          </p:nvSpPr>
          <p:spPr>
            <a:xfrm>
              <a:off x="1907704" y="332656"/>
              <a:ext cx="6840760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Diplomado Docencia Universitaria Orientada al desarrollo de Competencias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Módulo I: Identidad Ucabista</a:t>
              </a:r>
              <a:endParaRPr sz="1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Sólo el título">
  <p:cSld name="17_Sólo el título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‹Nº›</a:t>
            </a:fld>
            <a:endParaRPr/>
          </a:p>
        </p:txBody>
      </p:sp>
      <p:grpSp>
        <p:nvGrpSpPr>
          <p:cNvPr id="200" name="Google Shape;200;p76"/>
          <p:cNvGrpSpPr/>
          <p:nvPr/>
        </p:nvGrpSpPr>
        <p:grpSpPr>
          <a:xfrm>
            <a:off x="323528" y="244801"/>
            <a:ext cx="8424936" cy="591911"/>
            <a:chOff x="323528" y="244801"/>
            <a:chExt cx="8424936" cy="591911"/>
          </a:xfrm>
        </p:grpSpPr>
        <p:pic>
          <p:nvPicPr>
            <p:cNvPr id="201" name="Google Shape;201;p76" descr="COLOR Oficial - Grande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95536" y="244801"/>
              <a:ext cx="2758362" cy="59191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2" name="Google Shape;202;p76"/>
            <p:cNvCxnSpPr/>
            <p:nvPr/>
          </p:nvCxnSpPr>
          <p:spPr>
            <a:xfrm>
              <a:off x="323528" y="836712"/>
              <a:ext cx="8352928" cy="0"/>
            </a:xfrm>
            <a:prstGeom prst="straightConnector1">
              <a:avLst/>
            </a:prstGeom>
            <a:noFill/>
            <a:ln w="381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03" name="Google Shape;203;p76"/>
            <p:cNvSpPr txBox="1"/>
            <p:nvPr/>
          </p:nvSpPr>
          <p:spPr>
            <a:xfrm>
              <a:off x="1907704" y="332656"/>
              <a:ext cx="6840760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Diplomado Docencia Universitaria Orientada al desarrollo de Competencias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Módulo I: Identidad Ucabista</a:t>
              </a:r>
              <a:endParaRPr sz="1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Sólo el título">
  <p:cSld name="18_Sólo el título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‹Nº›</a:t>
            </a:fld>
            <a:endParaRPr/>
          </a:p>
        </p:txBody>
      </p:sp>
      <p:grpSp>
        <p:nvGrpSpPr>
          <p:cNvPr id="208" name="Google Shape;208;p77"/>
          <p:cNvGrpSpPr/>
          <p:nvPr/>
        </p:nvGrpSpPr>
        <p:grpSpPr>
          <a:xfrm>
            <a:off x="323528" y="244801"/>
            <a:ext cx="8424936" cy="591911"/>
            <a:chOff x="323528" y="244801"/>
            <a:chExt cx="8424936" cy="591911"/>
          </a:xfrm>
        </p:grpSpPr>
        <p:pic>
          <p:nvPicPr>
            <p:cNvPr id="209" name="Google Shape;209;p77" descr="COLOR Oficial - Grande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95536" y="244801"/>
              <a:ext cx="2758362" cy="59191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10" name="Google Shape;210;p77"/>
            <p:cNvCxnSpPr/>
            <p:nvPr/>
          </p:nvCxnSpPr>
          <p:spPr>
            <a:xfrm>
              <a:off x="323528" y="836712"/>
              <a:ext cx="8352928" cy="0"/>
            </a:xfrm>
            <a:prstGeom prst="straightConnector1">
              <a:avLst/>
            </a:prstGeom>
            <a:noFill/>
            <a:ln w="381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11" name="Google Shape;211;p77"/>
            <p:cNvSpPr txBox="1"/>
            <p:nvPr/>
          </p:nvSpPr>
          <p:spPr>
            <a:xfrm>
              <a:off x="1907704" y="332656"/>
              <a:ext cx="6840760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Diplomado Docencia Universitaria Orientada al desarrollo de Competencias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Módulo I: Identidad Ucabista</a:t>
              </a:r>
              <a:endParaRPr sz="1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9" name="Google Shape;219;p51"/>
          <p:cNvCxnSpPr/>
          <p:nvPr/>
        </p:nvCxnSpPr>
        <p:spPr>
          <a:xfrm>
            <a:off x="0" y="83661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20" name="Google Shape;220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6250" y="212725"/>
            <a:ext cx="2730500" cy="433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8850" y="111125"/>
            <a:ext cx="1247775" cy="66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7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5" name="Google Shape;225;p7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7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7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7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7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8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8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8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8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8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43" name="Google Shape;243;p8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44" name="Google Shape;244;p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8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8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8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50" name="Google Shape;250;p8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51" name="Google Shape;251;p8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52" name="Google Shape;252;p8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53" name="Google Shape;253;p8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8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8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8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8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64" name="Google Shape;264;p8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65" name="Google Shape;265;p8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8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8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8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8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1" name="Google Shape;271;p8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72" name="Google Shape;272;p8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8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8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8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8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" name="Google Shape;278;p8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8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8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8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8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4" name="Google Shape;284;p8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8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8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ólo el título">
  <p:cSld name="1_Sólo el título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88"/>
          <p:cNvGrpSpPr/>
          <p:nvPr/>
        </p:nvGrpSpPr>
        <p:grpSpPr>
          <a:xfrm>
            <a:off x="323850" y="244475"/>
            <a:ext cx="8424863" cy="592138"/>
            <a:chOff x="323528" y="244801"/>
            <a:chExt cx="8424936" cy="591911"/>
          </a:xfrm>
        </p:grpSpPr>
        <p:pic>
          <p:nvPicPr>
            <p:cNvPr id="289" name="Google Shape;289;p88" descr="COLOR Oficial - Grande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95536" y="244801"/>
              <a:ext cx="2758362" cy="59191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90" name="Google Shape;290;p88"/>
            <p:cNvCxnSpPr/>
            <p:nvPr/>
          </p:nvCxnSpPr>
          <p:spPr>
            <a:xfrm>
              <a:off x="323528" y="836712"/>
              <a:ext cx="8353497" cy="0"/>
            </a:xfrm>
            <a:prstGeom prst="straightConnector1">
              <a:avLst/>
            </a:prstGeom>
            <a:noFill/>
            <a:ln w="381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91" name="Google Shape;291;p88"/>
            <p:cNvSpPr txBox="1"/>
            <p:nvPr/>
          </p:nvSpPr>
          <p:spPr>
            <a:xfrm>
              <a:off x="1907867" y="332081"/>
              <a:ext cx="6840597" cy="431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Diplomado Docencia Universitaria Orientada al desarrollo de Competencias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Módulo I: Identidad Ucabista</a:t>
              </a:r>
              <a:endParaRPr/>
            </a:p>
          </p:txBody>
        </p:sp>
      </p:grpSp>
      <p:sp>
        <p:nvSpPr>
          <p:cNvPr id="292" name="Google Shape;292;p8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8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8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ólo el título">
  <p:cSld name="2_Sólo el título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oogle Shape;296;p89"/>
          <p:cNvGrpSpPr/>
          <p:nvPr/>
        </p:nvGrpSpPr>
        <p:grpSpPr>
          <a:xfrm>
            <a:off x="323850" y="244475"/>
            <a:ext cx="8424863" cy="592138"/>
            <a:chOff x="323528" y="244801"/>
            <a:chExt cx="8424936" cy="591911"/>
          </a:xfrm>
        </p:grpSpPr>
        <p:pic>
          <p:nvPicPr>
            <p:cNvPr id="297" name="Google Shape;297;p89" descr="COLOR Oficial - Grande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95536" y="244801"/>
              <a:ext cx="2758362" cy="59191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98" name="Google Shape;298;p89"/>
            <p:cNvCxnSpPr/>
            <p:nvPr/>
          </p:nvCxnSpPr>
          <p:spPr>
            <a:xfrm>
              <a:off x="323528" y="836712"/>
              <a:ext cx="8353497" cy="0"/>
            </a:xfrm>
            <a:prstGeom prst="straightConnector1">
              <a:avLst/>
            </a:prstGeom>
            <a:noFill/>
            <a:ln w="381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99" name="Google Shape;299;p89"/>
            <p:cNvSpPr txBox="1"/>
            <p:nvPr/>
          </p:nvSpPr>
          <p:spPr>
            <a:xfrm>
              <a:off x="1907867" y="332081"/>
              <a:ext cx="6840597" cy="431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Diplomado Docencia Universitaria Orientada al desarrollo de Competencias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Módulo I: Identidad Ucabista</a:t>
              </a:r>
              <a:endParaRPr/>
            </a:p>
          </p:txBody>
        </p:sp>
      </p:grpSp>
      <p:sp>
        <p:nvSpPr>
          <p:cNvPr id="300" name="Google Shape;300;p8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8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8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ólo el título">
  <p:cSld name="3_Sólo el título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90"/>
          <p:cNvGrpSpPr/>
          <p:nvPr/>
        </p:nvGrpSpPr>
        <p:grpSpPr>
          <a:xfrm>
            <a:off x="323850" y="244475"/>
            <a:ext cx="8424863" cy="592138"/>
            <a:chOff x="323528" y="244801"/>
            <a:chExt cx="8424936" cy="591911"/>
          </a:xfrm>
        </p:grpSpPr>
        <p:pic>
          <p:nvPicPr>
            <p:cNvPr id="305" name="Google Shape;305;p90" descr="COLOR Oficial - Grande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95536" y="244801"/>
              <a:ext cx="2758362" cy="59191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06" name="Google Shape;306;p90"/>
            <p:cNvCxnSpPr/>
            <p:nvPr/>
          </p:nvCxnSpPr>
          <p:spPr>
            <a:xfrm>
              <a:off x="323528" y="836712"/>
              <a:ext cx="8353497" cy="0"/>
            </a:xfrm>
            <a:prstGeom prst="straightConnector1">
              <a:avLst/>
            </a:prstGeom>
            <a:noFill/>
            <a:ln w="381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7" name="Google Shape;307;p90"/>
            <p:cNvSpPr txBox="1"/>
            <p:nvPr/>
          </p:nvSpPr>
          <p:spPr>
            <a:xfrm>
              <a:off x="1907867" y="332081"/>
              <a:ext cx="6840597" cy="431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Diplomado Docencia Universitaria Orientada al desarrollo de Competencias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Módulo I: Identidad Ucabista</a:t>
              </a:r>
              <a:endParaRPr/>
            </a:p>
          </p:txBody>
        </p:sp>
      </p:grpSp>
      <p:sp>
        <p:nvSpPr>
          <p:cNvPr id="308" name="Google Shape;308;p9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9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9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ólo el título">
  <p:cSld name="4_Sólo el título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p91"/>
          <p:cNvGrpSpPr/>
          <p:nvPr/>
        </p:nvGrpSpPr>
        <p:grpSpPr>
          <a:xfrm>
            <a:off x="323850" y="244475"/>
            <a:ext cx="8424863" cy="592138"/>
            <a:chOff x="323528" y="244801"/>
            <a:chExt cx="8424936" cy="591911"/>
          </a:xfrm>
        </p:grpSpPr>
        <p:pic>
          <p:nvPicPr>
            <p:cNvPr id="313" name="Google Shape;313;p91" descr="COLOR Oficial - Grande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95536" y="244801"/>
              <a:ext cx="2758362" cy="59191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14" name="Google Shape;314;p91"/>
            <p:cNvCxnSpPr/>
            <p:nvPr/>
          </p:nvCxnSpPr>
          <p:spPr>
            <a:xfrm>
              <a:off x="323528" y="836712"/>
              <a:ext cx="8353497" cy="0"/>
            </a:xfrm>
            <a:prstGeom prst="straightConnector1">
              <a:avLst/>
            </a:prstGeom>
            <a:noFill/>
            <a:ln w="381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15" name="Google Shape;315;p91"/>
            <p:cNvSpPr txBox="1"/>
            <p:nvPr/>
          </p:nvSpPr>
          <p:spPr>
            <a:xfrm>
              <a:off x="1907867" y="332081"/>
              <a:ext cx="6840597" cy="431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Diplomado Docencia Universitaria Orientada al desarrollo de Competencias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Módulo I: Identidad Ucabista</a:t>
              </a:r>
              <a:endParaRPr/>
            </a:p>
          </p:txBody>
        </p:sp>
      </p:grpSp>
      <p:sp>
        <p:nvSpPr>
          <p:cNvPr id="316" name="Google Shape;316;p9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9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9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ólo el título">
  <p:cSld name="5_Sólo el título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92"/>
          <p:cNvGrpSpPr/>
          <p:nvPr/>
        </p:nvGrpSpPr>
        <p:grpSpPr>
          <a:xfrm>
            <a:off x="323850" y="244475"/>
            <a:ext cx="8424863" cy="592138"/>
            <a:chOff x="323528" y="244801"/>
            <a:chExt cx="8424936" cy="591911"/>
          </a:xfrm>
        </p:grpSpPr>
        <p:pic>
          <p:nvPicPr>
            <p:cNvPr id="321" name="Google Shape;321;p92" descr="COLOR Oficial - Grande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95536" y="244801"/>
              <a:ext cx="2758362" cy="59191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22" name="Google Shape;322;p92"/>
            <p:cNvCxnSpPr/>
            <p:nvPr/>
          </p:nvCxnSpPr>
          <p:spPr>
            <a:xfrm>
              <a:off x="323528" y="836712"/>
              <a:ext cx="8353497" cy="0"/>
            </a:xfrm>
            <a:prstGeom prst="straightConnector1">
              <a:avLst/>
            </a:prstGeom>
            <a:noFill/>
            <a:ln w="381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23" name="Google Shape;323;p92"/>
            <p:cNvSpPr txBox="1"/>
            <p:nvPr/>
          </p:nvSpPr>
          <p:spPr>
            <a:xfrm>
              <a:off x="1907867" y="332081"/>
              <a:ext cx="6840597" cy="431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Diplomado Docencia Universitaria Orientada al desarrollo de Competencias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Módulo I: Identidad Ucabista</a:t>
              </a:r>
              <a:endParaRPr/>
            </a:p>
          </p:txBody>
        </p:sp>
      </p:grpSp>
      <p:sp>
        <p:nvSpPr>
          <p:cNvPr id="324" name="Google Shape;324;p9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9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9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Sólo el título">
  <p:cSld name="7_Sólo el título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oogle Shape;328;p93"/>
          <p:cNvGrpSpPr/>
          <p:nvPr/>
        </p:nvGrpSpPr>
        <p:grpSpPr>
          <a:xfrm>
            <a:off x="323850" y="244475"/>
            <a:ext cx="8424863" cy="592138"/>
            <a:chOff x="323528" y="244801"/>
            <a:chExt cx="8424936" cy="591911"/>
          </a:xfrm>
        </p:grpSpPr>
        <p:pic>
          <p:nvPicPr>
            <p:cNvPr id="329" name="Google Shape;329;p93" descr="COLOR Oficial - Grande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95536" y="244801"/>
              <a:ext cx="2758362" cy="59191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30" name="Google Shape;330;p93"/>
            <p:cNvCxnSpPr/>
            <p:nvPr/>
          </p:nvCxnSpPr>
          <p:spPr>
            <a:xfrm>
              <a:off x="323528" y="836712"/>
              <a:ext cx="8353497" cy="0"/>
            </a:xfrm>
            <a:prstGeom prst="straightConnector1">
              <a:avLst/>
            </a:prstGeom>
            <a:noFill/>
            <a:ln w="381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31" name="Google Shape;331;p93"/>
            <p:cNvSpPr txBox="1"/>
            <p:nvPr/>
          </p:nvSpPr>
          <p:spPr>
            <a:xfrm>
              <a:off x="1907867" y="332081"/>
              <a:ext cx="6840597" cy="431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Diplomado Docencia Universitaria Orientada al desarrollo de Competencias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Módulo I: Identidad Ucabista</a:t>
              </a:r>
              <a:endParaRPr/>
            </a:p>
          </p:txBody>
        </p:sp>
      </p:grpSp>
      <p:sp>
        <p:nvSpPr>
          <p:cNvPr id="332" name="Google Shape;332;p9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9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9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Sólo el título">
  <p:cSld name="8_Sólo el título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336;p94"/>
          <p:cNvGrpSpPr/>
          <p:nvPr/>
        </p:nvGrpSpPr>
        <p:grpSpPr>
          <a:xfrm>
            <a:off x="323850" y="244475"/>
            <a:ext cx="8424863" cy="592138"/>
            <a:chOff x="323528" y="244801"/>
            <a:chExt cx="8424936" cy="591911"/>
          </a:xfrm>
        </p:grpSpPr>
        <p:pic>
          <p:nvPicPr>
            <p:cNvPr id="337" name="Google Shape;337;p94" descr="COLOR Oficial - Grande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95536" y="244801"/>
              <a:ext cx="2758362" cy="59191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38" name="Google Shape;338;p94"/>
            <p:cNvCxnSpPr/>
            <p:nvPr/>
          </p:nvCxnSpPr>
          <p:spPr>
            <a:xfrm>
              <a:off x="323528" y="836712"/>
              <a:ext cx="8353497" cy="0"/>
            </a:xfrm>
            <a:prstGeom prst="straightConnector1">
              <a:avLst/>
            </a:prstGeom>
            <a:noFill/>
            <a:ln w="381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39" name="Google Shape;339;p94"/>
            <p:cNvSpPr txBox="1"/>
            <p:nvPr/>
          </p:nvSpPr>
          <p:spPr>
            <a:xfrm>
              <a:off x="1907867" y="332081"/>
              <a:ext cx="6840597" cy="431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Diplomado Docencia Universitaria Orientada al desarrollo de Competencias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Módulo I: Identidad Ucabista</a:t>
              </a:r>
              <a:endParaRPr/>
            </a:p>
          </p:txBody>
        </p:sp>
      </p:grpSp>
      <p:sp>
        <p:nvSpPr>
          <p:cNvPr id="340" name="Google Shape;340;p9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9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9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Sólo el título">
  <p:cSld name="9_Sólo el título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" name="Google Shape;344;p95"/>
          <p:cNvGrpSpPr/>
          <p:nvPr/>
        </p:nvGrpSpPr>
        <p:grpSpPr>
          <a:xfrm>
            <a:off x="323850" y="244475"/>
            <a:ext cx="8424863" cy="592138"/>
            <a:chOff x="323528" y="244801"/>
            <a:chExt cx="8424936" cy="591911"/>
          </a:xfrm>
        </p:grpSpPr>
        <p:pic>
          <p:nvPicPr>
            <p:cNvPr id="345" name="Google Shape;345;p95" descr="COLOR Oficial - Grande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95536" y="244801"/>
              <a:ext cx="2758362" cy="59191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46" name="Google Shape;346;p95"/>
            <p:cNvCxnSpPr/>
            <p:nvPr/>
          </p:nvCxnSpPr>
          <p:spPr>
            <a:xfrm>
              <a:off x="323528" y="836712"/>
              <a:ext cx="8353497" cy="0"/>
            </a:xfrm>
            <a:prstGeom prst="straightConnector1">
              <a:avLst/>
            </a:prstGeom>
            <a:noFill/>
            <a:ln w="381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47" name="Google Shape;347;p95"/>
            <p:cNvSpPr txBox="1"/>
            <p:nvPr/>
          </p:nvSpPr>
          <p:spPr>
            <a:xfrm>
              <a:off x="1907867" y="332081"/>
              <a:ext cx="6840597" cy="431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Diplomado Docencia Universitaria Orientada al desarrollo de Competencias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Módulo I: Identidad Ucabista</a:t>
              </a:r>
              <a:endParaRPr/>
            </a:p>
          </p:txBody>
        </p:sp>
      </p:grpSp>
      <p:sp>
        <p:nvSpPr>
          <p:cNvPr id="348" name="Google Shape;348;p9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9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9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Sólo el título">
  <p:cSld name="10_Sólo el título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" name="Google Shape;352;p96"/>
          <p:cNvGrpSpPr/>
          <p:nvPr/>
        </p:nvGrpSpPr>
        <p:grpSpPr>
          <a:xfrm>
            <a:off x="323850" y="244475"/>
            <a:ext cx="8424863" cy="592138"/>
            <a:chOff x="323528" y="244801"/>
            <a:chExt cx="8424936" cy="591911"/>
          </a:xfrm>
        </p:grpSpPr>
        <p:pic>
          <p:nvPicPr>
            <p:cNvPr id="353" name="Google Shape;353;p96" descr="COLOR Oficial - Grande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95536" y="244801"/>
              <a:ext cx="2758362" cy="59191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54" name="Google Shape;354;p96"/>
            <p:cNvCxnSpPr/>
            <p:nvPr/>
          </p:nvCxnSpPr>
          <p:spPr>
            <a:xfrm>
              <a:off x="323528" y="836712"/>
              <a:ext cx="8353497" cy="0"/>
            </a:xfrm>
            <a:prstGeom prst="straightConnector1">
              <a:avLst/>
            </a:prstGeom>
            <a:noFill/>
            <a:ln w="381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55" name="Google Shape;355;p96"/>
            <p:cNvSpPr txBox="1"/>
            <p:nvPr/>
          </p:nvSpPr>
          <p:spPr>
            <a:xfrm>
              <a:off x="1907867" y="332081"/>
              <a:ext cx="6840597" cy="431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Diplomado Docencia Universitaria Orientada al desarrollo de Competencias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Módulo I: Identidad Ucabista</a:t>
              </a:r>
              <a:endParaRPr/>
            </a:p>
          </p:txBody>
        </p:sp>
      </p:grpSp>
      <p:sp>
        <p:nvSpPr>
          <p:cNvPr id="356" name="Google Shape;356;p9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9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9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Sólo el título">
  <p:cSld name="11_Sólo el título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" name="Google Shape;360;p97"/>
          <p:cNvGrpSpPr/>
          <p:nvPr/>
        </p:nvGrpSpPr>
        <p:grpSpPr>
          <a:xfrm>
            <a:off x="323850" y="244475"/>
            <a:ext cx="8424863" cy="592138"/>
            <a:chOff x="323528" y="244801"/>
            <a:chExt cx="8424936" cy="591911"/>
          </a:xfrm>
        </p:grpSpPr>
        <p:pic>
          <p:nvPicPr>
            <p:cNvPr id="361" name="Google Shape;361;p97" descr="COLOR Oficial - Grande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95536" y="244801"/>
              <a:ext cx="2758362" cy="59191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62" name="Google Shape;362;p97"/>
            <p:cNvCxnSpPr/>
            <p:nvPr/>
          </p:nvCxnSpPr>
          <p:spPr>
            <a:xfrm>
              <a:off x="323528" y="836712"/>
              <a:ext cx="8353497" cy="0"/>
            </a:xfrm>
            <a:prstGeom prst="straightConnector1">
              <a:avLst/>
            </a:prstGeom>
            <a:noFill/>
            <a:ln w="381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63" name="Google Shape;363;p97"/>
            <p:cNvSpPr txBox="1"/>
            <p:nvPr/>
          </p:nvSpPr>
          <p:spPr>
            <a:xfrm>
              <a:off x="1907867" y="332081"/>
              <a:ext cx="6840597" cy="431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Diplomado Docencia Universitaria Orientada al desarrollo de Competencias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Módulo I: Identidad Ucabista</a:t>
              </a:r>
              <a:endParaRPr/>
            </a:p>
          </p:txBody>
        </p:sp>
      </p:grpSp>
      <p:sp>
        <p:nvSpPr>
          <p:cNvPr id="364" name="Google Shape;364;p9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9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9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Sólo el título">
  <p:cSld name="12_Sólo el título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368;p98"/>
          <p:cNvGrpSpPr/>
          <p:nvPr/>
        </p:nvGrpSpPr>
        <p:grpSpPr>
          <a:xfrm>
            <a:off x="323850" y="244475"/>
            <a:ext cx="8424863" cy="592138"/>
            <a:chOff x="323528" y="244801"/>
            <a:chExt cx="8424936" cy="591911"/>
          </a:xfrm>
        </p:grpSpPr>
        <p:pic>
          <p:nvPicPr>
            <p:cNvPr id="369" name="Google Shape;369;p98" descr="COLOR Oficial - Grande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95536" y="244801"/>
              <a:ext cx="2758362" cy="59191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70" name="Google Shape;370;p98"/>
            <p:cNvCxnSpPr/>
            <p:nvPr/>
          </p:nvCxnSpPr>
          <p:spPr>
            <a:xfrm>
              <a:off x="323528" y="836712"/>
              <a:ext cx="8353497" cy="0"/>
            </a:xfrm>
            <a:prstGeom prst="straightConnector1">
              <a:avLst/>
            </a:prstGeom>
            <a:noFill/>
            <a:ln w="381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71" name="Google Shape;371;p98"/>
            <p:cNvSpPr txBox="1"/>
            <p:nvPr/>
          </p:nvSpPr>
          <p:spPr>
            <a:xfrm>
              <a:off x="1907867" y="332081"/>
              <a:ext cx="6840597" cy="431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Diplomado Docencia Universitaria Orientada al desarrollo de Competencias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Módulo I: Identidad Ucabista</a:t>
              </a:r>
              <a:endParaRPr/>
            </a:p>
          </p:txBody>
        </p:sp>
      </p:grpSp>
      <p:sp>
        <p:nvSpPr>
          <p:cNvPr id="372" name="Google Shape;372;p9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9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9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5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Sólo el título">
  <p:cSld name="13_Sólo el título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376;p99"/>
          <p:cNvGrpSpPr/>
          <p:nvPr/>
        </p:nvGrpSpPr>
        <p:grpSpPr>
          <a:xfrm>
            <a:off x="323850" y="244475"/>
            <a:ext cx="8424863" cy="592138"/>
            <a:chOff x="323528" y="244801"/>
            <a:chExt cx="8424936" cy="591911"/>
          </a:xfrm>
        </p:grpSpPr>
        <p:pic>
          <p:nvPicPr>
            <p:cNvPr id="377" name="Google Shape;377;p99" descr="COLOR Oficial - Grande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95536" y="244801"/>
              <a:ext cx="2758362" cy="59191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78" name="Google Shape;378;p99"/>
            <p:cNvCxnSpPr/>
            <p:nvPr/>
          </p:nvCxnSpPr>
          <p:spPr>
            <a:xfrm>
              <a:off x="323528" y="836712"/>
              <a:ext cx="8353497" cy="0"/>
            </a:xfrm>
            <a:prstGeom prst="straightConnector1">
              <a:avLst/>
            </a:prstGeom>
            <a:noFill/>
            <a:ln w="381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79" name="Google Shape;379;p99"/>
            <p:cNvSpPr txBox="1"/>
            <p:nvPr/>
          </p:nvSpPr>
          <p:spPr>
            <a:xfrm>
              <a:off x="1907867" y="332081"/>
              <a:ext cx="6840597" cy="431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Diplomado Docencia Universitaria Orientada al desarrollo de Competencias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Módulo I: Identidad Ucabista</a:t>
              </a:r>
              <a:endParaRPr/>
            </a:p>
          </p:txBody>
        </p:sp>
      </p:grpSp>
      <p:sp>
        <p:nvSpPr>
          <p:cNvPr id="380" name="Google Shape;380;p9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9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9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ólo el título">
  <p:cSld name="6_Sólo el título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100"/>
          <p:cNvGrpSpPr/>
          <p:nvPr/>
        </p:nvGrpSpPr>
        <p:grpSpPr>
          <a:xfrm>
            <a:off x="323850" y="244475"/>
            <a:ext cx="8424863" cy="592138"/>
            <a:chOff x="323528" y="244801"/>
            <a:chExt cx="8424936" cy="591911"/>
          </a:xfrm>
        </p:grpSpPr>
        <p:pic>
          <p:nvPicPr>
            <p:cNvPr id="385" name="Google Shape;385;p100" descr="COLOR Oficial - Grande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95536" y="244801"/>
              <a:ext cx="2758362" cy="59191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86" name="Google Shape;386;p100"/>
            <p:cNvCxnSpPr/>
            <p:nvPr/>
          </p:nvCxnSpPr>
          <p:spPr>
            <a:xfrm>
              <a:off x="323528" y="836712"/>
              <a:ext cx="8353497" cy="0"/>
            </a:xfrm>
            <a:prstGeom prst="straightConnector1">
              <a:avLst/>
            </a:prstGeom>
            <a:noFill/>
            <a:ln w="381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87" name="Google Shape;387;p100"/>
            <p:cNvSpPr txBox="1"/>
            <p:nvPr/>
          </p:nvSpPr>
          <p:spPr>
            <a:xfrm>
              <a:off x="1907867" y="332081"/>
              <a:ext cx="6840597" cy="431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Diplomado Docencia Universitaria Orientada al Desarrollo de Competencias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Módulo I: Identidad Ucabista</a:t>
              </a:r>
              <a:endParaRPr/>
            </a:p>
          </p:txBody>
        </p:sp>
      </p:grpSp>
      <p:sp>
        <p:nvSpPr>
          <p:cNvPr id="388" name="Google Shape;388;p10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0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10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Sólo el título">
  <p:cSld name="14_Sólo el título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101"/>
          <p:cNvGrpSpPr/>
          <p:nvPr/>
        </p:nvGrpSpPr>
        <p:grpSpPr>
          <a:xfrm>
            <a:off x="323850" y="244475"/>
            <a:ext cx="8424863" cy="592138"/>
            <a:chOff x="323528" y="244801"/>
            <a:chExt cx="8424936" cy="591911"/>
          </a:xfrm>
        </p:grpSpPr>
        <p:pic>
          <p:nvPicPr>
            <p:cNvPr id="393" name="Google Shape;393;p101" descr="COLOR Oficial - Grande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95536" y="244801"/>
              <a:ext cx="2758362" cy="59191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94" name="Google Shape;394;p101"/>
            <p:cNvCxnSpPr/>
            <p:nvPr/>
          </p:nvCxnSpPr>
          <p:spPr>
            <a:xfrm>
              <a:off x="323528" y="836712"/>
              <a:ext cx="8353497" cy="0"/>
            </a:xfrm>
            <a:prstGeom prst="straightConnector1">
              <a:avLst/>
            </a:prstGeom>
            <a:noFill/>
            <a:ln w="381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95" name="Google Shape;395;p101"/>
            <p:cNvSpPr txBox="1"/>
            <p:nvPr/>
          </p:nvSpPr>
          <p:spPr>
            <a:xfrm>
              <a:off x="1907867" y="332081"/>
              <a:ext cx="6840597" cy="431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Diplomado Docencia Universitaria Orientada al Desarrollo de Competencias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Módulo I: Identidad Ucabista</a:t>
              </a:r>
              <a:endParaRPr/>
            </a:p>
          </p:txBody>
        </p:sp>
      </p:grpSp>
      <p:sp>
        <p:nvSpPr>
          <p:cNvPr id="396" name="Google Shape;396;p10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10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10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Sólo el título">
  <p:cSld name="15_Sólo el título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p102"/>
          <p:cNvGrpSpPr/>
          <p:nvPr/>
        </p:nvGrpSpPr>
        <p:grpSpPr>
          <a:xfrm>
            <a:off x="323850" y="244475"/>
            <a:ext cx="8424863" cy="592138"/>
            <a:chOff x="323528" y="244801"/>
            <a:chExt cx="8424936" cy="591911"/>
          </a:xfrm>
        </p:grpSpPr>
        <p:pic>
          <p:nvPicPr>
            <p:cNvPr id="401" name="Google Shape;401;p102" descr="COLOR Oficial - Grande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95536" y="244801"/>
              <a:ext cx="2758362" cy="59191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02" name="Google Shape;402;p102"/>
            <p:cNvCxnSpPr/>
            <p:nvPr/>
          </p:nvCxnSpPr>
          <p:spPr>
            <a:xfrm>
              <a:off x="323528" y="836712"/>
              <a:ext cx="8353497" cy="0"/>
            </a:xfrm>
            <a:prstGeom prst="straightConnector1">
              <a:avLst/>
            </a:prstGeom>
            <a:noFill/>
            <a:ln w="381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03" name="Google Shape;403;p102"/>
            <p:cNvSpPr txBox="1"/>
            <p:nvPr/>
          </p:nvSpPr>
          <p:spPr>
            <a:xfrm>
              <a:off x="1907867" y="332081"/>
              <a:ext cx="6840597" cy="431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Diplomado Docencia Universitaria Orientada al desarrollo de Competencias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Módulo I: Identidad Ucabista</a:t>
              </a:r>
              <a:endParaRPr/>
            </a:p>
          </p:txBody>
        </p:sp>
      </p:grpSp>
      <p:sp>
        <p:nvSpPr>
          <p:cNvPr id="404" name="Google Shape;404;p10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0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10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Sólo el título">
  <p:cSld name="17_Sólo el título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" name="Google Shape;408;p103"/>
          <p:cNvGrpSpPr/>
          <p:nvPr/>
        </p:nvGrpSpPr>
        <p:grpSpPr>
          <a:xfrm>
            <a:off x="323850" y="244475"/>
            <a:ext cx="8424863" cy="592138"/>
            <a:chOff x="323528" y="244801"/>
            <a:chExt cx="8424936" cy="591911"/>
          </a:xfrm>
        </p:grpSpPr>
        <p:pic>
          <p:nvPicPr>
            <p:cNvPr id="409" name="Google Shape;409;p103" descr="COLOR Oficial - Grande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95536" y="244801"/>
              <a:ext cx="2758362" cy="59191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10" name="Google Shape;410;p103"/>
            <p:cNvCxnSpPr/>
            <p:nvPr/>
          </p:nvCxnSpPr>
          <p:spPr>
            <a:xfrm>
              <a:off x="323528" y="836712"/>
              <a:ext cx="8353497" cy="0"/>
            </a:xfrm>
            <a:prstGeom prst="straightConnector1">
              <a:avLst/>
            </a:prstGeom>
            <a:noFill/>
            <a:ln w="381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11" name="Google Shape;411;p103"/>
            <p:cNvSpPr txBox="1"/>
            <p:nvPr/>
          </p:nvSpPr>
          <p:spPr>
            <a:xfrm>
              <a:off x="1907867" y="332081"/>
              <a:ext cx="6840597" cy="431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Diplomado Docencia Universitaria Orientada al desarrollo de Competencias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Módulo I: Identidad Ucabista</a:t>
              </a:r>
              <a:endParaRPr/>
            </a:p>
          </p:txBody>
        </p:sp>
      </p:grpSp>
      <p:sp>
        <p:nvSpPr>
          <p:cNvPr id="412" name="Google Shape;412;p1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10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10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Sólo el título">
  <p:cSld name="18_Sólo el título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Google Shape;416;p104"/>
          <p:cNvGrpSpPr/>
          <p:nvPr/>
        </p:nvGrpSpPr>
        <p:grpSpPr>
          <a:xfrm>
            <a:off x="323850" y="244475"/>
            <a:ext cx="8424863" cy="592138"/>
            <a:chOff x="323528" y="244801"/>
            <a:chExt cx="8424936" cy="591911"/>
          </a:xfrm>
        </p:grpSpPr>
        <p:pic>
          <p:nvPicPr>
            <p:cNvPr id="417" name="Google Shape;417;p104" descr="COLOR Oficial - Grande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95536" y="244801"/>
              <a:ext cx="2758362" cy="59191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18" name="Google Shape;418;p104"/>
            <p:cNvCxnSpPr/>
            <p:nvPr/>
          </p:nvCxnSpPr>
          <p:spPr>
            <a:xfrm>
              <a:off x="323528" y="836712"/>
              <a:ext cx="8353497" cy="0"/>
            </a:xfrm>
            <a:prstGeom prst="straightConnector1">
              <a:avLst/>
            </a:prstGeom>
            <a:noFill/>
            <a:ln w="381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19" name="Google Shape;419;p104"/>
            <p:cNvSpPr txBox="1"/>
            <p:nvPr/>
          </p:nvSpPr>
          <p:spPr>
            <a:xfrm>
              <a:off x="1907867" y="332081"/>
              <a:ext cx="6840597" cy="431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Diplomado Docencia Universitaria Orientada al desarrollo de Competencias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11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Módulo I: Identidad Ucabista</a:t>
              </a:r>
              <a:endParaRPr/>
            </a:p>
          </p:txBody>
        </p:sp>
      </p:grpSp>
      <p:sp>
        <p:nvSpPr>
          <p:cNvPr id="420" name="Google Shape;420;p10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10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0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5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5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5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5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5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Google Shape;214;p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5" name="Google Shape;215;p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6" name="Google Shape;216;p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7" name="Google Shape;217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V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04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hyperlink" Target="https://www.youtube.com/watch?v=1Dcv02FRmeM&amp;feature=emb_logo" TargetMode="External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gif"/><Relationship Id="rId4" Type="http://schemas.openxmlformats.org/officeDocument/2006/relationships/hyperlink" Target="http://www.youtube.com/watch?v=C799k-nnxFw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hyperlink" Target="https://www.youtube.com/watch?v=rskYDEnO0_Y" TargetMode="External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4.gif"/><Relationship Id="rId4" Type="http://schemas.openxmlformats.org/officeDocument/2006/relationships/hyperlink" Target="http://www.youtube.com/watch?v=qE7XnDZ2GwE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p1" descr="PFIosca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50" y="5237163"/>
            <a:ext cx="8783638" cy="13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1"/>
          <p:cNvSpPr/>
          <p:nvPr/>
        </p:nvSpPr>
        <p:spPr>
          <a:xfrm>
            <a:off x="0" y="0"/>
            <a:ext cx="9144000" cy="10002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9" name="Google Shape;429;p1" descr="PFIosca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8848" y="5346152"/>
            <a:ext cx="8541624" cy="110718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430" name="Google Shape;430;p1"/>
          <p:cNvSpPr/>
          <p:nvPr/>
        </p:nvSpPr>
        <p:spPr>
          <a:xfrm>
            <a:off x="278848" y="332656"/>
            <a:ext cx="8541624" cy="5013496"/>
          </a:xfrm>
          <a:prstGeom prst="rect">
            <a:avLst/>
          </a:prstGeom>
          <a:blipFill rotWithShape="1">
            <a:blip r:embed="rId5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1" name="Google Shape;431;p1"/>
          <p:cNvGrpSpPr/>
          <p:nvPr/>
        </p:nvGrpSpPr>
        <p:grpSpPr>
          <a:xfrm>
            <a:off x="278848" y="2124145"/>
            <a:ext cx="6552728" cy="1643989"/>
            <a:chOff x="278848" y="2124145"/>
            <a:chExt cx="6552728" cy="1643989"/>
          </a:xfrm>
        </p:grpSpPr>
        <p:sp>
          <p:nvSpPr>
            <p:cNvPr id="432" name="Google Shape;432;p1"/>
            <p:cNvSpPr/>
            <p:nvPr/>
          </p:nvSpPr>
          <p:spPr>
            <a:xfrm>
              <a:off x="350856" y="3183359"/>
              <a:ext cx="5594829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3200" b="1" i="0" u="none" strike="noStrike" cap="none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COMPROMISO I</a:t>
              </a:r>
              <a:endParaRPr sz="3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33" name="Google Shape;433;p1"/>
            <p:cNvSpPr/>
            <p:nvPr/>
          </p:nvSpPr>
          <p:spPr>
            <a:xfrm>
              <a:off x="323528" y="2124145"/>
              <a:ext cx="4896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3200" b="1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IDENTIDAD</a:t>
              </a:r>
              <a:endParaRPr/>
            </a:p>
          </p:txBody>
        </p:sp>
        <p:sp>
          <p:nvSpPr>
            <p:cNvPr id="434" name="Google Shape;434;p1"/>
            <p:cNvSpPr/>
            <p:nvPr/>
          </p:nvSpPr>
          <p:spPr>
            <a:xfrm>
              <a:off x="278848" y="2708920"/>
              <a:ext cx="2869422" cy="461666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1"/>
            <p:cNvSpPr/>
            <p:nvPr/>
          </p:nvSpPr>
          <p:spPr>
            <a:xfrm>
              <a:off x="350856" y="2636912"/>
              <a:ext cx="6480720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VE" sz="3200" b="1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LIDERAZGO</a:t>
              </a:r>
              <a:endParaRPr/>
            </a:p>
          </p:txBody>
        </p:sp>
      </p:grpSp>
      <p:sp>
        <p:nvSpPr>
          <p:cNvPr id="436" name="Google Shape;436;p1"/>
          <p:cNvSpPr/>
          <p:nvPr/>
        </p:nvSpPr>
        <p:spPr>
          <a:xfrm>
            <a:off x="1070936" y="4238970"/>
            <a:ext cx="7560840" cy="998194"/>
          </a:xfrm>
          <a:prstGeom prst="roundRect">
            <a:avLst>
              <a:gd name="adj" fmla="val 16667"/>
            </a:avLst>
          </a:prstGeom>
          <a:blipFill rotWithShape="1">
            <a:blip r:embed="rId6">
              <a:alphaModFix/>
            </a:blip>
            <a:tile tx="0" ty="0" sx="100000" sy="100000" flip="none" algn="tl"/>
          </a:blip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7" name="Google Shape;437;p1" descr="P:\IDENTIDAD CORPORATIVA UCAB\LOGO UCAB UNIDADES\Identidad y Misión\Logo Oficial- SF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5536" y="491438"/>
            <a:ext cx="2799636" cy="489290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1"/>
          <p:cNvSpPr txBox="1"/>
          <p:nvPr/>
        </p:nvSpPr>
        <p:spPr>
          <a:xfrm>
            <a:off x="3779912" y="6021288"/>
            <a:ext cx="23042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Noviembre,  2020</a:t>
            </a:r>
            <a:endParaRPr/>
          </a:p>
        </p:txBody>
      </p:sp>
      <p:grpSp>
        <p:nvGrpSpPr>
          <p:cNvPr id="439" name="Google Shape;439;p1"/>
          <p:cNvGrpSpPr/>
          <p:nvPr/>
        </p:nvGrpSpPr>
        <p:grpSpPr>
          <a:xfrm>
            <a:off x="3051664" y="1000280"/>
            <a:ext cx="5552784" cy="3508840"/>
            <a:chOff x="3186665" y="954488"/>
            <a:chExt cx="5392028" cy="3914672"/>
          </a:xfrm>
        </p:grpSpPr>
        <p:pic>
          <p:nvPicPr>
            <p:cNvPr id="440" name="Google Shape;440;p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275856" y="3297215"/>
              <a:ext cx="4824536" cy="157194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41" name="Google Shape;441;p1"/>
            <p:cNvGrpSpPr/>
            <p:nvPr/>
          </p:nvGrpSpPr>
          <p:grpSpPr>
            <a:xfrm>
              <a:off x="3186665" y="954488"/>
              <a:ext cx="5392028" cy="3359514"/>
              <a:chOff x="3186665" y="954488"/>
              <a:chExt cx="5392028" cy="3359514"/>
            </a:xfrm>
          </p:grpSpPr>
          <p:pic>
            <p:nvPicPr>
              <p:cNvPr id="442" name="Google Shape;442;p1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3186665" y="954488"/>
                <a:ext cx="1483585" cy="14835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43" name="Google Shape;443;p1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3753983" y="1304237"/>
                <a:ext cx="1607602" cy="15486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44" name="Google Shape;444;p1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3616691" y="2403956"/>
                <a:ext cx="4962002" cy="12410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45" name="Google Shape;445;p1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7546251" y="3717032"/>
                <a:ext cx="554141" cy="59697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7843"/>
                  </a:srgbClr>
                </a:outerShdw>
              </a:effectLst>
            </p:spPr>
          </p:pic>
        </p:grpSp>
      </p:grpSp>
      <p:sp>
        <p:nvSpPr>
          <p:cNvPr id="446" name="Google Shape;446;p1"/>
          <p:cNvSpPr txBox="1"/>
          <p:nvPr/>
        </p:nvSpPr>
        <p:spPr>
          <a:xfrm>
            <a:off x="1115616" y="4521314"/>
            <a:ext cx="734481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82663" marR="0" lvl="0" indent="-982663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Semana 5. El oficio de estudiar en la Universidad</a:t>
            </a:r>
            <a:endParaRPr/>
          </a:p>
          <a:p>
            <a:pPr marL="982663" marR="0" lvl="0" indent="-982663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Canales y estilos de aprendizaje</a:t>
            </a:r>
            <a:endParaRPr sz="2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1"/>
          <p:cNvSpPr txBox="1">
            <a:spLocks noGrp="1"/>
          </p:cNvSpPr>
          <p:nvPr>
            <p:ph type="body" idx="4294967295"/>
          </p:nvPr>
        </p:nvSpPr>
        <p:spPr>
          <a:xfrm>
            <a:off x="251520" y="2708920"/>
            <a:ext cx="8640960" cy="3612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854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endParaRPr sz="2480" b="1" i="1"/>
          </a:p>
          <a:p>
            <a:pPr marL="342900" lvl="0" indent="-342900" algn="just" rtl="0">
              <a:lnSpc>
                <a:spcPct val="8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3332"/>
              <a:buChar char="•"/>
            </a:pPr>
            <a:r>
              <a:rPr lang="es-VE" sz="3332" b="1" i="1">
                <a:latin typeface="Century Gothic"/>
                <a:ea typeface="Century Gothic"/>
                <a:cs typeface="Century Gothic"/>
                <a:sym typeface="Century Gothic"/>
              </a:rPr>
              <a:t>Escuchar, oír, cantar, ritmo, debates, discusiones, cintas audio, lecturas, grupos pequeños, entrevistas. </a:t>
            </a:r>
            <a:endParaRPr sz="3332" b="1" i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8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3332"/>
              <a:buNone/>
            </a:pPr>
            <a:r>
              <a:rPr lang="es-VE" sz="3332" b="1"/>
              <a:t> </a:t>
            </a:r>
            <a:endParaRPr/>
          </a:p>
          <a:p>
            <a:pPr marL="342900" lvl="0" indent="-342900" algn="just" rtl="0">
              <a:lnSpc>
                <a:spcPct val="80000"/>
              </a:lnSpc>
              <a:spcBef>
                <a:spcPts val="666"/>
              </a:spcBef>
              <a:spcAft>
                <a:spcPts val="0"/>
              </a:spcAft>
              <a:buClr>
                <a:srgbClr val="0070C0"/>
              </a:buClr>
              <a:buSzPts val="3332"/>
              <a:buChar char="•"/>
            </a:pPr>
            <a:r>
              <a:rPr lang="es-VE" sz="3332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Fundamental en el aprendizaje de los idiomas, y naturalmente, de la música.</a:t>
            </a:r>
            <a:endParaRPr/>
          </a:p>
          <a:p>
            <a:pPr marL="342900" lvl="0" indent="-131318" algn="just" rtl="0">
              <a:lnSpc>
                <a:spcPct val="8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3332"/>
              <a:buNone/>
            </a:pPr>
            <a:endParaRPr sz="3332" b="1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185420" algn="just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endParaRPr sz="248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6" name="Google Shape;546;p11"/>
          <p:cNvSpPr txBox="1">
            <a:spLocks noGrp="1"/>
          </p:cNvSpPr>
          <p:nvPr>
            <p:ph type="title" idx="4294967295"/>
          </p:nvPr>
        </p:nvSpPr>
        <p:spPr>
          <a:xfrm>
            <a:off x="1078380" y="1095952"/>
            <a:ext cx="2546036" cy="93610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entury Gothic"/>
              <a:buNone/>
            </a:pPr>
            <a:r>
              <a:rPr lang="es-VE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Auditivo </a:t>
            </a:r>
            <a:endParaRPr b="1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7" name="Google Shape;547;p11"/>
          <p:cNvSpPr/>
          <p:nvPr/>
        </p:nvSpPr>
        <p:spPr>
          <a:xfrm>
            <a:off x="349176" y="6165304"/>
            <a:ext cx="55015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800" b="1" cap="none">
                <a:solidFill>
                  <a:srgbClr val="F4F0E2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/>
          </a:p>
        </p:txBody>
      </p:sp>
      <p:pic>
        <p:nvPicPr>
          <p:cNvPr id="548" name="Google Shape;54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925112"/>
            <a:ext cx="3378972" cy="1329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2"/>
          <p:cNvSpPr txBox="1">
            <a:spLocks noGrp="1"/>
          </p:cNvSpPr>
          <p:nvPr>
            <p:ph type="body" idx="4294967295"/>
          </p:nvPr>
        </p:nvSpPr>
        <p:spPr>
          <a:xfrm>
            <a:off x="251520" y="1740495"/>
            <a:ext cx="8568952" cy="442480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75"/>
              <a:buNone/>
            </a:pPr>
            <a:endParaRPr sz="1875" b="0" i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222222"/>
              </a:buClr>
              <a:buSzPts val="2000"/>
              <a:buChar char="•"/>
            </a:pPr>
            <a:r>
              <a:rPr lang="es-VE" sz="2000" b="0" i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este canal el individuo recuerda utilizando el sistema de representación auditiva, de manera secuencial y ordenada.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0" i="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s-VE"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s-VE" sz="2000" b="0" i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alumnos que aprenden básicamente </a:t>
            </a:r>
            <a:r>
              <a:rPr lang="es-VE" sz="2000" b="0" i="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escuchando.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0" i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s-VE" sz="2000" b="0" i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Son los que estudian </a:t>
            </a:r>
            <a:r>
              <a:rPr lang="es-VE" sz="2000" b="0" i="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repitiendo en alto para memorizar.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0" i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s-VE" sz="2000" b="0" i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Suele ir asociado a buenas dotes verbales y sociales (disfrutan en los debates, explicando ideas y se desempeñan muy bien en los exámenes orales).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0" i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s-VE" sz="2000" b="0" i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Punto débil: le cuesta ver las cosas en su conjunto.</a:t>
            </a:r>
            <a:endParaRPr/>
          </a:p>
          <a:p>
            <a:pPr marL="342900" lvl="0" indent="-215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0" i="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215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215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i="1"/>
          </a:p>
        </p:txBody>
      </p:sp>
      <p:sp>
        <p:nvSpPr>
          <p:cNvPr id="554" name="Google Shape;554;p12"/>
          <p:cNvSpPr txBox="1">
            <a:spLocks noGrp="1"/>
          </p:cNvSpPr>
          <p:nvPr>
            <p:ph type="title" idx="4294967295"/>
          </p:nvPr>
        </p:nvSpPr>
        <p:spPr>
          <a:xfrm>
            <a:off x="3365866" y="980728"/>
            <a:ext cx="2412268" cy="86409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lang="es-VE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Auditivo</a:t>
            </a:r>
            <a:endParaRPr b="1">
              <a:solidFill>
                <a:srgbClr val="0070C0"/>
              </a:solidFill>
            </a:endParaRPr>
          </a:p>
        </p:txBody>
      </p:sp>
      <p:sp>
        <p:nvSpPr>
          <p:cNvPr id="555" name="Google Shape;555;p12"/>
          <p:cNvSpPr/>
          <p:nvPr/>
        </p:nvSpPr>
        <p:spPr>
          <a:xfrm>
            <a:off x="323528" y="6165304"/>
            <a:ext cx="60144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3200" b="1">
                <a:solidFill>
                  <a:srgbClr val="F4F0E2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 sz="3200" b="1" cap="none">
              <a:solidFill>
                <a:srgbClr val="F4F0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3"/>
          <p:cNvSpPr txBox="1">
            <a:spLocks noGrp="1"/>
          </p:cNvSpPr>
          <p:nvPr>
            <p:ph type="body" idx="4294967295"/>
          </p:nvPr>
        </p:nvSpPr>
        <p:spPr>
          <a:xfrm>
            <a:off x="179512" y="1628775"/>
            <a:ext cx="8640960" cy="4497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 i="1"/>
          </a:p>
          <a:p>
            <a:pPr marL="342900" lvl="0" indent="-1397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1" name="Google Shape;561;p13"/>
          <p:cNvSpPr txBox="1">
            <a:spLocks noGrp="1"/>
          </p:cNvSpPr>
          <p:nvPr>
            <p:ph type="title" idx="4294967295"/>
          </p:nvPr>
        </p:nvSpPr>
        <p:spPr>
          <a:xfrm>
            <a:off x="630378" y="980728"/>
            <a:ext cx="2592288" cy="93610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entury Gothic"/>
              <a:buNone/>
            </a:pPr>
            <a:r>
              <a:rPr lang="es-VE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Auditivo </a:t>
            </a:r>
            <a:endParaRPr b="1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2" name="Google Shape;562;p13"/>
          <p:cNvSpPr/>
          <p:nvPr/>
        </p:nvSpPr>
        <p:spPr>
          <a:xfrm>
            <a:off x="323528" y="6165304"/>
            <a:ext cx="60144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3200" b="1" cap="none">
                <a:solidFill>
                  <a:srgbClr val="F4F0E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s-VE" sz="3200" b="1">
                <a:solidFill>
                  <a:srgbClr val="F4F0E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3200" b="1" cap="none">
              <a:solidFill>
                <a:srgbClr val="F4F0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3" name="Google Shape;56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8307" y="1806879"/>
            <a:ext cx="7268266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13"/>
          <p:cNvSpPr txBox="1"/>
          <p:nvPr/>
        </p:nvSpPr>
        <p:spPr>
          <a:xfrm>
            <a:off x="971600" y="2742983"/>
            <a:ext cx="7424973" cy="381642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s-VE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Oyendo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Hablando.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Leyendo en voz alta.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Dando y recibiendo explicaciones en forma oral.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Escuchando a otros o grabadoras.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Preguntándose datos o información relevante.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Construyendo canciones.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Componiendo música.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Realizando debates, entrevistas.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Hablando en público.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Imaginar: sonidos, palabras, entonaciones, canciones, ritmos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4"/>
          <p:cNvSpPr txBox="1">
            <a:spLocks noGrp="1"/>
          </p:cNvSpPr>
          <p:nvPr>
            <p:ph type="body" idx="4294967295"/>
          </p:nvPr>
        </p:nvSpPr>
        <p:spPr>
          <a:xfrm>
            <a:off x="233772" y="1988840"/>
            <a:ext cx="8676456" cy="438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549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/>
          </a:p>
          <a:p>
            <a:pPr marL="342900" lvl="0" indent="-342900" algn="just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s-VE" sz="2960" b="1" i="1">
                <a:latin typeface="Century Gothic"/>
                <a:ea typeface="Century Gothic"/>
                <a:cs typeface="Century Gothic"/>
                <a:sym typeface="Century Gothic"/>
              </a:rPr>
              <a:t>Tocar, mover, sentir, trabajo de campo, pintar, dibujar, bailar, laboratorio, hacer cosas, hablar en público, explicar, actuar, representar. </a:t>
            </a:r>
            <a:endParaRPr/>
          </a:p>
          <a:p>
            <a:pPr marL="342900" lvl="0" indent="-1549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/>
          </a:p>
          <a:p>
            <a:pPr marL="342900" lvl="0" indent="-342900" algn="just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0070C0"/>
              </a:buClr>
              <a:buSzPts val="2960"/>
              <a:buChar char="•"/>
            </a:pPr>
            <a:r>
              <a:rPr lang="es-VE" sz="2960" b="1">
                <a:solidFill>
                  <a:srgbClr val="0070C0"/>
                </a:solidFill>
              </a:rPr>
              <a:t>Información asociada a sensaciones y movimientos. </a:t>
            </a:r>
            <a:endParaRPr/>
          </a:p>
          <a:p>
            <a:pPr marL="342900" lvl="0" indent="-342900" algn="just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0070C0"/>
              </a:buClr>
              <a:buSzPts val="2960"/>
              <a:buChar char="•"/>
            </a:pPr>
            <a:r>
              <a:rPr lang="es-VE" sz="2960" b="1">
                <a:solidFill>
                  <a:srgbClr val="0070C0"/>
                </a:solidFill>
              </a:rPr>
              <a:t>Con énfasis en el trabajo grupal y el desarrollo expositivo (verbal y paraverbal). </a:t>
            </a:r>
            <a:endParaRPr sz="2960" b="1">
              <a:solidFill>
                <a:srgbClr val="0070C0"/>
              </a:solidFill>
            </a:endParaRPr>
          </a:p>
        </p:txBody>
      </p:sp>
      <p:sp>
        <p:nvSpPr>
          <p:cNvPr id="570" name="Google Shape;570;p14"/>
          <p:cNvSpPr txBox="1">
            <a:spLocks noGrp="1"/>
          </p:cNvSpPr>
          <p:nvPr>
            <p:ph type="title" idx="4294967295"/>
          </p:nvPr>
        </p:nvSpPr>
        <p:spPr>
          <a:xfrm>
            <a:off x="1259632" y="1268760"/>
            <a:ext cx="2736304" cy="86409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s-V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Kinestésico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571" name="Google Shape;571;p14"/>
          <p:cNvSpPr/>
          <p:nvPr/>
        </p:nvSpPr>
        <p:spPr>
          <a:xfrm>
            <a:off x="323528" y="6165304"/>
            <a:ext cx="60144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3200" b="1" cap="none">
                <a:solidFill>
                  <a:srgbClr val="F4F0E2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/>
          </a:p>
        </p:txBody>
      </p:sp>
      <p:pic>
        <p:nvPicPr>
          <p:cNvPr id="572" name="Google Shape;572;p14" descr="Aprendizaje Auditivo, Visual y Kinestésico - Información y diferencia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60032" y="941812"/>
            <a:ext cx="3384376" cy="1332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5"/>
          <p:cNvSpPr txBox="1">
            <a:spLocks noGrp="1"/>
          </p:cNvSpPr>
          <p:nvPr>
            <p:ph type="body" idx="4294967295"/>
          </p:nvPr>
        </p:nvSpPr>
        <p:spPr>
          <a:xfrm>
            <a:off x="755576" y="2420888"/>
            <a:ext cx="7632848" cy="381642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s-VE" sz="272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Oliendo.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rPr lang="es-VE" sz="272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Gustando o saboreando.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rPr lang="es-VE" sz="272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Tocando.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rPr lang="es-VE" sz="272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Sintiendo.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rPr lang="es-VE" sz="272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Moviéndose.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rPr lang="es-VE" sz="272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Haciendo, construyendo, elaborando, practicando o reparando.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rPr lang="es-VE" sz="272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Imaginando: olores, sabores, sensaciones, sentimientos, acciones. </a:t>
            </a:r>
            <a:endParaRPr/>
          </a:p>
          <a:p>
            <a:pPr marL="342900" lvl="0" indent="-17018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endParaRPr sz="2720"/>
          </a:p>
        </p:txBody>
      </p:sp>
      <p:sp>
        <p:nvSpPr>
          <p:cNvPr id="578" name="Google Shape;578;p15"/>
          <p:cNvSpPr txBox="1">
            <a:spLocks noGrp="1"/>
          </p:cNvSpPr>
          <p:nvPr>
            <p:ph type="title" idx="4294967295"/>
          </p:nvPr>
        </p:nvSpPr>
        <p:spPr>
          <a:xfrm>
            <a:off x="539552" y="890935"/>
            <a:ext cx="2795711" cy="79208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s-V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Kinestésico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579" name="Google Shape;579;p15"/>
          <p:cNvSpPr/>
          <p:nvPr/>
        </p:nvSpPr>
        <p:spPr>
          <a:xfrm>
            <a:off x="323528" y="6165304"/>
            <a:ext cx="60144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3200" b="1" cap="none">
                <a:solidFill>
                  <a:srgbClr val="F4F0E2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/>
          </a:p>
        </p:txBody>
      </p:sp>
      <p:pic>
        <p:nvPicPr>
          <p:cNvPr id="580" name="Google Shape;58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6296" y="1156326"/>
            <a:ext cx="950977" cy="895629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15"/>
          <p:cNvSpPr txBox="1"/>
          <p:nvPr/>
        </p:nvSpPr>
        <p:spPr>
          <a:xfrm>
            <a:off x="2405956" y="1821123"/>
            <a:ext cx="4581524" cy="46166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aprende el kinestésico?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6"/>
          <p:cNvSpPr/>
          <p:nvPr/>
        </p:nvSpPr>
        <p:spPr>
          <a:xfrm>
            <a:off x="323528" y="6165304"/>
            <a:ext cx="60144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3200" b="1">
                <a:solidFill>
                  <a:srgbClr val="F4F0E2"/>
                </a:solidFill>
                <a:latin typeface="Calibri"/>
                <a:ea typeface="Calibri"/>
                <a:cs typeface="Calibri"/>
                <a:sym typeface="Calibri"/>
              </a:rPr>
              <a:t>16</a:t>
            </a:r>
            <a:endParaRPr sz="3200" b="1" cap="none">
              <a:solidFill>
                <a:srgbClr val="F4F0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16"/>
          <p:cNvSpPr/>
          <p:nvPr/>
        </p:nvSpPr>
        <p:spPr>
          <a:xfrm>
            <a:off x="539552" y="908720"/>
            <a:ext cx="5256584" cy="266429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potenciar </a:t>
            </a:r>
            <a:r>
              <a:rPr lang="es-VE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canal visual </a:t>
            </a:r>
            <a:r>
              <a:rPr lang="es-VE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puedes realizar o usar: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VE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Mapas visuales, conceptuales o mentales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VE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Juegos de memoria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VE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Películas y rompecabezas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VE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Presentaciones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VE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Crucigramas y sopa de letras</a:t>
            </a:r>
            <a:endParaRPr/>
          </a:p>
          <a:p>
            <a:pPr marL="285750" marR="0" lvl="0" indent="-1714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8" name="Google Shape;58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3808" y="3789040"/>
            <a:ext cx="5184576" cy="288031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89" name="Google Shape;589;p16"/>
          <p:cNvSpPr/>
          <p:nvPr/>
        </p:nvSpPr>
        <p:spPr>
          <a:xfrm>
            <a:off x="6732240" y="3789040"/>
            <a:ext cx="1296144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7"/>
          <p:cNvSpPr/>
          <p:nvPr/>
        </p:nvSpPr>
        <p:spPr>
          <a:xfrm>
            <a:off x="323528" y="6165304"/>
            <a:ext cx="60144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3200" b="1">
                <a:solidFill>
                  <a:srgbClr val="F4F0E2"/>
                </a:solidFill>
                <a:latin typeface="Calibri"/>
                <a:ea typeface="Calibri"/>
                <a:cs typeface="Calibri"/>
                <a:sym typeface="Calibri"/>
              </a:rPr>
              <a:t>17</a:t>
            </a:r>
            <a:endParaRPr sz="3200" b="1" cap="none">
              <a:solidFill>
                <a:srgbClr val="F4F0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17"/>
          <p:cNvSpPr/>
          <p:nvPr/>
        </p:nvSpPr>
        <p:spPr>
          <a:xfrm>
            <a:off x="1675148" y="1196752"/>
            <a:ext cx="5256584" cy="288032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potenciar </a:t>
            </a:r>
            <a:r>
              <a:rPr lang="es-VE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canal auditivo </a:t>
            </a:r>
            <a:r>
              <a:rPr lang="es-V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puedes realizar o usar: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V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Juegos por ejemplo: “Escuchar con distracciones”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V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Tareas con instrucciones habladas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V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Exposiciones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V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Orden cronológico del material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V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Secuencia musical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V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Debate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V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Juego de retroalimentación</a:t>
            </a:r>
            <a:endParaRPr/>
          </a:p>
        </p:txBody>
      </p:sp>
      <p:sp>
        <p:nvSpPr>
          <p:cNvPr id="596" name="Google Shape;596;p17"/>
          <p:cNvSpPr/>
          <p:nvPr/>
        </p:nvSpPr>
        <p:spPr>
          <a:xfrm>
            <a:off x="6732240" y="3789040"/>
            <a:ext cx="1296144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7" name="Google Shape;59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4008" y="4241254"/>
            <a:ext cx="3086472" cy="2212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3608" y="4341657"/>
            <a:ext cx="3259832" cy="201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18"/>
          <p:cNvSpPr/>
          <p:nvPr/>
        </p:nvSpPr>
        <p:spPr>
          <a:xfrm>
            <a:off x="323528" y="6165304"/>
            <a:ext cx="60144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3200" b="1">
                <a:solidFill>
                  <a:srgbClr val="F4F0E2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endParaRPr sz="3200" b="1" cap="none">
              <a:solidFill>
                <a:srgbClr val="F4F0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18"/>
          <p:cNvSpPr/>
          <p:nvPr/>
        </p:nvSpPr>
        <p:spPr>
          <a:xfrm>
            <a:off x="624251" y="1412776"/>
            <a:ext cx="5256584" cy="187220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potenciar </a:t>
            </a:r>
            <a:r>
              <a:rPr lang="es-VE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canal kinestésico </a:t>
            </a:r>
            <a:r>
              <a:rPr lang="es-VE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puedes realizar o usar: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VE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Expresión corporal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VE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Danza y deportes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VE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Dibujar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VE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Sociodrama</a:t>
            </a:r>
            <a:endParaRPr/>
          </a:p>
        </p:txBody>
      </p:sp>
      <p:sp>
        <p:nvSpPr>
          <p:cNvPr id="605" name="Google Shape;605;p18"/>
          <p:cNvSpPr/>
          <p:nvPr/>
        </p:nvSpPr>
        <p:spPr>
          <a:xfrm>
            <a:off x="6732240" y="3789040"/>
            <a:ext cx="1296144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6" name="Google Shape;60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3928" y="3717032"/>
            <a:ext cx="3312368" cy="2232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19"/>
          <p:cNvSpPr/>
          <p:nvPr/>
        </p:nvSpPr>
        <p:spPr>
          <a:xfrm>
            <a:off x="4313491" y="1561260"/>
            <a:ext cx="437727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 b="1">
                <a:solidFill>
                  <a:srgbClr val="0066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¿Y tú qué eres: visual, auditivo o kinestésico?</a:t>
            </a:r>
            <a:endParaRPr/>
          </a:p>
        </p:txBody>
      </p:sp>
      <p:sp>
        <p:nvSpPr>
          <p:cNvPr id="612" name="Google Shape;612;p19"/>
          <p:cNvSpPr txBox="1"/>
          <p:nvPr/>
        </p:nvSpPr>
        <p:spPr>
          <a:xfrm>
            <a:off x="3972810" y="4976007"/>
            <a:ext cx="437707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600" b="1">
                <a:solidFill>
                  <a:srgbClr val="97480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Hipervínculo…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600" b="1">
                <a:solidFill>
                  <a:srgbClr val="97480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Haz clic en el botón para  ir al video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600" b="1" u="sng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https://www.youtube.com/watch?v=1Dcv02FRmeM&amp;feature=emb_logo</a:t>
            </a:r>
            <a:endParaRPr sz="1600" b="1">
              <a:solidFill>
                <a:srgbClr val="97480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97480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3" name="Google Shape;613;p19" descr="Resultado de imagen para gif animado boton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06907" y="5363490"/>
            <a:ext cx="570359" cy="570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2729" y="1735027"/>
            <a:ext cx="3842991" cy="288224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2941"/>
              </a:srgbClr>
            </a:outerShdw>
          </a:effectLst>
        </p:spPr>
      </p:pic>
      <p:sp>
        <p:nvSpPr>
          <p:cNvPr id="615" name="Google Shape;615;p19"/>
          <p:cNvSpPr/>
          <p:nvPr/>
        </p:nvSpPr>
        <p:spPr>
          <a:xfrm>
            <a:off x="323528" y="6165304"/>
            <a:ext cx="60144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3200" b="1" cap="none">
                <a:solidFill>
                  <a:srgbClr val="F4F0E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s-VE" sz="3200" b="1">
                <a:solidFill>
                  <a:srgbClr val="F4F0E2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3200" b="1" cap="none">
              <a:solidFill>
                <a:srgbClr val="F4F0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6" name="Google Shape;616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87046" y="4953881"/>
            <a:ext cx="537860" cy="517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19" title="02. ¿Y tú qué eres: visual, auditivo o kinestésico?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13491" y="2364559"/>
            <a:ext cx="4200128" cy="2362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20"/>
          <p:cNvSpPr/>
          <p:nvPr/>
        </p:nvSpPr>
        <p:spPr>
          <a:xfrm>
            <a:off x="179388" y="1085850"/>
            <a:ext cx="8713787" cy="5439494"/>
          </a:xfrm>
          <a:prstGeom prst="roundRect">
            <a:avLst>
              <a:gd name="adj" fmla="val 16667"/>
            </a:avLst>
          </a:prstGeom>
          <a:solidFill>
            <a:srgbClr val="B6DDE7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20"/>
          <p:cNvSpPr/>
          <p:nvPr/>
        </p:nvSpPr>
        <p:spPr>
          <a:xfrm>
            <a:off x="468313" y="1268413"/>
            <a:ext cx="8064500" cy="1076325"/>
          </a:xfrm>
          <a:prstGeom prst="roundRect">
            <a:avLst>
              <a:gd name="adj" fmla="val 16667"/>
            </a:avLst>
          </a:prstGeom>
          <a:solidFill>
            <a:srgbClr val="0F243E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20"/>
          <p:cNvSpPr txBox="1"/>
          <p:nvPr/>
        </p:nvSpPr>
        <p:spPr>
          <a:xfrm>
            <a:off x="638175" y="1355726"/>
            <a:ext cx="652621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•"/>
            </a:pPr>
            <a:r>
              <a:rPr lang="es-VE" sz="28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Aplicación práctica</a:t>
            </a:r>
            <a:endParaRPr/>
          </a:p>
        </p:txBody>
      </p:sp>
      <p:pic>
        <p:nvPicPr>
          <p:cNvPr id="625" name="Google Shape;62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4388" y="1287463"/>
            <a:ext cx="10985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20"/>
          <p:cNvSpPr/>
          <p:nvPr/>
        </p:nvSpPr>
        <p:spPr>
          <a:xfrm>
            <a:off x="755960" y="2536454"/>
            <a:ext cx="7632079" cy="347787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000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1.- ¿Qué son los canales de aprendizaje?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000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2.- Piensa y describe dos actividades académica que realices donde estimules y potencies los canales de aprendizaje visual, auditivo y kinestésico.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000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3.- Escribe dos características de cómo aprende un alumno visual, el auditivo y el kinestésico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000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4.- ¿Cómo aplicarías los canales de aprendizaje en el proceso de tus estudios universitarios?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000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5.- Escribe tres aprendizajes significativos que puedas reconocer en el video ¿Y tú qué eres: visual, auditivo o kinestésico?</a:t>
            </a:r>
            <a:endParaRPr/>
          </a:p>
        </p:txBody>
      </p:sp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"/>
          <p:cNvSpPr/>
          <p:nvPr/>
        </p:nvSpPr>
        <p:spPr>
          <a:xfrm>
            <a:off x="364624" y="3356992"/>
            <a:ext cx="8455848" cy="3167633"/>
          </a:xfrm>
          <a:prstGeom prst="roundRect">
            <a:avLst>
              <a:gd name="adj" fmla="val 16667"/>
            </a:avLst>
          </a:prstGeom>
          <a:solidFill>
            <a:srgbClr val="B6DDE7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000" b="1">
                <a:solidFill>
                  <a:srgbClr val="00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presentación aborda los siguientes aspectos: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000" b="1">
                <a:solidFill>
                  <a:srgbClr val="34411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1.3.- El oficio de estudiar en la Universidad.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000" b="1">
                <a:solidFill>
                  <a:srgbClr val="34411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1.3.3.- </a:t>
            </a:r>
            <a:r>
              <a:rPr lang="es-VE" sz="1800" b="1">
                <a:solidFill>
                  <a:srgbClr val="34411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canales y estilos del aprendizaje.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 b="1">
                <a:solidFill>
                  <a:srgbClr val="34411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1.4.- Técnicas y estrategias para un desempeño exitoso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 b="1">
                <a:solidFill>
                  <a:srgbClr val="34411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1.4.1.- Procesos cognitivos básicos en la lectura, en la escritura y en la organización de la información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 b="1">
                <a:solidFill>
                  <a:srgbClr val="34411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1.4.2.- Tipos de estrategias para un estudio efectivo 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2" name="Google Shape;45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4613" y="1217212"/>
            <a:ext cx="4285859" cy="1396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1" name="Google Shape;631;p21"/>
          <p:cNvCxnSpPr/>
          <p:nvPr/>
        </p:nvCxnSpPr>
        <p:spPr>
          <a:xfrm>
            <a:off x="971600" y="3429000"/>
            <a:ext cx="7200800" cy="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2" name="Google Shape;632;p21"/>
          <p:cNvSpPr/>
          <p:nvPr/>
        </p:nvSpPr>
        <p:spPr>
          <a:xfrm>
            <a:off x="3414779" y="2492896"/>
            <a:ext cx="24533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5400" b="1">
                <a:latin typeface="Calibri"/>
                <a:ea typeface="Calibri"/>
                <a:cs typeface="Calibri"/>
                <a:sym typeface="Calibri"/>
              </a:rPr>
              <a:t>2° Parte</a:t>
            </a:r>
            <a:endParaRPr/>
          </a:p>
        </p:txBody>
      </p:sp>
      <p:sp>
        <p:nvSpPr>
          <p:cNvPr id="633" name="Google Shape;633;p21"/>
          <p:cNvSpPr/>
          <p:nvPr/>
        </p:nvSpPr>
        <p:spPr>
          <a:xfrm>
            <a:off x="2195736" y="3457947"/>
            <a:ext cx="537679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3200" b="1">
                <a:solidFill>
                  <a:srgbClr val="17365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estilos del aprendizaje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2"/>
          <p:cNvSpPr txBox="1"/>
          <p:nvPr/>
        </p:nvSpPr>
        <p:spPr>
          <a:xfrm>
            <a:off x="1259632" y="2551837"/>
            <a:ext cx="5612655" cy="163121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“Son los rasgos </a:t>
            </a:r>
            <a:r>
              <a:rPr lang="es-VE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cognitivos, afectivos y fisiológicos, </a:t>
            </a:r>
            <a:r>
              <a:rPr lang="es-V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sirven como indicadores relativamente estables, de cómo los estudiantes </a:t>
            </a:r>
            <a:r>
              <a:rPr lang="es-VE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perciben, interaccionan y responden</a:t>
            </a:r>
            <a:r>
              <a:rPr lang="es-V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sus ambientes de aprendizaje”. (Alonso, Gallego y Honey 1999 p. 48)</a:t>
            </a:r>
            <a:endParaRPr/>
          </a:p>
        </p:txBody>
      </p:sp>
      <p:pic>
        <p:nvPicPr>
          <p:cNvPr id="639" name="Google Shape;63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8024" y="2492896"/>
            <a:ext cx="5535648" cy="4572396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p22"/>
          <p:cNvSpPr txBox="1"/>
          <p:nvPr/>
        </p:nvSpPr>
        <p:spPr>
          <a:xfrm>
            <a:off x="1990725" y="1576763"/>
            <a:ext cx="516255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Estilos de aprendizaje</a:t>
            </a:r>
            <a:endParaRPr/>
          </a:p>
        </p:txBody>
      </p:sp>
      <p:sp>
        <p:nvSpPr>
          <p:cNvPr id="641" name="Google Shape;641;p22"/>
          <p:cNvSpPr/>
          <p:nvPr/>
        </p:nvSpPr>
        <p:spPr>
          <a:xfrm>
            <a:off x="251520" y="6021288"/>
            <a:ext cx="792088" cy="7200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800" b="1">
                <a:solidFill>
                  <a:srgbClr val="F4F0E2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endParaRPr sz="2800" b="1" cap="none">
              <a:solidFill>
                <a:srgbClr val="F4F0E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2" name="Google Shape;642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68699" y="4514411"/>
            <a:ext cx="2651373" cy="206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23"/>
          <p:cNvSpPr/>
          <p:nvPr/>
        </p:nvSpPr>
        <p:spPr>
          <a:xfrm>
            <a:off x="5652120" y="1052736"/>
            <a:ext cx="3240359" cy="2016224"/>
          </a:xfrm>
          <a:prstGeom prst="wedgeRoundRectCallout">
            <a:avLst>
              <a:gd name="adj1" fmla="val -40016"/>
              <a:gd name="adj2" fmla="val 72984"/>
              <a:gd name="adj3" fmla="val 16667"/>
            </a:avLst>
          </a:prstGeom>
          <a:solidFill>
            <a:srgbClr val="DAEEF3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 has preguntado…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¿Cuál es el estilo de aprendizaje con el que te identificas?</a:t>
            </a:r>
            <a:endParaRPr/>
          </a:p>
        </p:txBody>
      </p:sp>
      <p:sp>
        <p:nvSpPr>
          <p:cNvPr id="648" name="Google Shape;648;p23"/>
          <p:cNvSpPr/>
          <p:nvPr/>
        </p:nvSpPr>
        <p:spPr>
          <a:xfrm>
            <a:off x="107504" y="6309320"/>
            <a:ext cx="81747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800" b="1" cap="none">
                <a:solidFill>
                  <a:srgbClr val="F4F0E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-VE" sz="2800" b="1">
                <a:solidFill>
                  <a:srgbClr val="F4F0E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800" b="1" cap="none">
              <a:solidFill>
                <a:srgbClr val="F4F0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9" name="Google Shape;64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3212976"/>
            <a:ext cx="4063971" cy="3352776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23"/>
          <p:cNvSpPr txBox="1"/>
          <p:nvPr/>
        </p:nvSpPr>
        <p:spPr>
          <a:xfrm>
            <a:off x="251521" y="1045126"/>
            <a:ext cx="5086350" cy="535531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Según el modelo de Kolb un aprendizaje óptimo es el resultado de trabajar la información en </a:t>
            </a:r>
            <a:r>
              <a:rPr lang="es-VE" sz="1800" b="1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cuatro fases: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1.- De una experiencia directa y concreta: </a:t>
            </a:r>
            <a:r>
              <a:rPr lang="es-VE" sz="180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alumno activo.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2.- De una experiencia abstracta, que es la que tenemos cuando leemos acerca de algo o cuando alguien nos lo cuenta: </a:t>
            </a:r>
            <a:r>
              <a:rPr lang="es-VE" sz="180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alumno teórico.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experiencias que tengamos, concretas o abstractas, se transforman en conocimiento cuando las elaboramos de alguna de estas dos formas: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3.- Reflexionando y pensando sobre ellas: </a:t>
            </a:r>
            <a:r>
              <a:rPr lang="es-VE" sz="180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alumno reflexivo.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4.- Experimentando de forma activa con la información recibida: </a:t>
            </a:r>
            <a:r>
              <a:rPr lang="es-VE" sz="180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alumno pragmático.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Google Shape;65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616" y="2060848"/>
            <a:ext cx="6836625" cy="3712244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24"/>
          <p:cNvSpPr txBox="1"/>
          <p:nvPr/>
        </p:nvSpPr>
        <p:spPr>
          <a:xfrm>
            <a:off x="611560" y="1158320"/>
            <a:ext cx="31683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800" b="1">
                <a:solidFill>
                  <a:srgbClr val="4F612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Modelo de Kolb</a:t>
            </a:r>
            <a:endParaRPr sz="2800" b="1">
              <a:solidFill>
                <a:srgbClr val="4F612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25"/>
          <p:cNvSpPr txBox="1"/>
          <p:nvPr/>
        </p:nvSpPr>
        <p:spPr>
          <a:xfrm>
            <a:off x="3131840" y="1196752"/>
            <a:ext cx="5544616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Características generales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involucran totalmente y sin prejuicios en las experiencias nuevas. Son de </a:t>
            </a:r>
            <a:r>
              <a:rPr lang="es-VE" sz="1600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mente abierta</a:t>
            </a:r>
            <a:r>
              <a:rPr lang="es-VE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600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Disfrutan el momento presente</a:t>
            </a:r>
            <a:r>
              <a:rPr lang="es-VE" sz="16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se dejan llevar por los acontecimientos.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Suelen ser </a:t>
            </a:r>
            <a:r>
              <a:rPr lang="es-VE" sz="1600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entusiastas</a:t>
            </a:r>
            <a:r>
              <a:rPr lang="es-VE" sz="16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 lo nuevo y tienden a actuar primero y pensar después en las consecuencias.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</a:t>
            </a:r>
            <a:r>
              <a:rPr lang="es-VE" sz="16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crecen ante los desafíos </a:t>
            </a:r>
            <a:r>
              <a:rPr lang="es-VE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 suponen nuevas experiencias, y se aburren de plazos largos.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600" b="1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Llenan sus días de actividades</a:t>
            </a:r>
            <a:r>
              <a:rPr lang="es-VE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tan pronto disminuye el encanto de una de ellas se lanzan a la siguiente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6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 gusta trabajar rodeados de gente</a:t>
            </a:r>
            <a:r>
              <a:rPr lang="es-VE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pero siendo el centro de las actividades.</a:t>
            </a:r>
            <a:endParaRPr/>
          </a:p>
        </p:txBody>
      </p:sp>
      <p:sp>
        <p:nvSpPr>
          <p:cNvPr id="662" name="Google Shape;662;p25"/>
          <p:cNvSpPr/>
          <p:nvPr/>
        </p:nvSpPr>
        <p:spPr>
          <a:xfrm>
            <a:off x="552357" y="2996952"/>
            <a:ext cx="2088232" cy="144016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32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Alumno Activos</a:t>
            </a:r>
            <a:endParaRPr/>
          </a:p>
        </p:txBody>
      </p:sp>
      <p:sp>
        <p:nvSpPr>
          <p:cNvPr id="663" name="Google Shape;663;p25"/>
          <p:cNvSpPr/>
          <p:nvPr/>
        </p:nvSpPr>
        <p:spPr>
          <a:xfrm>
            <a:off x="2771800" y="1052736"/>
            <a:ext cx="504056" cy="5328592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4" name="Google Shape;66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580" y="1196752"/>
            <a:ext cx="2209787" cy="1470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6"/>
          <p:cNvSpPr txBox="1"/>
          <p:nvPr/>
        </p:nvSpPr>
        <p:spPr>
          <a:xfrm>
            <a:off x="3082255" y="1628800"/>
            <a:ext cx="5544616" cy="464742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Aprende mejor</a:t>
            </a:r>
            <a:r>
              <a:rPr lang="es-V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s-V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 se lanzan a una actividad que les presente un desafío.</a:t>
            </a:r>
            <a:endParaRPr/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s-V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 realizan actividades cortas e de resultado inmediato.</a:t>
            </a:r>
            <a:endParaRPr/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s-V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 hay emoción, drama y crisis.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cuesta aprender</a:t>
            </a:r>
            <a:endParaRPr/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s-V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 tienen que adoptar un papel pasivo.</a:t>
            </a:r>
            <a:endParaRPr/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s-V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 tienen que asimilar, analizar e interpretar datos.</a:t>
            </a:r>
            <a:endParaRPr/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s-V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 tienen que trabajar solos.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0" name="Google Shape;670;p26"/>
          <p:cNvSpPr/>
          <p:nvPr/>
        </p:nvSpPr>
        <p:spPr>
          <a:xfrm>
            <a:off x="540024" y="2708920"/>
            <a:ext cx="2088232" cy="144016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32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Alumno Activos</a:t>
            </a:r>
            <a:endParaRPr/>
          </a:p>
        </p:txBody>
      </p:sp>
      <p:sp>
        <p:nvSpPr>
          <p:cNvPr id="671" name="Google Shape;671;p26"/>
          <p:cNvSpPr/>
          <p:nvPr/>
        </p:nvSpPr>
        <p:spPr>
          <a:xfrm>
            <a:off x="3707904" y="5517232"/>
            <a:ext cx="4536504" cy="576064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w="9525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pregunta que quieren responder con el aprendizaje es </a:t>
            </a:r>
            <a:r>
              <a:rPr lang="es-VE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¿Cómo?</a:t>
            </a:r>
            <a:endParaRPr/>
          </a:p>
        </p:txBody>
      </p:sp>
      <p:cxnSp>
        <p:nvCxnSpPr>
          <p:cNvPr id="672" name="Google Shape;672;p26"/>
          <p:cNvCxnSpPr/>
          <p:nvPr/>
        </p:nvCxnSpPr>
        <p:spPr>
          <a:xfrm>
            <a:off x="2640589" y="3140968"/>
            <a:ext cx="347235" cy="576064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27"/>
          <p:cNvSpPr txBox="1"/>
          <p:nvPr/>
        </p:nvSpPr>
        <p:spPr>
          <a:xfrm>
            <a:off x="3059832" y="1586989"/>
            <a:ext cx="5544616" cy="4862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Características generales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Tienden a adoptar la </a:t>
            </a:r>
            <a:r>
              <a:rPr lang="es-VE" sz="16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postura de un observador </a:t>
            </a:r>
            <a:r>
              <a:rPr lang="es-VE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 analiza sus experiencias desde muchas perspectivas distintas.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600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Recogen datos </a:t>
            </a:r>
            <a:r>
              <a:rPr lang="es-VE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los </a:t>
            </a:r>
            <a:r>
              <a:rPr lang="es-VE" sz="1600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analizan </a:t>
            </a:r>
            <a:r>
              <a:rPr lang="es-VE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detalladamente antes de llegar a una conclusión.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ellos lo más importante es esa </a:t>
            </a:r>
            <a:r>
              <a:rPr lang="es-VE" sz="16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recogida de datos y su análisis concienzudo</a:t>
            </a:r>
            <a:r>
              <a:rPr lang="es-VE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así que procuran posponer las conclusiones todo lo que pueden.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Son </a:t>
            </a:r>
            <a:r>
              <a:rPr lang="es-VE" sz="1600" b="1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precavidos</a:t>
            </a:r>
            <a:r>
              <a:rPr lang="es-VE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analizan todas las implicaciones de cualquier acción antes de ponerse en movimiento.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las reuniones </a:t>
            </a:r>
            <a:r>
              <a:rPr lang="es-VE" sz="16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observan y escuchan </a:t>
            </a:r>
            <a:r>
              <a:rPr lang="es-VE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hablar, procurando pasar desapercibidos.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8" name="Google Shape;678;p27"/>
          <p:cNvSpPr/>
          <p:nvPr/>
        </p:nvSpPr>
        <p:spPr>
          <a:xfrm>
            <a:off x="251520" y="3232143"/>
            <a:ext cx="2376264" cy="136815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32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Alumno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32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Reflexivos</a:t>
            </a:r>
            <a:r>
              <a:rPr lang="es-VE" sz="40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679" name="Google Shape;679;p27"/>
          <p:cNvSpPr/>
          <p:nvPr/>
        </p:nvSpPr>
        <p:spPr>
          <a:xfrm>
            <a:off x="2699792" y="1484784"/>
            <a:ext cx="432048" cy="486287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0" name="Google Shape;68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841" y="1268760"/>
            <a:ext cx="2437202" cy="1700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28"/>
          <p:cNvSpPr/>
          <p:nvPr/>
        </p:nvSpPr>
        <p:spPr>
          <a:xfrm>
            <a:off x="251520" y="2855550"/>
            <a:ext cx="2376264" cy="136815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32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Alumno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32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Reflexivos</a:t>
            </a:r>
            <a:r>
              <a:rPr lang="es-VE" sz="40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686" name="Google Shape;686;p28"/>
          <p:cNvSpPr txBox="1"/>
          <p:nvPr/>
        </p:nvSpPr>
        <p:spPr>
          <a:xfrm>
            <a:off x="3203848" y="980728"/>
            <a:ext cx="5112568" cy="437042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Aprenden mejor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 pueden adoptar la postura del observador.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 pueden ofrecer observaciones y analizar la situación.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 pueden pensar antes de actuar.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cuesta más aprender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 se les fuerza a convertirse en el centro de la atención.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 se les apresura de una actividad a otra.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 tienen que actuar sin poder planificar previamente.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28"/>
          <p:cNvSpPr/>
          <p:nvPr/>
        </p:nvSpPr>
        <p:spPr>
          <a:xfrm>
            <a:off x="3923928" y="5445224"/>
            <a:ext cx="3384376" cy="1152128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w="9525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pregunta que quieren responder con el aprendizaje es </a:t>
            </a:r>
            <a:r>
              <a:rPr lang="es-VE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¿Por qué?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88" name="Google Shape;688;p28"/>
          <p:cNvCxnSpPr/>
          <p:nvPr/>
        </p:nvCxnSpPr>
        <p:spPr>
          <a:xfrm>
            <a:off x="2627784" y="3362221"/>
            <a:ext cx="504056" cy="354811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29"/>
          <p:cNvSpPr txBox="1"/>
          <p:nvPr/>
        </p:nvSpPr>
        <p:spPr>
          <a:xfrm>
            <a:off x="3059832" y="1586989"/>
            <a:ext cx="5544616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Características generales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Adaptan e integran </a:t>
            </a:r>
            <a:r>
              <a:rPr lang="es-V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observaciones que realizan en teorías complejas y bien fundamentadas lógicamente.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Piensan de forma secuencial </a:t>
            </a:r>
            <a:r>
              <a:rPr lang="es-V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paso a paso, integrando hechos dispares en teorías coherentes.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 gusta </a:t>
            </a:r>
            <a:r>
              <a:rPr lang="es-VE" sz="18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analizar y sintetizar la información </a:t>
            </a:r>
            <a:r>
              <a:rPr lang="es-V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su sistema de valores premia la lógica y la racionalidad.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sienten </a:t>
            </a:r>
            <a:r>
              <a:rPr lang="es-VE" sz="1800" b="1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incómodos con los juicios subjetivos</a:t>
            </a:r>
            <a:r>
              <a:rPr lang="es-V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las técnicas de pensamiento lateral y las actividades faltas de lógica clara.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4" name="Google Shape;694;p29"/>
          <p:cNvSpPr/>
          <p:nvPr/>
        </p:nvSpPr>
        <p:spPr>
          <a:xfrm>
            <a:off x="467544" y="3140968"/>
            <a:ext cx="2016224" cy="144016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32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Alumno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32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Teóricos</a:t>
            </a:r>
            <a:endParaRPr/>
          </a:p>
        </p:txBody>
      </p:sp>
      <p:sp>
        <p:nvSpPr>
          <p:cNvPr id="695" name="Google Shape;695;p29"/>
          <p:cNvSpPr/>
          <p:nvPr/>
        </p:nvSpPr>
        <p:spPr>
          <a:xfrm>
            <a:off x="2699792" y="1484784"/>
            <a:ext cx="432048" cy="486287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6" name="Google Shape;69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118" y="1196752"/>
            <a:ext cx="2505075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30"/>
          <p:cNvSpPr txBox="1"/>
          <p:nvPr/>
        </p:nvSpPr>
        <p:spPr>
          <a:xfrm>
            <a:off x="3059832" y="1586989"/>
            <a:ext cx="554461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2" name="Google Shape;702;p30"/>
          <p:cNvSpPr/>
          <p:nvPr/>
        </p:nvSpPr>
        <p:spPr>
          <a:xfrm>
            <a:off x="251520" y="2744924"/>
            <a:ext cx="2343150" cy="136815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32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Alumno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32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Teórico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32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703" name="Google Shape;703;p30"/>
          <p:cNvSpPr txBox="1"/>
          <p:nvPr/>
        </p:nvSpPr>
        <p:spPr>
          <a:xfrm>
            <a:off x="2915816" y="1235452"/>
            <a:ext cx="4581524" cy="467820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Aprenden mejor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partir de modelos, teorías, sistemas con ideas y conceptos que presenten un desafío.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 tienen oportunidad de preguntar e indagar.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cuesta más aprender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actividades que impliquen ambigüedad e incertidumbre.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situaciones que enfaticen las emociones y los sentimientos.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 tienen que actuar sin un fundamento teórico.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30"/>
          <p:cNvSpPr/>
          <p:nvPr/>
        </p:nvSpPr>
        <p:spPr>
          <a:xfrm>
            <a:off x="3059832" y="6157208"/>
            <a:ext cx="4104456" cy="5760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30"/>
          <p:cNvSpPr/>
          <p:nvPr/>
        </p:nvSpPr>
        <p:spPr>
          <a:xfrm>
            <a:off x="3923928" y="5622548"/>
            <a:ext cx="3096344" cy="1080120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w="9525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pregunta que quieren responder con el aprendizaje es </a:t>
            </a:r>
            <a:r>
              <a:rPr lang="es-VE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¿Qué?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06" name="Google Shape;706;p30"/>
          <p:cNvCxnSpPr/>
          <p:nvPr/>
        </p:nvCxnSpPr>
        <p:spPr>
          <a:xfrm>
            <a:off x="2594670" y="2924944"/>
            <a:ext cx="321146" cy="504056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563" y="1731963"/>
            <a:ext cx="5935662" cy="43608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lt2"/>
            </a:outerShdw>
          </a:effectLst>
        </p:spPr>
      </p:pic>
      <p:sp>
        <p:nvSpPr>
          <p:cNvPr id="458" name="Google Shape;458;p3"/>
          <p:cNvSpPr txBox="1"/>
          <p:nvPr/>
        </p:nvSpPr>
        <p:spPr>
          <a:xfrm>
            <a:off x="900113" y="2295525"/>
            <a:ext cx="4679950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Calibri"/>
              <a:buAutoNum type="arabicPeriod"/>
            </a:pPr>
            <a:r>
              <a:rPr lang="es-VE" sz="1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Al revisar cada lámina pregúntate: </a:t>
            </a:r>
            <a:r>
              <a:rPr lang="es-VE" sz="18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¿Qué me están tratando de evidenciar?</a:t>
            </a:r>
            <a:r>
              <a:rPr lang="es-VE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VE" sz="1800" b="1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rPr>
              <a:t>¿Para qué me estarán mostrando esto? </a:t>
            </a:r>
            <a:r>
              <a:rPr lang="es-VE" sz="1800" b="1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¿Cómo pudiera incidir o relacionarse con mis estudios en esta Universidad? 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Calibri"/>
              <a:buAutoNum type="arabicPeriod"/>
            </a:pPr>
            <a:r>
              <a:rPr lang="es-VE" sz="1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Las actividades que se te sugiere están pensadas para ayudarte a focalizar la información. A medida que vas revisando la Guía, realiza anotaciones.  </a:t>
            </a:r>
            <a:endParaRPr/>
          </a:p>
        </p:txBody>
      </p:sp>
      <p:sp>
        <p:nvSpPr>
          <p:cNvPr id="459" name="Google Shape;459;p3"/>
          <p:cNvSpPr/>
          <p:nvPr/>
        </p:nvSpPr>
        <p:spPr>
          <a:xfrm>
            <a:off x="1979613" y="1052513"/>
            <a:ext cx="6121400" cy="708025"/>
          </a:xfrm>
          <a:prstGeom prst="wedgeRoundRectCallout">
            <a:avLst>
              <a:gd name="adj1" fmla="val 25607"/>
              <a:gd name="adj2" fmla="val 158809"/>
              <a:gd name="adj3" fmla="val 16667"/>
            </a:avLst>
          </a:prstGeom>
          <a:solidFill>
            <a:srgbClr val="DAEEF3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3"/>
          <p:cNvSpPr txBox="1"/>
          <p:nvPr/>
        </p:nvSpPr>
        <p:spPr>
          <a:xfrm>
            <a:off x="1979613" y="1052513"/>
            <a:ext cx="61214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0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usar esta </a:t>
            </a:r>
            <a:r>
              <a:rPr lang="es-VE" sz="2000" b="1">
                <a:solidFill>
                  <a:srgbClr val="E36C0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interactiva</a:t>
            </a:r>
            <a:r>
              <a:rPr lang="es-VE"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s-VE" sz="20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debes seguir las siguientes instrucciones.</a:t>
            </a:r>
            <a:endParaRPr/>
          </a:p>
        </p:txBody>
      </p:sp>
      <p:pic>
        <p:nvPicPr>
          <p:cNvPr id="461" name="Google Shape;461;p3" descr="Mujer apuntando hacia copyspace | Foto Grati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48300" y="2492375"/>
            <a:ext cx="2795588" cy="399732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39607"/>
              </a:srgbClr>
            </a:outerShdw>
          </a:effectLst>
        </p:spPr>
      </p:pic>
    </p:spTree>
  </p:cSld>
  <p:clrMapOvr>
    <a:masterClrMapping/>
  </p:clrMapOvr>
  <p:transition spd="slow">
    <p:blinds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31"/>
          <p:cNvSpPr txBox="1"/>
          <p:nvPr/>
        </p:nvSpPr>
        <p:spPr>
          <a:xfrm>
            <a:off x="3059832" y="1586989"/>
            <a:ext cx="5544616" cy="5909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Características generales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-1143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•"/>
            </a:pPr>
            <a:r>
              <a:rPr lang="es-V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 gusta </a:t>
            </a:r>
            <a:r>
              <a:rPr lang="es-VE" sz="18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probar ideas, teorías y técnicas nuevas</a:t>
            </a:r>
            <a:r>
              <a:rPr lang="es-V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comprobar si funcionan en la práctica.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-1143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•"/>
            </a:pPr>
            <a:r>
              <a:rPr lang="es-V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 gusta </a:t>
            </a:r>
            <a:r>
              <a:rPr lang="es-VE" sz="18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buscar ideas y ponerlas en práctica </a:t>
            </a:r>
            <a:r>
              <a:rPr lang="es-V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inmediatamente, les aburren e impacientan las largas discusiones discutiendo la misma idea de forma interminable.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-1143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•"/>
            </a:pPr>
            <a:r>
              <a:rPr lang="es-V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Son básicamente </a:t>
            </a:r>
            <a:r>
              <a:rPr lang="es-VE" sz="18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gente práctica, apegada a la realidad</a:t>
            </a:r>
            <a:r>
              <a:rPr lang="es-V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a la que le gusta tomar decisiones y resolver problemas.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-1143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•"/>
            </a:pPr>
            <a:r>
              <a:rPr lang="es-V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</a:t>
            </a:r>
            <a:r>
              <a:rPr lang="es-VE" sz="1800" b="1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problemas son un desafío </a:t>
            </a:r>
            <a:r>
              <a:rPr lang="es-V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siempre están buscando una manera mejor de hacer las cosas.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2" name="Google Shape;712;p31"/>
          <p:cNvSpPr/>
          <p:nvPr/>
        </p:nvSpPr>
        <p:spPr>
          <a:xfrm>
            <a:off x="251520" y="3356992"/>
            <a:ext cx="2343150" cy="136815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32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Alumno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32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Pragmático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32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713" name="Google Shape;713;p31"/>
          <p:cNvSpPr/>
          <p:nvPr/>
        </p:nvSpPr>
        <p:spPr>
          <a:xfrm>
            <a:off x="2699792" y="1484784"/>
            <a:ext cx="432048" cy="5112568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4" name="Google Shape;71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774" y="1448991"/>
            <a:ext cx="2521074" cy="1677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32"/>
          <p:cNvSpPr txBox="1"/>
          <p:nvPr/>
        </p:nvSpPr>
        <p:spPr>
          <a:xfrm>
            <a:off x="3059832" y="1586989"/>
            <a:ext cx="5544616" cy="452431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Aprenden mejor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Con actividades que relacionen la teoría y la práctica.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Cuando ven a los demás hacer algo.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Cuando tienen la posibilidad de poner en práctica inmediatamente lo que han aprendido.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 cuesta más aprender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Cuando lo que aprenden no se relacionan con sus necesidades inmediatas.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 aquellas actividades que no tienen una finalidad aparente.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Cuando lo que hacen no está relacionado con la 'realidad’.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0" name="Google Shape;720;p32"/>
          <p:cNvSpPr/>
          <p:nvPr/>
        </p:nvSpPr>
        <p:spPr>
          <a:xfrm>
            <a:off x="467544" y="3140968"/>
            <a:ext cx="2232248" cy="144016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32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Alumno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32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Pragmático</a:t>
            </a:r>
            <a:endParaRPr/>
          </a:p>
        </p:txBody>
      </p:sp>
      <p:cxnSp>
        <p:nvCxnSpPr>
          <p:cNvPr id="721" name="Google Shape;721;p32"/>
          <p:cNvCxnSpPr/>
          <p:nvPr/>
        </p:nvCxnSpPr>
        <p:spPr>
          <a:xfrm>
            <a:off x="2699792" y="3429000"/>
            <a:ext cx="360040" cy="576064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722" name="Google Shape;722;p32"/>
          <p:cNvSpPr/>
          <p:nvPr/>
        </p:nvSpPr>
        <p:spPr>
          <a:xfrm>
            <a:off x="4211960" y="5805264"/>
            <a:ext cx="3672408" cy="864096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w="9525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pregunta que quieren responder con el    aprendizaje es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pasaría si...?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" name="Google Shape;72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789" y="1124744"/>
            <a:ext cx="8742422" cy="546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33" descr="C:\Users\DISEÑO\Documents\CAROLINA 2019\UCAB\17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1840910"/>
            <a:ext cx="3407321" cy="4746323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Google Shape;729;p33"/>
          <p:cNvSpPr/>
          <p:nvPr/>
        </p:nvSpPr>
        <p:spPr>
          <a:xfrm>
            <a:off x="3731325" y="3520900"/>
            <a:ext cx="390844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4400" b="1">
                <a:solidFill>
                  <a:srgbClr val="00B0F0"/>
                </a:solidFill>
                <a:latin typeface="Aharoni"/>
                <a:ea typeface="Aharoni"/>
                <a:cs typeface="Aharoni"/>
                <a:sym typeface="Aharoni"/>
              </a:rPr>
              <a:t>                       </a:t>
            </a:r>
            <a:endParaRPr sz="2800" b="1">
              <a:solidFill>
                <a:srgbClr val="00B0F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730" name="Google Shape;730;p33"/>
          <p:cNvSpPr/>
          <p:nvPr/>
        </p:nvSpPr>
        <p:spPr>
          <a:xfrm>
            <a:off x="6152393" y="3520900"/>
            <a:ext cx="18473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E36C09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731" name="Google Shape;731;p33"/>
          <p:cNvSpPr/>
          <p:nvPr/>
        </p:nvSpPr>
        <p:spPr>
          <a:xfrm>
            <a:off x="3946873" y="1988840"/>
            <a:ext cx="4369543" cy="415498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800" b="1">
                <a:solidFill>
                  <a:srgbClr val="E36C09"/>
                </a:solidFill>
                <a:latin typeface="Aharoni"/>
                <a:ea typeface="Aharoni"/>
                <a:cs typeface="Aharoni"/>
                <a:sym typeface="Aharoni"/>
              </a:rPr>
              <a:t>Ejercicio de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E36C09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E36C09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800" b="1">
                <a:solidFill>
                  <a:srgbClr val="002060"/>
                </a:solidFill>
                <a:latin typeface="Aharoni"/>
                <a:ea typeface="Aharoni"/>
                <a:cs typeface="Aharoni"/>
                <a:sym typeface="Aharoni"/>
              </a:rPr>
              <a:t>AUTOCONOCIMIENTO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002060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400" b="1">
                <a:solidFill>
                  <a:schemeClr val="accent6"/>
                </a:solidFill>
                <a:latin typeface="Aharoni"/>
                <a:ea typeface="Aharoni"/>
                <a:cs typeface="Aharoni"/>
                <a:sym typeface="Aharoni"/>
              </a:rPr>
              <a:t>HOJA DE ACTIVIDAD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400" b="1">
                <a:solidFill>
                  <a:schemeClr val="dk2"/>
                </a:solidFill>
                <a:latin typeface="Aharoni"/>
                <a:ea typeface="Aharoni"/>
                <a:cs typeface="Aharoni"/>
                <a:sym typeface="Aharoni"/>
              </a:rPr>
              <a:t>Tu Estilo de Aprendizaje</a:t>
            </a:r>
            <a:endParaRPr sz="2400" b="1">
              <a:solidFill>
                <a:srgbClr val="002060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2060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2060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800" b="1">
                <a:solidFill>
                  <a:srgbClr val="002060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34"/>
          <p:cNvSpPr/>
          <p:nvPr/>
        </p:nvSpPr>
        <p:spPr>
          <a:xfrm>
            <a:off x="179388" y="1085850"/>
            <a:ext cx="8713787" cy="5438775"/>
          </a:xfrm>
          <a:prstGeom prst="roundRect">
            <a:avLst>
              <a:gd name="adj" fmla="val 16667"/>
            </a:avLst>
          </a:prstGeom>
          <a:solidFill>
            <a:srgbClr val="B6DDE7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34"/>
          <p:cNvSpPr/>
          <p:nvPr/>
        </p:nvSpPr>
        <p:spPr>
          <a:xfrm>
            <a:off x="468313" y="1268413"/>
            <a:ext cx="8064500" cy="1076325"/>
          </a:xfrm>
          <a:prstGeom prst="roundRect">
            <a:avLst>
              <a:gd name="adj" fmla="val 16667"/>
            </a:avLst>
          </a:prstGeom>
          <a:solidFill>
            <a:srgbClr val="0F243E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p34"/>
          <p:cNvSpPr txBox="1"/>
          <p:nvPr/>
        </p:nvSpPr>
        <p:spPr>
          <a:xfrm>
            <a:off x="638175" y="1355726"/>
            <a:ext cx="652621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lang="es-VE" sz="24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Ejercicio Practico.</a:t>
            </a:r>
            <a:endParaRPr/>
          </a:p>
        </p:txBody>
      </p:sp>
      <p:pic>
        <p:nvPicPr>
          <p:cNvPr id="739" name="Google Shape;73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4388" y="1287463"/>
            <a:ext cx="10985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Google Shape;740;p34"/>
          <p:cNvSpPr txBox="1"/>
          <p:nvPr/>
        </p:nvSpPr>
        <p:spPr>
          <a:xfrm>
            <a:off x="440827" y="2849632"/>
            <a:ext cx="8262346" cy="317009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1.- ¿Qué son los estilos de aprendizaje?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2.- Escribe dos características que definan cada uno de los estilos de aprendizaje estudiados. Trata de que sean características distintas a las planteadas en las láminas presentadas.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3.- Hagamos una investigación en nuestra familia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Identifica los estilos de aprendizaje de cada integrante de la familia. ¿Cómo lograste identificarlos?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4.- ¿Cómo puedes aplicar los canales y estilos de aprendizaje  para favorecer tu desempeño académico en la universidad?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ircl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5" name="Google Shape;745;p35"/>
          <p:cNvCxnSpPr/>
          <p:nvPr/>
        </p:nvCxnSpPr>
        <p:spPr>
          <a:xfrm>
            <a:off x="971600" y="3429000"/>
            <a:ext cx="7200800" cy="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46" name="Google Shape;746;p35"/>
          <p:cNvSpPr/>
          <p:nvPr/>
        </p:nvSpPr>
        <p:spPr>
          <a:xfrm>
            <a:off x="3414779" y="2492896"/>
            <a:ext cx="24533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5400" b="1">
                <a:latin typeface="Calibri"/>
                <a:ea typeface="Calibri"/>
                <a:cs typeface="Calibri"/>
                <a:sym typeface="Calibri"/>
              </a:rPr>
              <a:t>3° Parte</a:t>
            </a:r>
            <a:endParaRPr/>
          </a:p>
        </p:txBody>
      </p:sp>
      <p:sp>
        <p:nvSpPr>
          <p:cNvPr id="747" name="Google Shape;747;p35"/>
          <p:cNvSpPr txBox="1"/>
          <p:nvPr/>
        </p:nvSpPr>
        <p:spPr>
          <a:xfrm>
            <a:off x="1763688" y="3448249"/>
            <a:ext cx="652574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3200" b="1">
                <a:solidFill>
                  <a:srgbClr val="17365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Técnicas y estrategias para un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3200" b="1">
                <a:solidFill>
                  <a:srgbClr val="17365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desempeño exitoso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36"/>
          <p:cNvSpPr/>
          <p:nvPr/>
        </p:nvSpPr>
        <p:spPr>
          <a:xfrm>
            <a:off x="536221" y="2497395"/>
            <a:ext cx="6408712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 b="1">
                <a:solidFill>
                  <a:srgbClr val="2440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lang="es-VE" sz="2000" b="1">
                <a:solidFill>
                  <a:srgbClr val="2440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 son los Procesos Cognitivos Básicos?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 aquellas </a:t>
            </a:r>
            <a:r>
              <a:rPr lang="es-VE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estrategias</a:t>
            </a:r>
            <a:r>
              <a:rPr lang="es-V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que determinan nuestro rendimiento en las actividades mentales o </a:t>
            </a:r>
            <a:r>
              <a:rPr lang="es-VE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cognitivas</a:t>
            </a:r>
            <a:r>
              <a:rPr lang="es-V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Permiten que suceda el pensamiento, la percepción, el almacenamiento de información, la interpretación del mundo externo, etc.</a:t>
            </a:r>
            <a:endParaRPr sz="2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s-VE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s-VE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s-VE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3" name="Google Shape;753;p36"/>
          <p:cNvSpPr/>
          <p:nvPr/>
        </p:nvSpPr>
        <p:spPr>
          <a:xfrm>
            <a:off x="5005249" y="1029787"/>
            <a:ext cx="3602530" cy="1235817"/>
          </a:xfrm>
          <a:prstGeom prst="wedgeRoundRectCallout">
            <a:avLst>
              <a:gd name="adj1" fmla="val -53"/>
              <a:gd name="adj2" fmla="val 70593"/>
              <a:gd name="adj3" fmla="val 16667"/>
            </a:avLst>
          </a:prstGeom>
          <a:solidFill>
            <a:srgbClr val="DAEEF3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36"/>
          <p:cNvSpPr txBox="1"/>
          <p:nvPr/>
        </p:nvSpPr>
        <p:spPr>
          <a:xfrm>
            <a:off x="5180737" y="1191012"/>
            <a:ext cx="3528392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900" b="1">
                <a:solidFill>
                  <a:srgbClr val="00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estudiaremos sobre los Procesos Cognitivos Básicos</a:t>
            </a:r>
            <a:endParaRPr sz="1900" b="1">
              <a:solidFill>
                <a:srgbClr val="3F315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5" name="Google Shape;755;p36"/>
          <p:cNvSpPr txBox="1"/>
          <p:nvPr/>
        </p:nvSpPr>
        <p:spPr>
          <a:xfrm>
            <a:off x="662269" y="5509681"/>
            <a:ext cx="484583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600" b="1">
                <a:solidFill>
                  <a:srgbClr val="97480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Hipervínculo…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600" b="1">
                <a:solidFill>
                  <a:srgbClr val="97480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Haz clic en el botón para  ir a ¿Qué son los procesos cognitivos?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600" b="1" u="sng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https://www.youtube.com/watch?v=rskYDEnO0_Y</a:t>
            </a:r>
            <a:endParaRPr sz="1600" b="1">
              <a:solidFill>
                <a:srgbClr val="97480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97480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97480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6" name="Google Shape;756;p36" descr="Resultado de imagen para gif animado boton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30992" y="5399859"/>
            <a:ext cx="570359" cy="570359"/>
          </a:xfrm>
          <a:prstGeom prst="rect">
            <a:avLst/>
          </a:prstGeom>
          <a:noFill/>
          <a:ln>
            <a:noFill/>
          </a:ln>
        </p:spPr>
      </p:pic>
      <p:sp>
        <p:nvSpPr>
          <p:cNvPr id="757" name="Google Shape;757;p36"/>
          <p:cNvSpPr/>
          <p:nvPr/>
        </p:nvSpPr>
        <p:spPr>
          <a:xfrm>
            <a:off x="323528" y="6165304"/>
            <a:ext cx="60144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3200" b="1">
                <a:solidFill>
                  <a:srgbClr val="F4F0E2"/>
                </a:solidFill>
                <a:latin typeface="Calibri"/>
                <a:ea typeface="Calibri"/>
                <a:cs typeface="Calibri"/>
                <a:sym typeface="Calibri"/>
              </a:rPr>
              <a:t>09</a:t>
            </a:r>
            <a:endParaRPr sz="3200" b="1" cap="none">
              <a:solidFill>
                <a:srgbClr val="F4F0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8" name="Google Shape;758;p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9381" y="5741406"/>
            <a:ext cx="537860" cy="517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3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14357" y="2265605"/>
            <a:ext cx="2881312" cy="405447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</p:pic>
      <p:pic>
        <p:nvPicPr>
          <p:cNvPr id="760" name="Google Shape;760;p3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35190" y="1029788"/>
            <a:ext cx="1455800" cy="145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/>
                                        <p:tgtEl>
                                          <p:spTgt spid="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7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7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7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7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7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7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37"/>
          <p:cNvSpPr/>
          <p:nvPr/>
        </p:nvSpPr>
        <p:spPr>
          <a:xfrm>
            <a:off x="1907704" y="980728"/>
            <a:ext cx="5472608" cy="720080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w="9525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s-V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empleas los procesos cognitivos para aprender?</a:t>
            </a:r>
            <a:endParaRPr/>
          </a:p>
        </p:txBody>
      </p:sp>
      <p:sp>
        <p:nvSpPr>
          <p:cNvPr id="766" name="Google Shape;766;p37"/>
          <p:cNvSpPr/>
          <p:nvPr/>
        </p:nvSpPr>
        <p:spPr>
          <a:xfrm>
            <a:off x="539552" y="2060848"/>
            <a:ext cx="4824536" cy="453650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V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Aplica ejercicios de </a:t>
            </a:r>
            <a:r>
              <a:rPr lang="es-VE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Gimnasia Cerebral</a:t>
            </a:r>
            <a:r>
              <a:rPr lang="es-V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 favorecen la activación del cerebro.</a:t>
            </a:r>
            <a:endParaRPr/>
          </a:p>
          <a:p>
            <a:pPr marL="285750" marR="0" lvl="0" indent="-1714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V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Realiza </a:t>
            </a:r>
            <a:r>
              <a:rPr lang="es-VE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ejercicios de memorización y visualización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V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Ejercicios para el </a:t>
            </a:r>
            <a:r>
              <a:rPr lang="es-VE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razonamiento</a:t>
            </a:r>
            <a:endParaRPr/>
          </a:p>
          <a:p>
            <a:pPr marL="285750" marR="0" lvl="0" indent="-1714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V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Ejercicio para la </a:t>
            </a:r>
            <a:r>
              <a:rPr lang="es-VE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lectura de textos con preguntas</a:t>
            </a:r>
            <a:endParaRPr/>
          </a:p>
          <a:p>
            <a:pPr marL="285750" marR="0" lvl="0" indent="-1714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VE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¿Cuál otro se te ocurre?</a:t>
            </a:r>
            <a:endParaRPr/>
          </a:p>
          <a:p>
            <a:pPr marL="285750" marR="0" lvl="0" indent="-1714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1714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1714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7" name="Google Shape;767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8104" y="2924944"/>
            <a:ext cx="3588271" cy="2077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2" name="Google Shape;77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576" y="1412776"/>
            <a:ext cx="3627434" cy="1518036"/>
          </a:xfrm>
          <a:prstGeom prst="rect">
            <a:avLst/>
          </a:prstGeom>
          <a:noFill/>
          <a:ln>
            <a:noFill/>
          </a:ln>
        </p:spPr>
      </p:pic>
      <p:sp>
        <p:nvSpPr>
          <p:cNvPr id="773" name="Google Shape;773;p38"/>
          <p:cNvSpPr/>
          <p:nvPr/>
        </p:nvSpPr>
        <p:spPr>
          <a:xfrm>
            <a:off x="1187624" y="1628800"/>
            <a:ext cx="2736304" cy="8640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Veamos algunos Procesos Cognitivos Básicos</a:t>
            </a:r>
            <a:endParaRPr/>
          </a:p>
        </p:txBody>
      </p:sp>
      <p:sp>
        <p:nvSpPr>
          <p:cNvPr id="774" name="Google Shape;774;p38"/>
          <p:cNvSpPr/>
          <p:nvPr/>
        </p:nvSpPr>
        <p:spPr>
          <a:xfrm>
            <a:off x="2771800" y="2930812"/>
            <a:ext cx="5400600" cy="3600400"/>
          </a:xfrm>
          <a:prstGeom prst="rect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Observación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es observar?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Consiste en </a:t>
            </a:r>
            <a:r>
              <a:rPr lang="es-VE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focalizar la atención </a:t>
            </a:r>
            <a:r>
              <a:rPr lang="es-V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un objeto o situación para </a:t>
            </a:r>
            <a:r>
              <a:rPr lang="es-VE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identificar sus características</a:t>
            </a:r>
            <a:r>
              <a:rPr lang="es-V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de acuerdo con tu interés o con un objetivo previamente definido.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¿Cómo sabes que has observado?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Puedes reconstruir los resultados de la observación, expresándolos en lenguaje oral o escrito.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5" name="Google Shape;775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92080" y="1052736"/>
            <a:ext cx="2819400" cy="16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0" name="Google Shape;780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576" y="1412776"/>
            <a:ext cx="3627434" cy="1518036"/>
          </a:xfrm>
          <a:prstGeom prst="rect">
            <a:avLst/>
          </a:prstGeom>
          <a:noFill/>
          <a:ln>
            <a:noFill/>
          </a:ln>
        </p:spPr>
      </p:pic>
      <p:sp>
        <p:nvSpPr>
          <p:cNvPr id="781" name="Google Shape;781;p39"/>
          <p:cNvSpPr/>
          <p:nvPr/>
        </p:nvSpPr>
        <p:spPr>
          <a:xfrm>
            <a:off x="1187624" y="1628800"/>
            <a:ext cx="2736304" cy="8640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Veamos algunos Procesos Cognitivos Básicos</a:t>
            </a:r>
            <a:endParaRPr/>
          </a:p>
        </p:txBody>
      </p:sp>
      <p:sp>
        <p:nvSpPr>
          <p:cNvPr id="782" name="Google Shape;782;p39"/>
          <p:cNvSpPr/>
          <p:nvPr/>
        </p:nvSpPr>
        <p:spPr>
          <a:xfrm>
            <a:off x="2771800" y="2930812"/>
            <a:ext cx="5400600" cy="3600400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w="9525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Descripción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es describir?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Permite </a:t>
            </a:r>
            <a:r>
              <a:rPr lang="es-VE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enumerar e integrar las características de lo observado</a:t>
            </a:r>
            <a:r>
              <a:rPr lang="es-V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en un todo significativo.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el resultado de la observación sistemática.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¿Cómo sabes que has descrito?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Expresas información precisa y ordenada de los resultados de la observación, integrándola en un todo significativo. </a:t>
            </a:r>
            <a:endParaRPr/>
          </a:p>
        </p:txBody>
      </p:sp>
      <p:pic>
        <p:nvPicPr>
          <p:cNvPr id="783" name="Google Shape;783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20072" y="1124744"/>
            <a:ext cx="3028950" cy="15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" name="Google Shape;788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576" y="1412776"/>
            <a:ext cx="3627434" cy="1518036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40"/>
          <p:cNvSpPr/>
          <p:nvPr/>
        </p:nvSpPr>
        <p:spPr>
          <a:xfrm>
            <a:off x="1187624" y="1628800"/>
            <a:ext cx="2736304" cy="8640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Veamos algunos Procesos Cognitivos Básicos</a:t>
            </a:r>
            <a:endParaRPr/>
          </a:p>
        </p:txBody>
      </p:sp>
      <p:sp>
        <p:nvSpPr>
          <p:cNvPr id="790" name="Google Shape;790;p40"/>
          <p:cNvSpPr/>
          <p:nvPr/>
        </p:nvSpPr>
        <p:spPr>
          <a:xfrm>
            <a:off x="2771800" y="2930812"/>
            <a:ext cx="5400600" cy="3738548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Clasificación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es clasificar?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Consiste en </a:t>
            </a:r>
            <a:r>
              <a:rPr lang="es-VE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reunir objetos o conceptos en grupos llamados clases</a:t>
            </a:r>
            <a:r>
              <a:rPr lang="es-V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de acuerdo con un criterio.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grupos tienen dos condiciones: son mutuamente excluyentes y no omiten ningún representante del grupo.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¿Cómo sabes que has clasificado?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Estableces relaciones entre datos, para formar con ellos las clases correspondientes. </a:t>
            </a:r>
            <a:endParaRPr/>
          </a:p>
        </p:txBody>
      </p:sp>
      <p:pic>
        <p:nvPicPr>
          <p:cNvPr id="791" name="Google Shape;791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20072" y="1124744"/>
            <a:ext cx="3028950" cy="15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"/>
          <p:cNvSpPr/>
          <p:nvPr/>
        </p:nvSpPr>
        <p:spPr>
          <a:xfrm>
            <a:off x="2987675" y="2733675"/>
            <a:ext cx="1476375" cy="99853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4"/>
          <p:cNvSpPr txBox="1"/>
          <p:nvPr/>
        </p:nvSpPr>
        <p:spPr>
          <a:xfrm>
            <a:off x="323850" y="1557338"/>
            <a:ext cx="846137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VE" sz="2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Guía interactiva te irás consiguiendo estas señales.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VE" sz="2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Ellas te indican las siguientes acciones a realizar.</a:t>
            </a:r>
            <a:endParaRPr/>
          </a:p>
        </p:txBody>
      </p:sp>
      <p:sp>
        <p:nvSpPr>
          <p:cNvPr id="468" name="Google Shape;468;p4"/>
          <p:cNvSpPr/>
          <p:nvPr/>
        </p:nvSpPr>
        <p:spPr>
          <a:xfrm>
            <a:off x="4464050" y="2733675"/>
            <a:ext cx="4321175" cy="99853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4"/>
          <p:cNvSpPr/>
          <p:nvPr/>
        </p:nvSpPr>
        <p:spPr>
          <a:xfrm>
            <a:off x="2987675" y="3727450"/>
            <a:ext cx="1476375" cy="99695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4"/>
          <p:cNvSpPr/>
          <p:nvPr/>
        </p:nvSpPr>
        <p:spPr>
          <a:xfrm>
            <a:off x="4464050" y="3727450"/>
            <a:ext cx="4321175" cy="99695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4"/>
          <p:cNvSpPr txBox="1"/>
          <p:nvPr/>
        </p:nvSpPr>
        <p:spPr>
          <a:xfrm>
            <a:off x="4500563" y="3802063"/>
            <a:ext cx="4187825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V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es-VE" sz="1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s-V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». Señala ejercicios escritos a resolver, con el fin de focalizar aprendizajes. </a:t>
            </a:r>
            <a:endParaRPr/>
          </a:p>
        </p:txBody>
      </p:sp>
      <p:sp>
        <p:nvSpPr>
          <p:cNvPr id="472" name="Google Shape;472;p4"/>
          <p:cNvSpPr/>
          <p:nvPr/>
        </p:nvSpPr>
        <p:spPr>
          <a:xfrm>
            <a:off x="2987675" y="4735513"/>
            <a:ext cx="1476375" cy="99695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4"/>
          <p:cNvSpPr/>
          <p:nvPr/>
        </p:nvSpPr>
        <p:spPr>
          <a:xfrm>
            <a:off x="4464050" y="4735513"/>
            <a:ext cx="4321175" cy="99695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4"/>
          <p:cNvSpPr txBox="1"/>
          <p:nvPr/>
        </p:nvSpPr>
        <p:spPr>
          <a:xfrm>
            <a:off x="4535488" y="2781300"/>
            <a:ext cx="4189412" cy="922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V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es-VE" sz="1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Investigación y análisis</a:t>
            </a:r>
            <a:r>
              <a:rPr lang="es-V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». Indica un hipervínculo con información que debes revisar.</a:t>
            </a:r>
            <a:endParaRPr/>
          </a:p>
        </p:txBody>
      </p:sp>
      <p:sp>
        <p:nvSpPr>
          <p:cNvPr id="475" name="Google Shape;475;p4"/>
          <p:cNvSpPr txBox="1"/>
          <p:nvPr/>
        </p:nvSpPr>
        <p:spPr>
          <a:xfrm>
            <a:off x="4464050" y="4772025"/>
            <a:ext cx="4321175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V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es-VE" sz="1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saber más</a:t>
            </a:r>
            <a:r>
              <a:rPr lang="es-V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». Indica un hipervínculo con información adicional  y opcional sobre el tema. Es el plus que marca la diferencia</a:t>
            </a:r>
            <a:endParaRPr/>
          </a:p>
        </p:txBody>
      </p:sp>
      <p:pic>
        <p:nvPicPr>
          <p:cNvPr id="476" name="Google Shape;47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2150" y="2767013"/>
            <a:ext cx="987425" cy="950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9925" y="4797425"/>
            <a:ext cx="1001713" cy="95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9925" y="3760788"/>
            <a:ext cx="996950" cy="957262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4" descr="sticker flechas flecha aesthetic...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0" name="Google Shape;480;p4" descr="Flecha Reflejo, Flecha Reflejo, Flecha Larga, Flechas PNG y PSD ..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532237">
            <a:off x="1610790" y="2019263"/>
            <a:ext cx="2070044" cy="710200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</p:pic>
      <p:sp>
        <p:nvSpPr>
          <p:cNvPr id="481" name="Google Shape;481;p4"/>
          <p:cNvSpPr/>
          <p:nvPr/>
        </p:nvSpPr>
        <p:spPr>
          <a:xfrm>
            <a:off x="4464050" y="5732463"/>
            <a:ext cx="4321175" cy="99853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4"/>
          <p:cNvSpPr/>
          <p:nvPr/>
        </p:nvSpPr>
        <p:spPr>
          <a:xfrm>
            <a:off x="2987675" y="5743575"/>
            <a:ext cx="1476375" cy="98742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3" name="Google Shape;483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75856" y="5801554"/>
            <a:ext cx="873356" cy="8678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</p:pic>
      <p:sp>
        <p:nvSpPr>
          <p:cNvPr id="484" name="Google Shape;484;p4"/>
          <p:cNvSpPr txBox="1"/>
          <p:nvPr/>
        </p:nvSpPr>
        <p:spPr>
          <a:xfrm>
            <a:off x="4500563" y="5878513"/>
            <a:ext cx="431958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V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es-VE" sz="1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escuchar</a:t>
            </a:r>
            <a:r>
              <a:rPr lang="es-V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».  Indica la presencia de un sonido o postcast que debes escuchar.</a:t>
            </a:r>
            <a:endParaRPr/>
          </a:p>
        </p:txBody>
      </p:sp>
      <p:pic>
        <p:nvPicPr>
          <p:cNvPr id="485" name="Google Shape;48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9925" y="4787900"/>
            <a:ext cx="1001713" cy="95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blinds dir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6" name="Google Shape;796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560" y="1142342"/>
            <a:ext cx="3627434" cy="1518036"/>
          </a:xfrm>
          <a:prstGeom prst="rect">
            <a:avLst/>
          </a:prstGeom>
          <a:noFill/>
          <a:ln>
            <a:noFill/>
          </a:ln>
        </p:spPr>
      </p:pic>
      <p:sp>
        <p:nvSpPr>
          <p:cNvPr id="797" name="Google Shape;797;p41"/>
          <p:cNvSpPr/>
          <p:nvPr/>
        </p:nvSpPr>
        <p:spPr>
          <a:xfrm>
            <a:off x="1057125" y="1420566"/>
            <a:ext cx="2736304" cy="8640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Veamos algunos Procesos Cognitivos Básicos</a:t>
            </a:r>
            <a:endParaRPr/>
          </a:p>
        </p:txBody>
      </p:sp>
      <p:sp>
        <p:nvSpPr>
          <p:cNvPr id="798" name="Google Shape;798;p41"/>
          <p:cNvSpPr/>
          <p:nvPr/>
        </p:nvSpPr>
        <p:spPr>
          <a:xfrm>
            <a:off x="2555776" y="2425660"/>
            <a:ext cx="6408712" cy="4460171"/>
          </a:xfrm>
          <a:prstGeom prst="rect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es la atención?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el proceso cognitivo de </a:t>
            </a:r>
            <a:r>
              <a:rPr lang="es-VE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seleccionar</a:t>
            </a:r>
            <a:r>
              <a:rPr lang="es-V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información sensorial,  que permite que el ser humano </a:t>
            </a:r>
            <a:r>
              <a:rPr lang="es-VE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seleccione, focalice y mantenga</a:t>
            </a:r>
            <a:r>
              <a:rPr lang="es-V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sus recursos mentales en una estimulación determinada, así como también dejar de hacerlo o separar los recursos mentales a distintos focos de atención.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¿Cómo sabes que tienes la atención adecuada durante las actividades?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Porque debes estar en </a:t>
            </a:r>
            <a:r>
              <a:rPr lang="es-VE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capacidad de atender tareas </a:t>
            </a:r>
            <a:r>
              <a:rPr lang="es-V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 son de tu interés por un lapso aproximado de 20 min, concentrarte y ser capaz de cambiar el foco de atención hacia otra actividad momentáneamente, para luego terminar lo que estabas haciendo.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99" name="Google Shape;799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92080" y="944201"/>
            <a:ext cx="2290739" cy="1419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4" name="Google Shape;804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059" y="974860"/>
            <a:ext cx="3627434" cy="1518036"/>
          </a:xfrm>
          <a:prstGeom prst="rect">
            <a:avLst/>
          </a:prstGeom>
          <a:noFill/>
          <a:ln>
            <a:noFill/>
          </a:ln>
        </p:spPr>
      </p:pic>
      <p:sp>
        <p:nvSpPr>
          <p:cNvPr id="805" name="Google Shape;805;p42"/>
          <p:cNvSpPr/>
          <p:nvPr/>
        </p:nvSpPr>
        <p:spPr>
          <a:xfrm>
            <a:off x="1187624" y="1124744"/>
            <a:ext cx="2736304" cy="8640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Veamos algunos Procesos Cognitivos Básicos</a:t>
            </a:r>
            <a:endParaRPr/>
          </a:p>
        </p:txBody>
      </p:sp>
      <p:sp>
        <p:nvSpPr>
          <p:cNvPr id="806" name="Google Shape;806;p42"/>
          <p:cNvSpPr/>
          <p:nvPr/>
        </p:nvSpPr>
        <p:spPr>
          <a:xfrm>
            <a:off x="2771800" y="2420888"/>
            <a:ext cx="5400600" cy="4365104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Ordenamiento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es ordenar?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Consiste en establecer una </a:t>
            </a:r>
            <a:r>
              <a:rPr lang="es-VE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secuencia entre objetos, hechos, seres</a:t>
            </a:r>
            <a:r>
              <a:rPr lang="es-V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etc., basándose en la identificación de las características que cambian.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¿Cómo sabes que has ordenado?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VE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Defines</a:t>
            </a:r>
            <a:r>
              <a:rPr lang="es-V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objetivo,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VE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Identificas</a:t>
            </a:r>
            <a:r>
              <a:rPr lang="es-V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características que cambian en los objetos, hechos, seres, etc., de un conjunto de elementos,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VE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Defines</a:t>
            </a:r>
            <a:r>
              <a:rPr lang="es-VE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criterio de ordenamiento, estableces la secuencia en los elementos del conjunto. 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1" name="Google Shape;811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059" y="974860"/>
            <a:ext cx="3627434" cy="1518036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p43"/>
          <p:cNvSpPr/>
          <p:nvPr/>
        </p:nvSpPr>
        <p:spPr>
          <a:xfrm>
            <a:off x="1187624" y="1124744"/>
            <a:ext cx="2736304" cy="8640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Existen otros Procesos Cognitivos Básicos. ¿sabes cuáles son?</a:t>
            </a:r>
            <a:endParaRPr/>
          </a:p>
        </p:txBody>
      </p:sp>
      <p:sp>
        <p:nvSpPr>
          <p:cNvPr id="813" name="Google Shape;813;p43"/>
          <p:cNvSpPr/>
          <p:nvPr/>
        </p:nvSpPr>
        <p:spPr>
          <a:xfrm>
            <a:off x="5076056" y="1964854"/>
            <a:ext cx="1800200" cy="57606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ANÁLISIS</a:t>
            </a:r>
            <a:endParaRPr/>
          </a:p>
        </p:txBody>
      </p:sp>
      <p:sp>
        <p:nvSpPr>
          <p:cNvPr id="814" name="Google Shape;814;p43"/>
          <p:cNvSpPr/>
          <p:nvPr/>
        </p:nvSpPr>
        <p:spPr>
          <a:xfrm>
            <a:off x="539552" y="2852936"/>
            <a:ext cx="3240360" cy="64807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COMPARACIÓN</a:t>
            </a:r>
            <a:endParaRPr/>
          </a:p>
        </p:txBody>
      </p:sp>
      <p:pic>
        <p:nvPicPr>
          <p:cNvPr id="815" name="Google Shape;815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6136" y="2852936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Google Shape;816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19672" y="3994511"/>
            <a:ext cx="2457450" cy="1857375"/>
          </a:xfrm>
          <a:prstGeom prst="rect">
            <a:avLst/>
          </a:prstGeom>
          <a:noFill/>
          <a:ln>
            <a:noFill/>
          </a:ln>
        </p:spPr>
      </p:pic>
      <p:sp>
        <p:nvSpPr>
          <p:cNvPr id="817" name="Google Shape;817;p43"/>
          <p:cNvSpPr/>
          <p:nvPr/>
        </p:nvSpPr>
        <p:spPr>
          <a:xfrm>
            <a:off x="5161607" y="5122168"/>
            <a:ext cx="1944216" cy="57606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SÍNTESIS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2" name="Google Shape;822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059" y="974860"/>
            <a:ext cx="3627434" cy="1518036"/>
          </a:xfrm>
          <a:prstGeom prst="rect">
            <a:avLst/>
          </a:prstGeom>
          <a:noFill/>
          <a:ln>
            <a:noFill/>
          </a:ln>
        </p:spPr>
      </p:pic>
      <p:sp>
        <p:nvSpPr>
          <p:cNvPr id="823" name="Google Shape;823;p44"/>
          <p:cNvSpPr/>
          <p:nvPr/>
        </p:nvSpPr>
        <p:spPr>
          <a:xfrm>
            <a:off x="1187624" y="1124744"/>
            <a:ext cx="2736304" cy="8640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Existe otro Proceso Cognitivo importante. ¿sabes cuáles es?</a:t>
            </a:r>
            <a:endParaRPr/>
          </a:p>
        </p:txBody>
      </p:sp>
      <p:sp>
        <p:nvSpPr>
          <p:cNvPr id="824" name="Google Shape;824;p44"/>
          <p:cNvSpPr/>
          <p:nvPr/>
        </p:nvSpPr>
        <p:spPr>
          <a:xfrm>
            <a:off x="5004048" y="1844824"/>
            <a:ext cx="3528392" cy="57606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METACOGNICIÓN</a:t>
            </a:r>
            <a:endParaRPr/>
          </a:p>
        </p:txBody>
      </p:sp>
      <p:pic>
        <p:nvPicPr>
          <p:cNvPr id="825" name="Google Shape;825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1640" y="2595155"/>
            <a:ext cx="6048672" cy="41806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6" name="Google Shape;826;p44"/>
          <p:cNvCxnSpPr/>
          <p:nvPr/>
        </p:nvCxnSpPr>
        <p:spPr>
          <a:xfrm>
            <a:off x="4369493" y="1340768"/>
            <a:ext cx="562547" cy="504056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45"/>
          <p:cNvSpPr/>
          <p:nvPr/>
        </p:nvSpPr>
        <p:spPr>
          <a:xfrm>
            <a:off x="617690" y="4254800"/>
            <a:ext cx="5034430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sp>
        <p:nvSpPr>
          <p:cNvPr id="832" name="Google Shape;832;p45"/>
          <p:cNvSpPr/>
          <p:nvPr/>
        </p:nvSpPr>
        <p:spPr>
          <a:xfrm>
            <a:off x="3337233" y="4939603"/>
            <a:ext cx="24237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6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6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3" name="Google Shape;833;p45"/>
          <p:cNvSpPr/>
          <p:nvPr/>
        </p:nvSpPr>
        <p:spPr>
          <a:xfrm>
            <a:off x="3318183" y="5219141"/>
            <a:ext cx="578075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45"/>
          <p:cNvSpPr/>
          <p:nvPr/>
        </p:nvSpPr>
        <p:spPr>
          <a:xfrm>
            <a:off x="3318183" y="6109464"/>
            <a:ext cx="578075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6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/>
          </a:p>
        </p:txBody>
      </p:sp>
      <p:sp>
        <p:nvSpPr>
          <p:cNvPr id="835" name="Google Shape;835;p45"/>
          <p:cNvSpPr/>
          <p:nvPr/>
        </p:nvSpPr>
        <p:spPr>
          <a:xfrm>
            <a:off x="85812" y="601223"/>
            <a:ext cx="1028304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6" name="Google Shape;836;p45"/>
          <p:cNvSpPr/>
          <p:nvPr/>
        </p:nvSpPr>
        <p:spPr>
          <a:xfrm>
            <a:off x="323528" y="6165304"/>
            <a:ext cx="60144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3200" b="1">
                <a:solidFill>
                  <a:srgbClr val="F4F0E2"/>
                </a:solidFill>
                <a:latin typeface="Calibri"/>
                <a:ea typeface="Calibri"/>
                <a:cs typeface="Calibri"/>
                <a:sym typeface="Calibri"/>
              </a:rPr>
              <a:t>16</a:t>
            </a:r>
            <a:endParaRPr sz="3200" b="1" cap="none">
              <a:solidFill>
                <a:srgbClr val="F4F0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Google Shape;837;p45"/>
          <p:cNvSpPr/>
          <p:nvPr/>
        </p:nvSpPr>
        <p:spPr>
          <a:xfrm>
            <a:off x="1151620" y="1828994"/>
            <a:ext cx="6912768" cy="289615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Grado de </a:t>
            </a:r>
            <a:r>
              <a:rPr lang="es-VE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conciencia o conocimiento </a:t>
            </a:r>
            <a:r>
              <a:rPr lang="es-VE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los individuos sobre sus </a:t>
            </a:r>
            <a:r>
              <a:rPr lang="es-VE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formas de pensar </a:t>
            </a:r>
            <a:r>
              <a:rPr lang="es-VE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(procesos y eventos cognitivos), </a:t>
            </a:r>
            <a:r>
              <a:rPr lang="es-VE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contenidos </a:t>
            </a:r>
            <a:r>
              <a:rPr lang="es-VE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(estructura) y la </a:t>
            </a:r>
            <a:r>
              <a:rPr lang="es-VE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habilidad para controlar esos procesos </a:t>
            </a:r>
            <a:r>
              <a:rPr lang="es-VE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 el fin de organizarlos, revisarlos y modificarlos en función de los progresos y resultados de aprendizaje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(Poggioli, 1998)</a:t>
            </a:r>
            <a:endParaRPr/>
          </a:p>
        </p:txBody>
      </p:sp>
      <p:sp>
        <p:nvSpPr>
          <p:cNvPr id="838" name="Google Shape;838;p45"/>
          <p:cNvSpPr/>
          <p:nvPr/>
        </p:nvSpPr>
        <p:spPr>
          <a:xfrm>
            <a:off x="2627784" y="1844824"/>
            <a:ext cx="4176464" cy="4320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¿Qué es la metacognición</a:t>
            </a:r>
            <a:endParaRPr/>
          </a:p>
        </p:txBody>
      </p:sp>
      <p:sp>
        <p:nvSpPr>
          <p:cNvPr id="839" name="Google Shape;839;p45"/>
          <p:cNvSpPr/>
          <p:nvPr/>
        </p:nvSpPr>
        <p:spPr>
          <a:xfrm>
            <a:off x="2555776" y="980728"/>
            <a:ext cx="4104456" cy="37662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400" b="1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es la Metacognición?</a:t>
            </a:r>
            <a:endParaRPr/>
          </a:p>
        </p:txBody>
      </p:sp>
      <p:pic>
        <p:nvPicPr>
          <p:cNvPr id="840" name="Google Shape;840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2435" y="4751722"/>
            <a:ext cx="2143125" cy="1998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46"/>
          <p:cNvSpPr/>
          <p:nvPr/>
        </p:nvSpPr>
        <p:spPr>
          <a:xfrm>
            <a:off x="179388" y="1085850"/>
            <a:ext cx="8713787" cy="5438775"/>
          </a:xfrm>
          <a:prstGeom prst="roundRect">
            <a:avLst>
              <a:gd name="adj" fmla="val 16667"/>
            </a:avLst>
          </a:prstGeom>
          <a:solidFill>
            <a:srgbClr val="B6DDE7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6" name="Google Shape;846;p46"/>
          <p:cNvSpPr txBox="1"/>
          <p:nvPr/>
        </p:nvSpPr>
        <p:spPr>
          <a:xfrm>
            <a:off x="322262" y="2758937"/>
            <a:ext cx="8428038" cy="286232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arenR"/>
            </a:pPr>
            <a:r>
              <a:rPr lang="es-VE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al vídeo </a:t>
            </a:r>
            <a:r>
              <a:rPr lang="es-VE" sz="1800" b="1" i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son los procesos cognitivos?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2) ¿En qué situaciones de la vida universitaria aplicas los procesos cognitivos?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3) Elabora un resumen de los aspectos más importantes de esta guía interactiva y escribe los procesos cognitivos que aplicaste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4) Elabora tu propia definición de procesos cognitivos y realiza una lista de los tipos de procesos cognitivos básicos.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5)¿Qué es la Metacognición?, ¿Cuándo puedo aplicarla?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6) Investiga dos procesos cognitivos básicos que no aparezcan descritos en la guía interactiva</a:t>
            </a:r>
            <a:endParaRPr/>
          </a:p>
        </p:txBody>
      </p:sp>
      <p:sp>
        <p:nvSpPr>
          <p:cNvPr id="847" name="Google Shape;847;p46"/>
          <p:cNvSpPr/>
          <p:nvPr/>
        </p:nvSpPr>
        <p:spPr>
          <a:xfrm>
            <a:off x="468313" y="1268413"/>
            <a:ext cx="8064500" cy="1076325"/>
          </a:xfrm>
          <a:prstGeom prst="roundRect">
            <a:avLst>
              <a:gd name="adj" fmla="val 16667"/>
            </a:avLst>
          </a:prstGeom>
          <a:solidFill>
            <a:srgbClr val="0F243E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8" name="Google Shape;848;p46"/>
          <p:cNvSpPr txBox="1"/>
          <p:nvPr/>
        </p:nvSpPr>
        <p:spPr>
          <a:xfrm>
            <a:off x="539750" y="1231900"/>
            <a:ext cx="6526213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600"/>
              <a:buFont typeface="Arial"/>
              <a:buChar char="•"/>
            </a:pPr>
            <a:r>
              <a:rPr lang="es-VE" sz="16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Al llegar a este punto, damos por sentado que has leído con atención y tomaste notas del contenido.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600"/>
              <a:buFont typeface="Arial"/>
              <a:buChar char="•"/>
            </a:pPr>
            <a:r>
              <a:rPr lang="es-VE" sz="16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Ahora, te proponemos un conjunto de preguntas que te ayudarán a focalizar los elementos centrales que se han abordado en esta sección.</a:t>
            </a:r>
            <a:endParaRPr/>
          </a:p>
        </p:txBody>
      </p:sp>
      <p:pic>
        <p:nvPicPr>
          <p:cNvPr id="849" name="Google Shape;849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4388" y="1287463"/>
            <a:ext cx="1098550" cy="105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4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2E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5" name="Google Shape;855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9873" y="1636563"/>
            <a:ext cx="2592288" cy="2695979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chemeClr val="lt1">
                <a:alpha val="83921"/>
              </a:schemeClr>
            </a:outerShdw>
          </a:effectLst>
        </p:spPr>
      </p:pic>
      <p:sp>
        <p:nvSpPr>
          <p:cNvPr id="856" name="Google Shape;856;p47"/>
          <p:cNvSpPr txBox="1"/>
          <p:nvPr/>
        </p:nvSpPr>
        <p:spPr>
          <a:xfrm>
            <a:off x="683568" y="4581128"/>
            <a:ext cx="792088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36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“La Libertad es sin duda el tema de la Universidad”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0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Andrés Bello (17/09/1843)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5" name="Google Shape;505;p6"/>
          <p:cNvCxnSpPr/>
          <p:nvPr/>
        </p:nvCxnSpPr>
        <p:spPr>
          <a:xfrm>
            <a:off x="971600" y="3429000"/>
            <a:ext cx="7200800" cy="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6" name="Google Shape;506;p6"/>
          <p:cNvSpPr/>
          <p:nvPr/>
        </p:nvSpPr>
        <p:spPr>
          <a:xfrm>
            <a:off x="3414779" y="2492896"/>
            <a:ext cx="24533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5400" b="1">
                <a:latin typeface="Calibri"/>
                <a:ea typeface="Calibri"/>
                <a:cs typeface="Calibri"/>
                <a:sym typeface="Calibri"/>
              </a:rPr>
              <a:t>1° Parte</a:t>
            </a:r>
            <a:endParaRPr/>
          </a:p>
        </p:txBody>
      </p:sp>
      <p:sp>
        <p:nvSpPr>
          <p:cNvPr id="507" name="Google Shape;507;p6"/>
          <p:cNvSpPr/>
          <p:nvPr/>
        </p:nvSpPr>
        <p:spPr>
          <a:xfrm>
            <a:off x="2051720" y="3441775"/>
            <a:ext cx="5763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3200" b="1">
                <a:solidFill>
                  <a:srgbClr val="17365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canales de aprendizaje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7"/>
          <p:cNvSpPr/>
          <p:nvPr/>
        </p:nvSpPr>
        <p:spPr>
          <a:xfrm>
            <a:off x="539552" y="1700808"/>
            <a:ext cx="8424936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Es la forma de </a:t>
            </a:r>
            <a:r>
              <a:rPr lang="es-VE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aprender, procesar y evocar </a:t>
            </a:r>
            <a:r>
              <a:rPr lang="es-VE" sz="2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información.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400" b="1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S</a:t>
            </a:r>
            <a:r>
              <a:rPr lang="es-VE" sz="2400" b="1" i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el conjunto de </a:t>
            </a:r>
            <a:r>
              <a:rPr lang="es-VE" sz="2400" b="1" i="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estrategias, métodos y tendencias</a:t>
            </a:r>
            <a:r>
              <a:rPr lang="es-VE" sz="2400" b="1" i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concretas que se utilizan cuando se quiere aprender algo.</a:t>
            </a:r>
            <a:endParaRPr sz="2400" b="1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También llamados </a:t>
            </a:r>
            <a:r>
              <a:rPr lang="es-VE" sz="2400" b="1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visual-auditivo-kinestésico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3" name="Google Shape;513;p7"/>
          <p:cNvSpPr/>
          <p:nvPr/>
        </p:nvSpPr>
        <p:spPr>
          <a:xfrm>
            <a:off x="1943708" y="1020788"/>
            <a:ext cx="5256584" cy="58477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3200" b="1">
                <a:solidFill>
                  <a:srgbClr val="17365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Canales  de aprendizaje</a:t>
            </a:r>
            <a:endParaRPr/>
          </a:p>
        </p:txBody>
      </p:sp>
      <p:sp>
        <p:nvSpPr>
          <p:cNvPr id="514" name="Google Shape;514;p7"/>
          <p:cNvSpPr/>
          <p:nvPr/>
        </p:nvSpPr>
        <p:spPr>
          <a:xfrm>
            <a:off x="427723" y="6165304"/>
            <a:ext cx="3930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3200" b="1">
                <a:solidFill>
                  <a:srgbClr val="F4F0E2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3200" b="1" cap="none">
              <a:solidFill>
                <a:srgbClr val="F4F0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5" name="Google Shape;51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2080" y="4721254"/>
            <a:ext cx="3048000" cy="2028825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7"/>
          <p:cNvSpPr/>
          <p:nvPr/>
        </p:nvSpPr>
        <p:spPr>
          <a:xfrm>
            <a:off x="1103487" y="4993144"/>
            <a:ext cx="3528392" cy="12961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0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VE" sz="18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Todo aprendizaje parte de la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recepción de la información, a través de los sentidos</a:t>
            </a:r>
            <a:r>
              <a:rPr lang="es-VE" sz="20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8"/>
          <p:cNvSpPr txBox="1">
            <a:spLocks noGrp="1"/>
          </p:cNvSpPr>
          <p:nvPr>
            <p:ph type="body" idx="4294967295"/>
          </p:nvPr>
        </p:nvSpPr>
        <p:spPr>
          <a:xfrm>
            <a:off x="251520" y="1740495"/>
            <a:ext cx="8568952" cy="456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549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 i="1"/>
          </a:p>
          <a:p>
            <a:pPr marL="342900" lvl="0" indent="-342900" algn="just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s-VE" sz="2960" b="1" i="1">
                <a:latin typeface="Century Gothic"/>
                <a:ea typeface="Century Gothic"/>
                <a:cs typeface="Century Gothic"/>
                <a:sym typeface="Century Gothic"/>
              </a:rPr>
              <a:t>Ver, mirar, imaginar, leer, películas, dibujos, videos, mapas, carteles, diagramas, fotos, caricaturas, diapositivas, pinturas, exposiciones, tarjetas, telescopios, microscopios, bocetos. </a:t>
            </a:r>
            <a:endParaRPr/>
          </a:p>
          <a:p>
            <a:pPr marL="342900" lvl="0" indent="-154940" algn="just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/>
          </a:p>
          <a:p>
            <a:pPr marL="342900" lvl="0" indent="-342900" algn="just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0070C0"/>
              </a:buClr>
              <a:buSzPts val="2960"/>
              <a:buChar char="•"/>
            </a:pPr>
            <a:r>
              <a:rPr lang="es-VE" sz="2960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s-VE" sz="2960" b="1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capacidad de abstracción</a:t>
            </a:r>
            <a:r>
              <a:rPr lang="es-VE" sz="2960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la </a:t>
            </a:r>
            <a:r>
              <a:rPr lang="es-VE" sz="2960" b="1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capacidad de planificar </a:t>
            </a:r>
            <a:r>
              <a:rPr lang="es-VE" sz="2960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están directamente relacionadas con la </a:t>
            </a:r>
            <a:r>
              <a:rPr lang="es-VE" sz="2960" b="1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capacidad de visualizar. </a:t>
            </a:r>
            <a:endParaRPr sz="2960">
              <a:solidFill>
                <a:schemeClr val="accent6"/>
              </a:solidFill>
            </a:endParaRPr>
          </a:p>
        </p:txBody>
      </p:sp>
      <p:sp>
        <p:nvSpPr>
          <p:cNvPr id="522" name="Google Shape;522;p8"/>
          <p:cNvSpPr txBox="1">
            <a:spLocks noGrp="1"/>
          </p:cNvSpPr>
          <p:nvPr>
            <p:ph type="title" idx="4294967295"/>
          </p:nvPr>
        </p:nvSpPr>
        <p:spPr>
          <a:xfrm>
            <a:off x="1254442" y="1122685"/>
            <a:ext cx="2056184" cy="86409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lang="es-VE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Visual</a:t>
            </a:r>
            <a:endParaRPr b="1">
              <a:solidFill>
                <a:srgbClr val="0070C0"/>
              </a:solidFill>
            </a:endParaRPr>
          </a:p>
        </p:txBody>
      </p:sp>
      <p:sp>
        <p:nvSpPr>
          <p:cNvPr id="523" name="Google Shape;523;p8"/>
          <p:cNvSpPr/>
          <p:nvPr/>
        </p:nvSpPr>
        <p:spPr>
          <a:xfrm>
            <a:off x="427723" y="6165304"/>
            <a:ext cx="3930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3200" b="1" cap="none">
                <a:solidFill>
                  <a:srgbClr val="F4F0E2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  <p:pic>
        <p:nvPicPr>
          <p:cNvPr id="524" name="Google Shape;524;p8" descr="Aprendizaje Auditivo, Visual y Kinestésico - Información y diferencia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3548" y="888659"/>
            <a:ext cx="3091730" cy="1332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9"/>
          <p:cNvSpPr txBox="1">
            <a:spLocks noGrp="1"/>
          </p:cNvSpPr>
          <p:nvPr>
            <p:ph type="body" idx="4294967295"/>
          </p:nvPr>
        </p:nvSpPr>
        <p:spPr>
          <a:xfrm>
            <a:off x="251520" y="1740495"/>
            <a:ext cx="8568952" cy="456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0" i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3000"/>
              <a:buChar char="•"/>
            </a:pPr>
            <a:r>
              <a:rPr lang="es-VE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s-VE" sz="3000" b="0" i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yuda a </a:t>
            </a:r>
            <a:r>
              <a:rPr lang="es-VE" sz="30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establecer relaciones</a:t>
            </a:r>
            <a:r>
              <a:rPr lang="es-VE" sz="3000" b="0" i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entre distintas ideas y conceptos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3000"/>
              <a:buChar char="•"/>
            </a:pPr>
            <a:r>
              <a:rPr lang="es-VE" sz="3000" b="0" i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Cuando se piensa con </a:t>
            </a:r>
            <a:r>
              <a:rPr lang="es-VE" sz="3000" b="1" i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imágenes</a:t>
            </a:r>
            <a:r>
              <a:rPr lang="es-VE" sz="3000" b="0" i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se puede traer a la mente mucha información.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 b="0" i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3000"/>
              <a:buNone/>
            </a:pPr>
            <a:r>
              <a:rPr lang="es-VE" sz="3000" b="0" i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Ejemplo: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3000"/>
              <a:buNone/>
            </a:pPr>
            <a:r>
              <a:rPr lang="es-VE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s-VE" sz="3000" b="0" i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os mapas conceptuales.</a:t>
            </a:r>
            <a:endParaRPr sz="3000" b="0" i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i="1"/>
          </a:p>
        </p:txBody>
      </p:sp>
      <p:sp>
        <p:nvSpPr>
          <p:cNvPr id="530" name="Google Shape;530;p9"/>
          <p:cNvSpPr txBox="1">
            <a:spLocks noGrp="1"/>
          </p:cNvSpPr>
          <p:nvPr>
            <p:ph type="title" idx="4294967295"/>
          </p:nvPr>
        </p:nvSpPr>
        <p:spPr>
          <a:xfrm>
            <a:off x="3419872" y="1196752"/>
            <a:ext cx="2052228" cy="86409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lang="es-VE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Visual</a:t>
            </a:r>
            <a:endParaRPr b="1">
              <a:solidFill>
                <a:srgbClr val="0070C0"/>
              </a:solidFill>
            </a:endParaRPr>
          </a:p>
        </p:txBody>
      </p:sp>
      <p:sp>
        <p:nvSpPr>
          <p:cNvPr id="531" name="Google Shape;531;p9"/>
          <p:cNvSpPr/>
          <p:nvPr/>
        </p:nvSpPr>
        <p:spPr>
          <a:xfrm>
            <a:off x="427723" y="6165304"/>
            <a:ext cx="3930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3200" b="1" cap="none">
                <a:solidFill>
                  <a:srgbClr val="F4F0E2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/>
          </a:p>
        </p:txBody>
      </p:sp>
      <p:pic>
        <p:nvPicPr>
          <p:cNvPr id="532" name="Google Shape;53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6016" y="4365104"/>
            <a:ext cx="4176464" cy="2294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0"/>
          <p:cNvSpPr txBox="1">
            <a:spLocks noGrp="1"/>
          </p:cNvSpPr>
          <p:nvPr>
            <p:ph type="body" idx="4294967295"/>
          </p:nvPr>
        </p:nvSpPr>
        <p:spPr>
          <a:xfrm>
            <a:off x="323528" y="2041823"/>
            <a:ext cx="8568952" cy="412348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VE" sz="28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Cómo aprende el visual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endParaRPr sz="224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r>
              <a:rPr lang="es-VE" sz="224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s-VE" sz="224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Viendo información: Letras, dibujos, gráficos, figuras, fotos,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r>
              <a:rPr lang="es-VE" sz="224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películas, carteles, objetos, mapas, diapositivas y diagramas.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r>
              <a:rPr lang="es-VE" sz="224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Dibujando.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es-VE" sz="224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Leyendo</a:t>
            </a:r>
            <a:endParaRPr sz="224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r>
              <a:rPr lang="es-VE" sz="224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Escribiendo.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r>
              <a:rPr lang="es-VE" sz="224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Subrayando.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r>
              <a:rPr lang="es-VE" sz="224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Elaborando esquemas, listas y gráficos.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r>
              <a:rPr lang="es-VE" sz="224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Dictando.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r>
              <a:rPr lang="es-VE" sz="224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Imaginando o visualizando: palabras, oraciones, figuras, formas, colores, personajes, escenas y conceptos.</a:t>
            </a:r>
            <a:endParaRPr/>
          </a:p>
          <a:p>
            <a:pPr marL="342900" lvl="0" indent="-20066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endParaRPr sz="2240" i="1"/>
          </a:p>
        </p:txBody>
      </p:sp>
      <p:sp>
        <p:nvSpPr>
          <p:cNvPr id="538" name="Google Shape;538;p10"/>
          <p:cNvSpPr txBox="1">
            <a:spLocks noGrp="1"/>
          </p:cNvSpPr>
          <p:nvPr>
            <p:ph type="title" idx="4294967295"/>
          </p:nvPr>
        </p:nvSpPr>
        <p:spPr>
          <a:xfrm>
            <a:off x="1619672" y="980727"/>
            <a:ext cx="1944216" cy="86409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lang="es-VE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Visual</a:t>
            </a:r>
            <a:endParaRPr b="1">
              <a:solidFill>
                <a:srgbClr val="0070C0"/>
              </a:solidFill>
            </a:endParaRPr>
          </a:p>
        </p:txBody>
      </p:sp>
      <p:sp>
        <p:nvSpPr>
          <p:cNvPr id="539" name="Google Shape;539;p10"/>
          <p:cNvSpPr/>
          <p:nvPr/>
        </p:nvSpPr>
        <p:spPr>
          <a:xfrm>
            <a:off x="349176" y="6165304"/>
            <a:ext cx="55015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800" b="1" cap="none">
                <a:solidFill>
                  <a:srgbClr val="F4F0E2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pic>
        <p:nvPicPr>
          <p:cNvPr id="540" name="Google Shape;54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5996" y="889694"/>
            <a:ext cx="2286000" cy="1046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2555</Words>
  <Application>Microsoft Office PowerPoint</Application>
  <PresentationFormat>Presentación en pantalla (4:3)</PresentationFormat>
  <Paragraphs>373</Paragraphs>
  <Slides>46</Slides>
  <Notes>46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46</vt:i4>
      </vt:variant>
    </vt:vector>
  </HeadingPairs>
  <TitlesOfParts>
    <vt:vector size="53" baseType="lpstr">
      <vt:lpstr>Arial</vt:lpstr>
      <vt:lpstr>Century Gothic</vt:lpstr>
      <vt:lpstr>Calibri</vt:lpstr>
      <vt:lpstr>Candara</vt:lpstr>
      <vt:lpstr>Aharoni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Visual</vt:lpstr>
      <vt:lpstr>Visual</vt:lpstr>
      <vt:lpstr>Visual</vt:lpstr>
      <vt:lpstr>Auditivo </vt:lpstr>
      <vt:lpstr>Auditivo</vt:lpstr>
      <vt:lpstr>Auditivo </vt:lpstr>
      <vt:lpstr>Kinestésico</vt:lpstr>
      <vt:lpstr>Kinestésico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Oscar</dc:creator>
  <cp:lastModifiedBy>DTI</cp:lastModifiedBy>
  <cp:revision>1</cp:revision>
  <dcterms:created xsi:type="dcterms:W3CDTF">2016-03-07T08:14:23Z</dcterms:created>
  <dcterms:modified xsi:type="dcterms:W3CDTF">2022-09-26T19:39:52Z</dcterms:modified>
</cp:coreProperties>
</file>