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2" r:id="rId1"/>
    <p:sldMasterId id="2147483733" r:id="rId2"/>
    <p:sldMasterId id="2147483734" r:id="rId3"/>
  </p:sldMasterIdLst>
  <p:notesMasterIdLst>
    <p:notesMasterId r:id="rId64"/>
  </p:notes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Garamond" panose="02020404030301010803" pitchFamily="18" charset="0"/>
      <p:regular r:id="rId69"/>
      <p:bold r:id="rId70"/>
      <p: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ndara" panose="020E0502030303020204" pitchFamily="34" charset="0"/>
      <p:regular r:id="rId76"/>
      <p:bold r:id="rId77"/>
      <p:italic r:id="rId78"/>
      <p:boldItalic r:id="rId79"/>
    </p:embeddedFont>
    <p:embeddedFont>
      <p:font typeface="Aharoni" panose="02010803020104030203" pitchFamily="2" charset="-79"/>
      <p:bold r:id="rId80"/>
    </p:embeddedFont>
    <p:embeddedFont>
      <p:font typeface="Arial Black" panose="020B0A04020102020204" pitchFamily="34" charset="0"/>
      <p:bold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4110">
          <p15:clr>
            <a:srgbClr val="A4A3A4"/>
          </p15:clr>
        </p15:guide>
        <p15:guide id="2" pos="11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B24A309-8212-41B6-B038-FAC0999CACEB}">
  <a:tblStyle styleId="{5B24A309-8212-41B6-B038-FAC0999CACE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2"/>
      </p:cViewPr>
      <p:guideLst>
        <p:guide orient="horz" pos="4110"/>
        <p:guide pos="1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presProps" Target="presProp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553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2"/>
          <p:cNvCxnSpPr/>
          <p:nvPr/>
        </p:nvCxnSpPr>
        <p:spPr>
          <a:xfrm>
            <a:off x="0" y="836712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212819"/>
            <a:ext cx="2730500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1615" y="44624"/>
            <a:ext cx="1200825" cy="75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ólo el título">
  <p:cSld name="1_Sólo el títul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96" name="Google Shape;96;p1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97" name="Google Shape;97;p1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" name="Google Shape;98;p1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9" name="Google Shape;99;p1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ólo el título">
  <p:cSld name="2_Sólo el títul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05" name="Google Shape;105;p1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6" name="Google Shape;106;p1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7" name="Google Shape;107;p1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ólo el título">
  <p:cSld name="3_Sólo el título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12" name="Google Shape;112;p1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3" name="Google Shape;113;p1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4" name="Google Shape;114;p1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5" name="Google Shape;115;p1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ólo el título">
  <p:cSld name="4_Sólo el título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20" name="Google Shape;120;p1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21" name="Google Shape;121;p1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2" name="Google Shape;122;p1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3" name="Google Shape;123;p1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ólo el título">
  <p:cSld name="5_Sólo el títul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28" name="Google Shape;128;p1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29" name="Google Shape;129;p1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0" name="Google Shape;130;p1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1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ólo el título">
  <p:cSld name="7_Sólo el títul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36" name="Google Shape;136;p1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37" name="Google Shape;137;p1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8" name="Google Shape;138;p1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9" name="Google Shape;139;p1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ólo el título">
  <p:cSld name="8_Sólo el títul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44" name="Google Shape;144;p2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45" name="Google Shape;145;p2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6" name="Google Shape;146;p2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7" name="Google Shape;147;p2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ólo el título">
  <p:cSld name="14_Sólo el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21" name="Google Shape;21;p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Google Shape;22;p3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23;p3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ólo el título">
  <p:cSld name="9_Sólo el títul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52" name="Google Shape;152;p2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53" name="Google Shape;153;p2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4" name="Google Shape;154;p2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5" name="Google Shape;155;p2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ólo el título">
  <p:cSld name="10_Sólo el título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60" name="Google Shape;160;p2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61" name="Google Shape;161;p2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2" name="Google Shape;162;p2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3" name="Google Shape;163;p2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ólo el título">
  <p:cSld name="11_Sólo el título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68" name="Google Shape;168;p2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69" name="Google Shape;169;p2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p2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2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ólo el título">
  <p:cSld name="12_Sólo el títul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76" name="Google Shape;176;p2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77" name="Google Shape;177;p2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" name="Google Shape;178;p2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9" name="Google Shape;179;p2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ólo el título">
  <p:cSld name="13_Sólo el título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84" name="Google Shape;184;p2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85" name="Google Shape;185;p2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2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7" name="Google Shape;187;p2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ólo el título">
  <p:cSld name="6_Sólo el títul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190" name="Google Shape;190;p2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1" name="Google Shape;191;p2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2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193" name="Google Shape;19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ólo el título">
  <p:cSld name="15_Sólo el título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00" name="Google Shape;200;p2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01" name="Google Shape;201;p2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2" name="Google Shape;202;p2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3" name="Google Shape;203;p2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ólo el título">
  <p:cSld name="17_Sólo el títul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08" name="Google Shape;208;p2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09" name="Google Shape;209;p2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0" name="Google Shape;210;p2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" name="Google Shape;211;p2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ólo el título">
  <p:cSld name="18_Sólo el título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16" name="Google Shape;216;p2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17" name="Google Shape;217;p2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8" name="Google Shape;218;p2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" name="Google Shape;219;p2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Google Shape;227;p31"/>
          <p:cNvCxnSpPr/>
          <p:nvPr/>
        </p:nvCxnSpPr>
        <p:spPr>
          <a:xfrm>
            <a:off x="0" y="836613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8" name="Google Shape;22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212725"/>
            <a:ext cx="2730500" cy="4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8850" y="111125"/>
            <a:ext cx="1247775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80" name="Google Shape;280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ólo el título">
  <p:cSld name="1_Sólo el título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42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297" name="Google Shape;297;p4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8" name="Google Shape;298;p42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9" name="Google Shape;299;p42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00" name="Google Shape;300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ólo el título">
  <p:cSld name="2_Sólo el título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43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05" name="Google Shape;305;p4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6" name="Google Shape;306;p43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7" name="Google Shape;307;p43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08" name="Google Shape;308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ólo el título">
  <p:cSld name="3_Sólo el título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44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13" name="Google Shape;313;p4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4" name="Google Shape;314;p44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5" name="Google Shape;315;p44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16" name="Google Shape;316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ólo el título">
  <p:cSld name="4_Sólo el título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45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21" name="Google Shape;321;p4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2" name="Google Shape;322;p45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3" name="Google Shape;323;p45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24" name="Google Shape;324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ólo el título">
  <p:cSld name="5_Sólo el título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29" name="Google Shape;329;p4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0" name="Google Shape;330;p4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1" name="Google Shape;331;p4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32" name="Google Shape;33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ólo el título">
  <p:cSld name="7_Sólo el título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37" name="Google Shape;337;p4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" name="Google Shape;338;p4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9" name="Google Shape;339;p4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40" name="Google Shape;340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ólo el título">
  <p:cSld name="8_Sólo el título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48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45" name="Google Shape;345;p4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6" name="Google Shape;346;p48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7" name="Google Shape;347;p48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48" name="Google Shape;348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ólo el título">
  <p:cSld name="9_Sólo el título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49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53" name="Google Shape;353;p4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4" name="Google Shape;354;p49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5" name="Google Shape;355;p49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56" name="Google Shape;356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ólo el título">
  <p:cSld name="10_Sólo el título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50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61" name="Google Shape;361;p5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2" name="Google Shape;362;p50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3" name="Google Shape;363;p50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64" name="Google Shape;364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ólo el título">
  <p:cSld name="11_Sólo el título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51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69" name="Google Shape;369;p5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0" name="Google Shape;370;p51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1" name="Google Shape;371;p51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72" name="Google Shape;372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ólo el título">
  <p:cSld name="12_Sólo el título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52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77" name="Google Shape;377;p5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8" name="Google Shape;378;p52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9" name="Google Shape;379;p52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80" name="Google Shape;380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ólo el título">
  <p:cSld name="13_Sólo el título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53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85" name="Google Shape;385;p5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6" name="Google Shape;386;p53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7" name="Google Shape;387;p53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88" name="Google Shape;388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ólo el título">
  <p:cSld name="6_Sólo el título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54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93" name="Google Shape;393;p5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4" name="Google Shape;394;p54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5" name="Google Shape;395;p54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396" name="Google Shape;396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ólo el título">
  <p:cSld name="14_Sólo el título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55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401" name="Google Shape;401;p5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55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3" name="Google Shape;403;p55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404" name="Google Shape;4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ólo el título">
  <p:cSld name="15_Sólo el título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5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409" name="Google Shape;409;p5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0" name="Google Shape;410;p5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1" name="Google Shape;411;p5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412" name="Google Shape;412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ólo el título">
  <p:cSld name="17_Sólo el título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5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417" name="Google Shape;417;p5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8" name="Google Shape;418;p5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9" name="Google Shape;419;p5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420" name="Google Shape;420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ólo el título">
  <p:cSld name="18_Sólo el título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58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425" name="Google Shape;425;p5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6" name="Google Shape;426;p58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7" name="Google Shape;427;p58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428" name="Google Shape;428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8" name="Google Shape;438;p60"/>
          <p:cNvCxnSpPr/>
          <p:nvPr/>
        </p:nvCxnSpPr>
        <p:spPr>
          <a:xfrm>
            <a:off x="0" y="836613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9" name="Google Shape;43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212725"/>
            <a:ext cx="2730500" cy="4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8850" y="111125"/>
            <a:ext cx="1247775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6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6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2" name="Google Shape;462;p6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3" name="Google Shape;463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6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9" name="Google Shape;469;p6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0" name="Google Shape;470;p6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1" name="Google Shape;471;p6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2" name="Google Shape;47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6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6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6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7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ólo el título">
  <p:cSld name="1_Sólo el título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71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08" name="Google Shape;508;p7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9" name="Google Shape;509;p71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0" name="Google Shape;510;p71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11" name="Google Shape;511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ólo el título">
  <p:cSld name="2_Sólo el título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72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16" name="Google Shape;516;p7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7" name="Google Shape;517;p72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8" name="Google Shape;518;p72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19" name="Google Shape;519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ólo el título">
  <p:cSld name="3_Sólo el título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73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24" name="Google Shape;524;p7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5" name="Google Shape;525;p73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6" name="Google Shape;526;p73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27" name="Google Shape;527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ólo el título">
  <p:cSld name="4_Sólo el título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74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32" name="Google Shape;532;p7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3" name="Google Shape;533;p74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34" name="Google Shape;534;p74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35" name="Google Shape;535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ólo el título">
  <p:cSld name="5_Sólo el título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75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40" name="Google Shape;540;p7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1" name="Google Shape;541;p75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2" name="Google Shape;542;p75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43" name="Google Shape;543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ólo el título">
  <p:cSld name="7_Sólo el título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7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48" name="Google Shape;548;p7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9" name="Google Shape;549;p7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0" name="Google Shape;550;p7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51" name="Google Shape;55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ólo el título">
  <p:cSld name="8_Sólo el título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7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56" name="Google Shape;556;p7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7" name="Google Shape;557;p7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8" name="Google Shape;558;p7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59" name="Google Shape;559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ólo el título">
  <p:cSld name="9_Sólo el título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8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64" name="Google Shape;564;p7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5" name="Google Shape;565;p78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6" name="Google Shape;566;p78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67" name="Google Shape;567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ólo el título">
  <p:cSld name="10_Sólo el título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79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72" name="Google Shape;572;p7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3" name="Google Shape;573;p79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4" name="Google Shape;574;p79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75" name="Google Shape;575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ólo el título">
  <p:cSld name="11_Sólo el título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80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80" name="Google Shape;580;p8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1" name="Google Shape;581;p80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2" name="Google Shape;582;p80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83" name="Google Shape;583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ólo el título">
  <p:cSld name="12_Sólo el título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81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88" name="Google Shape;588;p8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" name="Google Shape;589;p81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0" name="Google Shape;590;p81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91" name="Google Shape;591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ólo el título">
  <p:cSld name="13_Sólo el título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82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596" name="Google Shape;596;p8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7" name="Google Shape;597;p82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8" name="Google Shape;598;p82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599" name="Google Shape;599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ólo el título">
  <p:cSld name="6_Sólo el título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83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604" name="Google Shape;604;p8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5" name="Google Shape;605;p83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6" name="Google Shape;606;p83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607" name="Google Shape;607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ólo el título">
  <p:cSld name="14_Sólo el título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4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612" name="Google Shape;612;p8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3" name="Google Shape;613;p84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4" name="Google Shape;614;p84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615" name="Google Shape;615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ólo el título">
  <p:cSld name="15_Sólo el título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85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620" name="Google Shape;620;p8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1" name="Google Shape;621;p85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2" name="Google Shape;622;p85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623" name="Google Shape;623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ólo el título">
  <p:cSld name="17_Sólo el título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8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628" name="Google Shape;628;p8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9" name="Google Shape;629;p8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0" name="Google Shape;630;p8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631" name="Google Shape;631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ólo el título">
  <p:cSld name="18_Sólo el título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8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636" name="Google Shape;636;p8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7" name="Google Shape;637;p8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8" name="Google Shape;638;p8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639" name="Google Shape;639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3" name="Google Shape;433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milenio.com/negocios/desarrollar-talento-y-mover-al-mundo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hyperlink" Target="https://www.youtube.com/watch?v=C799k-nnxFw" TargetMode="Externa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epto.de/aprendizaje-2/#ixzz634H2JQaG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4.gif"/><Relationship Id="rId4" Type="http://schemas.openxmlformats.org/officeDocument/2006/relationships/hyperlink" Target="https://www.youtube.com/watch?v=qE7XnDZ2Gw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88" descr="PFIosca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50" y="5237163"/>
            <a:ext cx="8783638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8"/>
          <p:cNvSpPr/>
          <p:nvPr/>
        </p:nvSpPr>
        <p:spPr>
          <a:xfrm>
            <a:off x="0" y="0"/>
            <a:ext cx="9144000" cy="1000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88" descr="PFIosca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848" y="5346152"/>
            <a:ext cx="8541624" cy="11071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649" name="Google Shape;649;p88"/>
          <p:cNvSpPr/>
          <p:nvPr/>
        </p:nvSpPr>
        <p:spPr>
          <a:xfrm>
            <a:off x="278848" y="332656"/>
            <a:ext cx="8541624" cy="5013496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0" name="Google Shape;650;p88"/>
          <p:cNvGrpSpPr/>
          <p:nvPr/>
        </p:nvGrpSpPr>
        <p:grpSpPr>
          <a:xfrm>
            <a:off x="278848" y="2124145"/>
            <a:ext cx="6552728" cy="1643989"/>
            <a:chOff x="278848" y="2124145"/>
            <a:chExt cx="6552728" cy="1643989"/>
          </a:xfrm>
        </p:grpSpPr>
        <p:sp>
          <p:nvSpPr>
            <p:cNvPr id="651" name="Google Shape;651;p88"/>
            <p:cNvSpPr/>
            <p:nvPr/>
          </p:nvSpPr>
          <p:spPr>
            <a:xfrm>
              <a:off x="350856" y="3183359"/>
              <a:ext cx="55948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 i="0" u="none" strike="noStrike" cap="none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COMPROMISO I</a:t>
              </a:r>
              <a:endParaRPr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652" name="Google Shape;652;p88"/>
            <p:cNvSpPr/>
            <p:nvPr/>
          </p:nvSpPr>
          <p:spPr>
            <a:xfrm>
              <a:off x="323528" y="2124145"/>
              <a:ext cx="4896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IDENTIDAD</a:t>
              </a:r>
              <a:endParaRPr/>
            </a:p>
          </p:txBody>
        </p:sp>
        <p:sp>
          <p:nvSpPr>
            <p:cNvPr id="653" name="Google Shape;653;p88"/>
            <p:cNvSpPr/>
            <p:nvPr/>
          </p:nvSpPr>
          <p:spPr>
            <a:xfrm>
              <a:off x="278848" y="2708920"/>
              <a:ext cx="2869422" cy="46166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88"/>
            <p:cNvSpPr/>
            <p:nvPr/>
          </p:nvSpPr>
          <p:spPr>
            <a:xfrm>
              <a:off x="350856" y="2636912"/>
              <a:ext cx="64807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LIDERAZGO</a:t>
              </a:r>
              <a:endParaRPr/>
            </a:p>
          </p:txBody>
        </p:sp>
      </p:grpSp>
      <p:sp>
        <p:nvSpPr>
          <p:cNvPr id="655" name="Google Shape;655;p88"/>
          <p:cNvSpPr/>
          <p:nvPr/>
        </p:nvSpPr>
        <p:spPr>
          <a:xfrm>
            <a:off x="1070936" y="4238970"/>
            <a:ext cx="7560840" cy="998194"/>
          </a:xfrm>
          <a:prstGeom prst="roundRect">
            <a:avLst>
              <a:gd name="adj" fmla="val 16667"/>
            </a:avLst>
          </a:prstGeom>
          <a:blipFill rotWithShape="1">
            <a:blip r:embed="rId6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p88" descr="P:\IDENTIDAD CORPORATIVA UCAB\LOGO UCAB UNIDADES\Identidad y Misión\Logo Oficial- SF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536" y="491438"/>
            <a:ext cx="2799636" cy="48929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8"/>
          <p:cNvSpPr txBox="1"/>
          <p:nvPr/>
        </p:nvSpPr>
        <p:spPr>
          <a:xfrm>
            <a:off x="3779912" y="6021288"/>
            <a:ext cx="23042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Noviembre,  2021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88"/>
          <p:cNvGrpSpPr/>
          <p:nvPr/>
        </p:nvGrpSpPr>
        <p:grpSpPr>
          <a:xfrm>
            <a:off x="3051664" y="1000280"/>
            <a:ext cx="5552784" cy="3508840"/>
            <a:chOff x="3186665" y="954488"/>
            <a:chExt cx="5392028" cy="3914672"/>
          </a:xfrm>
        </p:grpSpPr>
        <p:pic>
          <p:nvPicPr>
            <p:cNvPr id="659" name="Google Shape;659;p8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75856" y="3297215"/>
              <a:ext cx="4824536" cy="15719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0" name="Google Shape;660;p88"/>
            <p:cNvGrpSpPr/>
            <p:nvPr/>
          </p:nvGrpSpPr>
          <p:grpSpPr>
            <a:xfrm>
              <a:off x="3186665" y="954488"/>
              <a:ext cx="5392028" cy="3359514"/>
              <a:chOff x="3186665" y="954488"/>
              <a:chExt cx="5392028" cy="3359514"/>
            </a:xfrm>
          </p:grpSpPr>
          <p:pic>
            <p:nvPicPr>
              <p:cNvPr id="661" name="Google Shape;661;p8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186665" y="954488"/>
                <a:ext cx="1483585" cy="1483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2" name="Google Shape;662;p8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753983" y="1304237"/>
                <a:ext cx="1607602" cy="1548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3" name="Google Shape;663;p88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616691" y="2403956"/>
                <a:ext cx="4962002" cy="12410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4" name="Google Shape;664;p88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546251" y="3717032"/>
                <a:ext cx="554141" cy="596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</p:grpSp>
      </p:grpSp>
      <p:sp>
        <p:nvSpPr>
          <p:cNvPr id="665" name="Google Shape;665;p88"/>
          <p:cNvSpPr txBox="1"/>
          <p:nvPr/>
        </p:nvSpPr>
        <p:spPr>
          <a:xfrm>
            <a:off x="1115616" y="4521314"/>
            <a:ext cx="73448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82663" marR="0" lvl="0" indent="-98266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Semana 5 El oficio de estudiar en la Universidad</a:t>
            </a:r>
            <a:endParaRPr/>
          </a:p>
          <a:p>
            <a:pPr marL="982663" marR="0" lvl="0" indent="-98266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407" y="3919782"/>
            <a:ext cx="1690416" cy="2527524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8"/>
          <p:cNvSpPr txBox="1"/>
          <p:nvPr/>
        </p:nvSpPr>
        <p:spPr>
          <a:xfrm>
            <a:off x="251520" y="982469"/>
            <a:ext cx="44644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 b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Entonces…</a:t>
            </a:r>
            <a:endParaRPr sz="3600" b="1">
              <a:solidFill>
                <a:srgbClr val="0066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7" name="Google Shape;797;p98"/>
          <p:cNvSpPr txBox="1"/>
          <p:nvPr/>
        </p:nvSpPr>
        <p:spPr>
          <a:xfrm>
            <a:off x="634122" y="1744940"/>
            <a:ext cx="823579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0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El </a:t>
            </a:r>
            <a:r>
              <a:rPr lang="es-VE" sz="3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Oficio</a:t>
            </a:r>
            <a:r>
              <a:rPr lang="es-VE" sz="30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s-VE" sz="3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Estudiar</a:t>
            </a:r>
            <a:r>
              <a:rPr lang="es-VE" sz="30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en la </a:t>
            </a:r>
            <a:r>
              <a:rPr lang="es-VE" sz="3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Universidad</a:t>
            </a:r>
            <a:endParaRPr sz="3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8" name="Google Shape;798;p98"/>
          <p:cNvSpPr/>
          <p:nvPr/>
        </p:nvSpPr>
        <p:spPr>
          <a:xfrm>
            <a:off x="1115615" y="1744940"/>
            <a:ext cx="1423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0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Oficio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98"/>
          <p:cNvSpPr/>
          <p:nvPr/>
        </p:nvSpPr>
        <p:spPr>
          <a:xfrm>
            <a:off x="3137704" y="1744940"/>
            <a:ext cx="193835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0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Estudiar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98"/>
          <p:cNvSpPr/>
          <p:nvPr/>
        </p:nvSpPr>
        <p:spPr>
          <a:xfrm>
            <a:off x="6133902" y="1722874"/>
            <a:ext cx="26865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0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Universidad</a:t>
            </a:r>
            <a:endParaRPr/>
          </a:p>
        </p:txBody>
      </p:sp>
      <p:sp>
        <p:nvSpPr>
          <p:cNvPr id="801" name="Google Shape;801;p98"/>
          <p:cNvSpPr txBox="1"/>
          <p:nvPr/>
        </p:nvSpPr>
        <p:spPr>
          <a:xfrm>
            <a:off x="5965852" y="3140968"/>
            <a:ext cx="24225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se hace con</a:t>
            </a:r>
            <a:endParaRPr sz="20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2" name="Google Shape;802;p98"/>
          <p:cNvSpPr txBox="1"/>
          <p:nvPr/>
        </p:nvSpPr>
        <p:spPr>
          <a:xfrm>
            <a:off x="2294740" y="3140968"/>
            <a:ext cx="22536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¿Cuál es la</a:t>
            </a:r>
            <a:endParaRPr sz="20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3" name="Google Shape;803;p98"/>
          <p:cNvSpPr txBox="1"/>
          <p:nvPr/>
        </p:nvSpPr>
        <p:spPr>
          <a:xfrm>
            <a:off x="4355976" y="4161274"/>
            <a:ext cx="55694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comunidad de maestros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discípulos?</a:t>
            </a:r>
            <a:endParaRPr sz="20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4" name="Google Shape;804;p98"/>
          <p:cNvSpPr/>
          <p:nvPr/>
        </p:nvSpPr>
        <p:spPr>
          <a:xfrm>
            <a:off x="152516" y="2754299"/>
            <a:ext cx="2142224" cy="1178756"/>
          </a:xfrm>
          <a:prstGeom prst="wedgeRoundRectCallout">
            <a:avLst>
              <a:gd name="adj1" fmla="val -13333"/>
              <a:gd name="adj2" fmla="val 78269"/>
              <a:gd name="adj3" fmla="val 16667"/>
            </a:avLst>
          </a:prstGeom>
          <a:solidFill>
            <a:srgbClr val="B6DDE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98"/>
          <p:cNvSpPr txBox="1"/>
          <p:nvPr/>
        </p:nvSpPr>
        <p:spPr>
          <a:xfrm>
            <a:off x="188520" y="2794283"/>
            <a:ext cx="2115228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7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podría formular a modo de pregunta de la siguiente manera</a:t>
            </a:r>
            <a:endParaRPr sz="17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98"/>
          <p:cNvSpPr/>
          <p:nvPr/>
        </p:nvSpPr>
        <p:spPr>
          <a:xfrm>
            <a:off x="4139952" y="5445224"/>
            <a:ext cx="425667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Avancemos para encontrar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una respuesta…</a:t>
            </a:r>
            <a:endParaRPr sz="2800" b="1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920" y="2564904"/>
            <a:ext cx="2097206" cy="1579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98"/>
          <p:cNvSpPr/>
          <p:nvPr/>
        </p:nvSpPr>
        <p:spPr>
          <a:xfrm rot="-5400000">
            <a:off x="4369417" y="-1769018"/>
            <a:ext cx="576065" cy="8379811"/>
          </a:xfrm>
          <a:prstGeom prst="leftBrace">
            <a:avLst>
              <a:gd name="adj1" fmla="val 8333"/>
              <a:gd name="adj2" fmla="val 50000"/>
            </a:avLst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9" name="Google Shape;809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0412" y="3536324"/>
            <a:ext cx="2007527" cy="1512052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98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822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9"/>
          <p:cNvSpPr/>
          <p:nvPr/>
        </p:nvSpPr>
        <p:spPr>
          <a:xfrm>
            <a:off x="4305266" y="6325141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https://www.milenio.com/negocios/desarrollar-talento-y-mover-al-mundo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9"/>
          <p:cNvSpPr txBox="1"/>
          <p:nvPr/>
        </p:nvSpPr>
        <p:spPr>
          <a:xfrm>
            <a:off x="4803238" y="6119718"/>
            <a:ext cx="44492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saber más sobre quién es Pato Bichara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9"/>
          <p:cNvSpPr/>
          <p:nvPr/>
        </p:nvSpPr>
        <p:spPr>
          <a:xfrm>
            <a:off x="4355976" y="1700808"/>
            <a:ext cx="437727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Pato Bichara es Director General de </a:t>
            </a:r>
            <a:r>
              <a:rPr lang="es-VE" sz="1800" b="1" i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Collective Academy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una institución académica enfocada en acelerar la trayectoria profesional de jóvenes.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este TED da una respuesta a esta pregunta de la lámina anterior.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8" name="Google Shape;818;p99"/>
          <p:cNvSpPr txBox="1"/>
          <p:nvPr/>
        </p:nvSpPr>
        <p:spPr>
          <a:xfrm>
            <a:off x="4821494" y="4976007"/>
            <a:ext cx="35283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Hipervínculo…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Haz clic en el botón para  ir al TED de Pato Bichara</a:t>
            </a:r>
            <a:endParaRPr sz="1600" b="1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https://www.youtube.com/watch?v=C799k-nnxFw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p99" descr="Resultado de imagen para gif animado boton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6907" y="5363490"/>
            <a:ext cx="570359" cy="57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99" descr="Resultado de imagen para gif animado boton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2320" y="6054868"/>
            <a:ext cx="285180" cy="28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985" y="1541416"/>
            <a:ext cx="3842991" cy="288224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</p:pic>
      <p:pic>
        <p:nvPicPr>
          <p:cNvPr id="822" name="Google Shape;822;p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7768" y="2601162"/>
            <a:ext cx="2357528" cy="3871459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99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4" name="Google Shape;824;p9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3491" y="5878194"/>
            <a:ext cx="578161" cy="55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1212" y="5232175"/>
            <a:ext cx="537860" cy="51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0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100"/>
          <p:cNvSpPr txBox="1"/>
          <p:nvPr/>
        </p:nvSpPr>
        <p:spPr>
          <a:xfrm>
            <a:off x="320675" y="2451100"/>
            <a:ext cx="8428038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¿Describe en qué consistía el “oficio” de la comunidad de Maestros y Discípulos?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¿Menciona las palabras que son sinónimas de oficio?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acuerdo al video de Pato Bichara: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¿Cómo se entendió el “oficio de Estudiar” en sus orígenes, en la Revolución Industrial y en la actualidad?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cara a la adecuación de la educación, Pato Bichara propone tres problemas a resolver. ¿Describe cuáles son? ¿Cómo es el profesional que está demandando el mercado laboral? ¿Qué diferencia hay entre enseñar y aprender? ¿Cuál es el rol del estudiante en el aprender?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¿Cuáles son los modos de aprender que demandan los nuevos tiempos?</a:t>
            </a:r>
            <a:endParaRPr/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2" name="Google Shape;832;p100"/>
          <p:cNvSpPr/>
          <p:nvPr/>
        </p:nvSpPr>
        <p:spPr>
          <a:xfrm>
            <a:off x="468313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rgbClr val="0F243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100"/>
          <p:cNvSpPr txBox="1"/>
          <p:nvPr/>
        </p:nvSpPr>
        <p:spPr>
          <a:xfrm>
            <a:off x="539750" y="1231900"/>
            <a:ext cx="6526213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lang="es-VE"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 llegar a este punto, damos por sentado que has leído con atención y tomaste notas del contenido.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lang="es-VE"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Ahora, te proponemos un conjunto de preguntas que te ayudarán a focalizar los elementos centrales que se han abordado en esta sección.</a:t>
            </a:r>
            <a:endParaRPr/>
          </a:p>
        </p:txBody>
      </p:sp>
      <p:pic>
        <p:nvPicPr>
          <p:cNvPr id="834" name="Google Shape;83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388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" name="Google Shape;839;p101"/>
          <p:cNvCxnSpPr/>
          <p:nvPr/>
        </p:nvCxnSpPr>
        <p:spPr>
          <a:xfrm>
            <a:off x="971600" y="3429000"/>
            <a:ext cx="7200800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0" name="Google Shape;840;p101"/>
          <p:cNvSpPr/>
          <p:nvPr/>
        </p:nvSpPr>
        <p:spPr>
          <a:xfrm>
            <a:off x="3414779" y="2492896"/>
            <a:ext cx="2453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latin typeface="Calibri"/>
                <a:ea typeface="Calibri"/>
                <a:cs typeface="Calibri"/>
                <a:sym typeface="Calibri"/>
              </a:rPr>
              <a:t>2° Parte</a:t>
            </a:r>
            <a:endParaRPr sz="5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01"/>
          <p:cNvSpPr/>
          <p:nvPr/>
        </p:nvSpPr>
        <p:spPr>
          <a:xfrm>
            <a:off x="2195736" y="3564305"/>
            <a:ext cx="48734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Aprender a Aprender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664" y="1700808"/>
            <a:ext cx="7272808" cy="477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02"/>
          <p:cNvSpPr/>
          <p:nvPr/>
        </p:nvSpPr>
        <p:spPr>
          <a:xfrm>
            <a:off x="1113485" y="1362714"/>
            <a:ext cx="3869107" cy="1850262"/>
          </a:xfrm>
          <a:prstGeom prst="wedgeRoundRectCallout">
            <a:avLst>
              <a:gd name="adj1" fmla="val -40016"/>
              <a:gd name="adj2" fmla="val 72984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102"/>
          <p:cNvSpPr txBox="1"/>
          <p:nvPr/>
        </p:nvSpPr>
        <p:spPr>
          <a:xfrm>
            <a:off x="1334315" y="1499737"/>
            <a:ext cx="4082456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9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nuestro Proyecto Formativo Institucional (PFI), </a:t>
            </a:r>
            <a:r>
              <a:rPr lang="es-VE" sz="1900" b="1" i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 a Aprender</a:t>
            </a:r>
            <a:r>
              <a:rPr lang="es-VE" sz="19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definida como </a:t>
            </a:r>
            <a:r>
              <a:rPr lang="es-VE" sz="1900" b="1" u="sng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competencia</a:t>
            </a:r>
            <a:r>
              <a:rPr lang="es-VE" sz="19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 hacer  académico</a:t>
            </a:r>
            <a:endParaRPr sz="19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9" name="Google Shape;849;p102"/>
          <p:cNvSpPr/>
          <p:nvPr/>
        </p:nvSpPr>
        <p:spPr>
          <a:xfrm>
            <a:off x="2195190" y="5229200"/>
            <a:ext cx="2989993" cy="864096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593" y="1370672"/>
            <a:ext cx="3665240" cy="263439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</p:pic>
      <p:sp>
        <p:nvSpPr>
          <p:cNvPr id="851" name="Google Shape;851;p102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07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09015" y="2996952"/>
            <a:ext cx="4063971" cy="335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3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endParaRPr sz="3200" b="1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7454" y="980729"/>
            <a:ext cx="1723600" cy="123883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</p:pic>
      <p:sp>
        <p:nvSpPr>
          <p:cNvPr id="859" name="Google Shape;859;p103"/>
          <p:cNvSpPr/>
          <p:nvPr/>
        </p:nvSpPr>
        <p:spPr>
          <a:xfrm>
            <a:off x="2377482" y="3137767"/>
            <a:ext cx="621709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Proyecto Formativo Institucional (2013) afirma que un estudiante que domina la competencia de Aprender a Aprender: </a:t>
            </a:r>
            <a:endParaRPr sz="2000" b="1">
              <a:solidFill>
                <a:srgbClr val="8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utiliza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estrategias de forma autónoma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incorporar e incrementar conocimientos, habilidades y destrezas en el contexto de los avances científicos y culturales requeridos para un ejercicio profesional globalmente competitivo. (UCAB, 2013, p. 47) 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0" name="Google Shape;860;p103"/>
          <p:cNvSpPr/>
          <p:nvPr/>
        </p:nvSpPr>
        <p:spPr>
          <a:xfrm>
            <a:off x="1852006" y="980396"/>
            <a:ext cx="34628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competencia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103"/>
          <p:cNvSpPr/>
          <p:nvPr/>
        </p:nvSpPr>
        <p:spPr>
          <a:xfrm>
            <a:off x="2642463" y="1649115"/>
            <a:ext cx="44149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 a aprender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2" name="Google Shape;862;p103"/>
          <p:cNvSpPr/>
          <p:nvPr/>
        </p:nvSpPr>
        <p:spPr>
          <a:xfrm>
            <a:off x="5076056" y="2261717"/>
            <a:ext cx="26148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calidad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3" name="Google Shape;863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04664" y="1866687"/>
            <a:ext cx="5536862" cy="4567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4"/>
          <p:cNvSpPr/>
          <p:nvPr/>
        </p:nvSpPr>
        <p:spPr>
          <a:xfrm>
            <a:off x="536221" y="2497395"/>
            <a:ext cx="6408712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24406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 es el aprendizaje?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“Es el proceso a través del cual </a:t>
            </a:r>
            <a:r>
              <a:rPr lang="es-VE" sz="18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adquieres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s-VE" sz="18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modificas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tus habilidades, destrezas, conocimientos o  conductas, como fruto de la experiencia directa, el estudio, la observación, el razonamiento o la instrucción. 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Dicho en otras palabras, </a:t>
            </a:r>
            <a:r>
              <a:rPr lang="es-VE" sz="18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 aprendizaje es el proceso de formar experiencia y adaptarla para futuras ocasiones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.”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s-VE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VE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s-VE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9" name="Google Shape;869;p104"/>
          <p:cNvSpPr/>
          <p:nvPr/>
        </p:nvSpPr>
        <p:spPr>
          <a:xfrm>
            <a:off x="5001918" y="1014988"/>
            <a:ext cx="3602530" cy="1599978"/>
          </a:xfrm>
          <a:prstGeom prst="wedgeRoundRectCallout">
            <a:avLst>
              <a:gd name="adj1" fmla="val -53"/>
              <a:gd name="adj2" fmla="val 70593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104"/>
          <p:cNvSpPr txBox="1"/>
          <p:nvPr/>
        </p:nvSpPr>
        <p:spPr>
          <a:xfrm>
            <a:off x="5076056" y="1010632"/>
            <a:ext cx="3528392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9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analizar el concepto de “</a:t>
            </a:r>
            <a:r>
              <a:rPr lang="es-VE" sz="1900" b="1">
                <a:solidFill>
                  <a:srgbClr val="6324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 a Aprender</a:t>
            </a:r>
            <a:r>
              <a:rPr lang="es-VE" sz="19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”, es necesario que comprendas que es </a:t>
            </a:r>
            <a:r>
              <a:rPr lang="es-VE" sz="1900" b="1">
                <a:solidFill>
                  <a:srgbClr val="3F315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</a:t>
            </a:r>
            <a:endParaRPr sz="1900" b="1">
              <a:solidFill>
                <a:srgbClr val="3F315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p104"/>
          <p:cNvSpPr txBox="1"/>
          <p:nvPr/>
        </p:nvSpPr>
        <p:spPr>
          <a:xfrm>
            <a:off x="4860032" y="6259378"/>
            <a:ext cx="42484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Voz: Aprendizaje.  Sitio web: </a:t>
            </a:r>
            <a:r>
              <a:rPr lang="es-VE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Concepto.de</a:t>
            </a:r>
            <a:r>
              <a:rPr lang="es-VE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Diccionario de conceptos online.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Disponible en: </a:t>
            </a:r>
            <a:r>
              <a:rPr lang="es-VE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https://concepto.de/aprendizaje-2/#ixzz634H2JQaG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04"/>
          <p:cNvSpPr txBox="1"/>
          <p:nvPr/>
        </p:nvSpPr>
        <p:spPr>
          <a:xfrm>
            <a:off x="662269" y="5509681"/>
            <a:ext cx="35283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Hipervínculo…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Haz clic en el botón para  ir a ¿Qué es el aprendizaje?</a:t>
            </a:r>
            <a:endParaRPr sz="1600" b="1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https://www.youtube.com/watch?v=qE7XnDZ2GwE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3" name="Google Shape;873;p104" descr="Resultado de imagen para gif animado boton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835" y="5620168"/>
            <a:ext cx="570359" cy="570359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104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09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5" name="Google Shape;875;p1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381" y="5741406"/>
            <a:ext cx="537860" cy="5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4357" y="2265605"/>
            <a:ext cx="2881312" cy="40544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5"/>
          <p:cNvSpPr/>
          <p:nvPr/>
        </p:nvSpPr>
        <p:spPr>
          <a:xfrm>
            <a:off x="383128" y="3373689"/>
            <a:ext cx="60486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hacen los estudiantes de mi carrera para  aprender? 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2" name="Google Shape;882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168" y="1652145"/>
            <a:ext cx="3333857" cy="469128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883" name="Google Shape;883;p105"/>
          <p:cNvSpPr/>
          <p:nvPr/>
        </p:nvSpPr>
        <p:spPr>
          <a:xfrm>
            <a:off x="251520" y="1196752"/>
            <a:ext cx="619268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 i="1">
                <a:solidFill>
                  <a:srgbClr val="211D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</a:t>
            </a:r>
            <a:r>
              <a:rPr lang="es-VE" sz="1600" b="1" i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aprendes,</a:t>
            </a:r>
            <a:r>
              <a:rPr lang="es-VE" sz="1600" b="1" i="1">
                <a:solidFill>
                  <a:srgbClr val="211D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VE" sz="1600" b="1">
                <a:solidFill>
                  <a:srgbClr val="211D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 centras principalmente en  procesos intelectuales –de mayor o menor complejidad, tales como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percepción, atención, memoria, lenguaje, razonamiento</a:t>
            </a:r>
            <a:r>
              <a:rPr lang="es-VE" sz="1600" b="1">
                <a:solidFill>
                  <a:srgbClr val="211D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(Carretero, 2001) </a:t>
            </a:r>
            <a:endParaRPr sz="1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105"/>
          <p:cNvSpPr/>
          <p:nvPr/>
        </p:nvSpPr>
        <p:spPr>
          <a:xfrm>
            <a:off x="339958" y="2497816"/>
            <a:ext cx="6072496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preguntas podrían estar llegando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lo personal?</a:t>
            </a:r>
            <a:endParaRPr sz="2400" b="1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105"/>
          <p:cNvSpPr/>
          <p:nvPr/>
        </p:nvSpPr>
        <p:spPr>
          <a:xfrm>
            <a:off x="356444" y="4134293"/>
            <a:ext cx="61020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¿A qué se debe que muchos estudiantes dedican tiempo y esfuerzo al estudio, y sólo algunos obtienen resultados satisfactorios?</a:t>
            </a: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105"/>
          <p:cNvSpPr/>
          <p:nvPr/>
        </p:nvSpPr>
        <p:spPr>
          <a:xfrm>
            <a:off x="1907704" y="3621102"/>
            <a:ext cx="20858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211D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les ayuda?</a:t>
            </a:r>
            <a:endParaRPr/>
          </a:p>
        </p:txBody>
      </p:sp>
      <p:sp>
        <p:nvSpPr>
          <p:cNvPr id="887" name="Google Shape;887;p105"/>
          <p:cNvSpPr/>
          <p:nvPr/>
        </p:nvSpPr>
        <p:spPr>
          <a:xfrm>
            <a:off x="383128" y="5091570"/>
            <a:ext cx="61029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¿En qué se diferencian quienes aprenden sin dificultad de quienes tienen algunas dificultades para lograrlo?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05"/>
          <p:cNvSpPr/>
          <p:nvPr/>
        </p:nvSpPr>
        <p:spPr>
          <a:xfrm>
            <a:off x="787018" y="6035053"/>
            <a:ext cx="59661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¿Se debe a los procesos y estrategias que emplean o a otro tipo de factores?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05"/>
          <p:cNvSpPr txBox="1"/>
          <p:nvPr/>
        </p:nvSpPr>
        <p:spPr>
          <a:xfrm>
            <a:off x="7020272" y="3125867"/>
            <a:ext cx="1482819" cy="2308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Voy a necesitar </a:t>
            </a:r>
            <a:r>
              <a:rPr lang="es-VE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aprender 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aprender 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ser un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estudiante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exitoso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05"/>
          <p:cNvSpPr/>
          <p:nvPr/>
        </p:nvSpPr>
        <p:spPr>
          <a:xfrm>
            <a:off x="0" y="6277475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/>
          <p:nvPr/>
        </p:nvSpPr>
        <p:spPr>
          <a:xfrm>
            <a:off x="5004048" y="1556792"/>
            <a:ext cx="2160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Saber</a:t>
            </a:r>
            <a:endParaRPr sz="3200" b="1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96" name="Google Shape;896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772816"/>
            <a:ext cx="3816424" cy="35210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897" name="Google Shape;897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200" y="3356992"/>
            <a:ext cx="2386895" cy="324468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898" name="Google Shape;898;p106"/>
          <p:cNvGrpSpPr/>
          <p:nvPr/>
        </p:nvGrpSpPr>
        <p:grpSpPr>
          <a:xfrm>
            <a:off x="5156448" y="1556792"/>
            <a:ext cx="1287760" cy="576064"/>
            <a:chOff x="5876528" y="1700808"/>
            <a:chExt cx="1287760" cy="576064"/>
          </a:xfrm>
        </p:grpSpPr>
        <p:cxnSp>
          <p:nvCxnSpPr>
            <p:cNvPr id="899" name="Google Shape;899;p106"/>
            <p:cNvCxnSpPr/>
            <p:nvPr/>
          </p:nvCxnSpPr>
          <p:spPr>
            <a:xfrm rot="10800000" flipH="1">
              <a:off x="5876528" y="170080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00" name="Google Shape;900;p106"/>
            <p:cNvCxnSpPr/>
            <p:nvPr/>
          </p:nvCxnSpPr>
          <p:spPr>
            <a:xfrm rot="10800000" flipH="1">
              <a:off x="5948536" y="226848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901" name="Google Shape;901;p106"/>
          <p:cNvSpPr txBox="1"/>
          <p:nvPr/>
        </p:nvSpPr>
        <p:spPr>
          <a:xfrm>
            <a:off x="6372200" y="2309971"/>
            <a:ext cx="25202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 aprendes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106"/>
          <p:cNvSpPr txBox="1"/>
          <p:nvPr/>
        </p:nvSpPr>
        <p:spPr>
          <a:xfrm>
            <a:off x="6242014" y="3297759"/>
            <a:ext cx="27363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Conocimiento sobre lo que sabes y desconoces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3" name="Google Shape;903;p106"/>
          <p:cNvSpPr txBox="1"/>
          <p:nvPr/>
        </p:nvSpPr>
        <p:spPr>
          <a:xfrm>
            <a:off x="6163110" y="4237310"/>
            <a:ext cx="28083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conocimiento la materia y  el contenido concreto de la tarea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4" name="Google Shape;904;p106"/>
          <p:cNvSpPr txBox="1"/>
          <p:nvPr/>
        </p:nvSpPr>
        <p:spPr>
          <a:xfrm>
            <a:off x="5868144" y="5229200"/>
            <a:ext cx="252028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Conocimiento sobre las distintas estrategias posibles para afrontar la tarea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5" name="Google Shape;905;p106"/>
          <p:cNvSpPr/>
          <p:nvPr/>
        </p:nvSpPr>
        <p:spPr>
          <a:xfrm>
            <a:off x="187895" y="1196752"/>
            <a:ext cx="2727921" cy="1872385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rgbClr val="0033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06"/>
          <p:cNvSpPr txBox="1"/>
          <p:nvPr/>
        </p:nvSpPr>
        <p:spPr>
          <a:xfrm>
            <a:off x="187895" y="1242626"/>
            <a:ext cx="278609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Veamos cómo  trabaja en ti el </a:t>
            </a:r>
            <a:r>
              <a:rPr lang="es-VE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 a Aprender </a:t>
            </a:r>
            <a:r>
              <a:rPr lang="es-VE" sz="1800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se analiza desde la perspectiva de las competencias</a:t>
            </a:r>
            <a:endParaRPr sz="1800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07" name="Google Shape;907;p106"/>
          <p:cNvCxnSpPr/>
          <p:nvPr/>
        </p:nvCxnSpPr>
        <p:spPr>
          <a:xfrm rot="10800000" flipH="1">
            <a:off x="3707904" y="1916832"/>
            <a:ext cx="1296144" cy="792088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908" name="Google Shape;908;p106"/>
          <p:cNvSpPr txBox="1"/>
          <p:nvPr/>
        </p:nvSpPr>
        <p:spPr>
          <a:xfrm>
            <a:off x="4788024" y="1196752"/>
            <a:ext cx="2232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¿Qué debes…</a:t>
            </a:r>
            <a:endParaRPr sz="1800" b="1"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09" name="Google Shape;909;p10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7"/>
          <p:cNvSpPr txBox="1"/>
          <p:nvPr/>
        </p:nvSpPr>
        <p:spPr>
          <a:xfrm>
            <a:off x="5004048" y="1556792"/>
            <a:ext cx="2160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CC3399"/>
                </a:solidFill>
                <a:latin typeface="Arial Black"/>
                <a:ea typeface="Arial Black"/>
                <a:cs typeface="Arial Black"/>
                <a:sym typeface="Arial Black"/>
              </a:rPr>
              <a:t>Hacer</a:t>
            </a:r>
            <a:endParaRPr sz="3200" b="1">
              <a:solidFill>
                <a:srgbClr val="CC339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5" name="Google Shape;915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772816"/>
            <a:ext cx="3816424" cy="35210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grpSp>
        <p:nvGrpSpPr>
          <p:cNvPr id="916" name="Google Shape;916;p107"/>
          <p:cNvGrpSpPr/>
          <p:nvPr/>
        </p:nvGrpSpPr>
        <p:grpSpPr>
          <a:xfrm>
            <a:off x="5156448" y="1556792"/>
            <a:ext cx="1287760" cy="576064"/>
            <a:chOff x="5876528" y="1700808"/>
            <a:chExt cx="1287760" cy="576064"/>
          </a:xfrm>
        </p:grpSpPr>
        <p:cxnSp>
          <p:nvCxnSpPr>
            <p:cNvPr id="917" name="Google Shape;917;p107"/>
            <p:cNvCxnSpPr/>
            <p:nvPr/>
          </p:nvCxnSpPr>
          <p:spPr>
            <a:xfrm rot="10800000" flipH="1">
              <a:off x="5876528" y="170080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18" name="Google Shape;918;p107"/>
            <p:cNvCxnSpPr/>
            <p:nvPr/>
          </p:nvCxnSpPr>
          <p:spPr>
            <a:xfrm rot="10800000" flipH="1">
              <a:off x="5948536" y="226848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919" name="Google Shape;919;p107"/>
          <p:cNvSpPr txBox="1"/>
          <p:nvPr/>
        </p:nvSpPr>
        <p:spPr>
          <a:xfrm>
            <a:off x="6372200" y="2309971"/>
            <a:ext cx="252028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Aplicar estrategias de planificación de la resolución de una tarea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0" name="Google Shape;920;p107"/>
          <p:cNvSpPr txBox="1"/>
          <p:nvPr/>
        </p:nvSpPr>
        <p:spPr>
          <a:xfrm>
            <a:off x="5796136" y="3356992"/>
            <a:ext cx="2520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Definir estrategias para realizar el proceso de aprendizaje 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1" name="Google Shape;921;p107"/>
          <p:cNvSpPr txBox="1"/>
          <p:nvPr/>
        </p:nvSpPr>
        <p:spPr>
          <a:xfrm>
            <a:off x="6444208" y="4149080"/>
            <a:ext cx="252028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Aplicar estrategias de evaluación del resultado y del proceso que se ha llevado  a cabo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22" name="Google Shape;922;p107"/>
          <p:cNvCxnSpPr/>
          <p:nvPr/>
        </p:nvCxnSpPr>
        <p:spPr>
          <a:xfrm rot="10800000" flipH="1">
            <a:off x="2987824" y="1916832"/>
            <a:ext cx="2016224" cy="2088232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923" name="Google Shape;923;p107"/>
          <p:cNvSpPr txBox="1"/>
          <p:nvPr/>
        </p:nvSpPr>
        <p:spPr>
          <a:xfrm>
            <a:off x="4788024" y="1196752"/>
            <a:ext cx="2232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¿Qué debes…</a:t>
            </a:r>
            <a:endParaRPr sz="1800" b="1"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24" name="Google Shape;924;p107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9"/>
          <p:cNvSpPr/>
          <p:nvPr/>
        </p:nvSpPr>
        <p:spPr>
          <a:xfrm>
            <a:off x="364624" y="3356992"/>
            <a:ext cx="8455848" cy="3167633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presentación aborda los siguientes aspectos: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1.3.- El oficio de estudiar en la Universidad.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1.3.1.- El aprender a aprender con calidad.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1.3.2.- Los hábitos de estudio: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 i="0" u="none" strike="noStrike" cap="none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a) Metodología de estudio.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 i="0" u="none" strike="noStrike" cap="none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b) Concentración y atención.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 i="0" u="none" strike="noStrike" cap="none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c) Actitudes socio personales.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 i="0" u="none" strike="noStrike" cap="none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d) Utilización del tiempo.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 i="0" u="none" strike="noStrike" cap="none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e) Comportamiento ante exámenes. </a:t>
            </a:r>
            <a:endParaRPr sz="2000" b="1" i="0" u="none" strike="noStrike" cap="none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1" name="Google Shape;671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4613" y="1217212"/>
            <a:ext cx="4285859" cy="1396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8"/>
          <p:cNvSpPr txBox="1"/>
          <p:nvPr/>
        </p:nvSpPr>
        <p:spPr>
          <a:xfrm>
            <a:off x="5292080" y="1556792"/>
            <a:ext cx="10081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Ser</a:t>
            </a:r>
            <a:endParaRPr sz="3200" b="1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30" name="Google Shape;930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772816"/>
            <a:ext cx="3816424" cy="35210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grpSp>
        <p:nvGrpSpPr>
          <p:cNvPr id="931" name="Google Shape;931;p108"/>
          <p:cNvGrpSpPr/>
          <p:nvPr/>
        </p:nvGrpSpPr>
        <p:grpSpPr>
          <a:xfrm>
            <a:off x="5156448" y="1556792"/>
            <a:ext cx="1287760" cy="576064"/>
            <a:chOff x="5876528" y="1700808"/>
            <a:chExt cx="1287760" cy="576064"/>
          </a:xfrm>
        </p:grpSpPr>
        <p:cxnSp>
          <p:nvCxnSpPr>
            <p:cNvPr id="932" name="Google Shape;932;p108"/>
            <p:cNvCxnSpPr/>
            <p:nvPr/>
          </p:nvCxnSpPr>
          <p:spPr>
            <a:xfrm rot="10800000" flipH="1">
              <a:off x="5876528" y="170080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933" name="Google Shape;933;p108"/>
            <p:cNvCxnSpPr/>
            <p:nvPr/>
          </p:nvCxnSpPr>
          <p:spPr>
            <a:xfrm rot="10800000" flipH="1">
              <a:off x="5948536" y="2268488"/>
              <a:ext cx="1215752" cy="8384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934" name="Google Shape;934;p108"/>
          <p:cNvSpPr txBox="1"/>
          <p:nvPr/>
        </p:nvSpPr>
        <p:spPr>
          <a:xfrm>
            <a:off x="6372200" y="2309971"/>
            <a:ext cx="25202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Motivarte a aprender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5" name="Google Shape;935;p108"/>
          <p:cNvSpPr txBox="1"/>
          <p:nvPr/>
        </p:nvSpPr>
        <p:spPr>
          <a:xfrm>
            <a:off x="5715609" y="2781409"/>
            <a:ext cx="2520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 la necesidad y la curiosidad de aprender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6" name="Google Shape;936;p108"/>
          <p:cNvSpPr txBox="1"/>
          <p:nvPr/>
        </p:nvSpPr>
        <p:spPr>
          <a:xfrm>
            <a:off x="6444208" y="3846190"/>
            <a:ext cx="252028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Sentirte protagonista del proceso y del resultado de tú aprendizaje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7" name="Google Shape;937;p108"/>
          <p:cNvCxnSpPr/>
          <p:nvPr/>
        </p:nvCxnSpPr>
        <p:spPr>
          <a:xfrm rot="10800000" flipH="1">
            <a:off x="4427984" y="1916832"/>
            <a:ext cx="576064" cy="2088232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938" name="Google Shape;938;p108"/>
          <p:cNvSpPr txBox="1"/>
          <p:nvPr/>
        </p:nvSpPr>
        <p:spPr>
          <a:xfrm>
            <a:off x="5723419" y="5043855"/>
            <a:ext cx="252028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 la percepción de auto-eficiencia y confianza en ti mismo/a</a:t>
            </a:r>
            <a:endParaRPr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9" name="Google Shape;939;p108"/>
          <p:cNvSpPr txBox="1"/>
          <p:nvPr/>
        </p:nvSpPr>
        <p:spPr>
          <a:xfrm>
            <a:off x="4788024" y="1196752"/>
            <a:ext cx="2232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¿Qué debe…</a:t>
            </a:r>
            <a:endParaRPr sz="1800" b="1"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40" name="Google Shape;940;p108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9"/>
          <p:cNvSpPr/>
          <p:nvPr/>
        </p:nvSpPr>
        <p:spPr>
          <a:xfrm>
            <a:off x="378105" y="2596365"/>
            <a:ext cx="30630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C0C0C"/>
                </a:solidFill>
                <a:latin typeface="Arial Black"/>
                <a:ea typeface="Arial Black"/>
                <a:cs typeface="Arial Black"/>
                <a:sym typeface="Arial Black"/>
              </a:rPr>
              <a:t>Utilices   estrategias…</a:t>
            </a:r>
            <a:endParaRPr sz="1800">
              <a:solidFill>
                <a:srgbClr val="0C0C0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46" name="Google Shape;946;p109"/>
          <p:cNvSpPr/>
          <p:nvPr/>
        </p:nvSpPr>
        <p:spPr>
          <a:xfrm rot="-5400000">
            <a:off x="1458470" y="1911533"/>
            <a:ext cx="394412" cy="936104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09"/>
          <p:cNvSpPr txBox="1"/>
          <p:nvPr/>
        </p:nvSpPr>
        <p:spPr>
          <a:xfrm>
            <a:off x="1115616" y="1812799"/>
            <a:ext cx="1008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TÚ</a:t>
            </a:r>
            <a:endParaRPr sz="1800" b="1">
              <a:solidFill>
                <a:srgbClr val="E36C0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8" name="Google Shape;948;p109"/>
          <p:cNvSpPr/>
          <p:nvPr/>
        </p:nvSpPr>
        <p:spPr>
          <a:xfrm>
            <a:off x="303514" y="1107895"/>
            <a:ext cx="69435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Aprender a Aprender con calidad necesita…</a:t>
            </a:r>
            <a:endParaRPr sz="2800" b="1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09"/>
          <p:cNvSpPr/>
          <p:nvPr/>
        </p:nvSpPr>
        <p:spPr>
          <a:xfrm>
            <a:off x="3516602" y="2530756"/>
            <a:ext cx="5360532" cy="584775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conocer de ellas y saber para qué te sirven cada una de ellas. </a:t>
            </a:r>
            <a:endParaRPr sz="1600" b="1">
              <a:solidFill>
                <a:srgbClr val="0C0C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0" name="Google Shape;950;p109"/>
          <p:cNvSpPr/>
          <p:nvPr/>
        </p:nvSpPr>
        <p:spPr>
          <a:xfrm>
            <a:off x="156164" y="6217900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09"/>
          <p:cNvSpPr/>
          <p:nvPr/>
        </p:nvSpPr>
        <p:spPr>
          <a:xfrm>
            <a:off x="4305134" y="3214857"/>
            <a:ext cx="4572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                                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Necesita que utilices </a:t>
            </a:r>
            <a:r>
              <a:rPr lang="es-VE" sz="1800" b="1">
                <a:solidFill>
                  <a:srgbClr val="990000"/>
                </a:solidFill>
                <a:latin typeface="Garamond"/>
                <a:ea typeface="Garamond"/>
                <a:cs typeface="Garamond"/>
                <a:sym typeface="Garamond"/>
              </a:rPr>
              <a:t>ESTRATEGIAS </a:t>
            </a:r>
            <a:r>
              <a:rPr lang="es-VE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forma autónoma para incorporar e incrementar </a:t>
            </a:r>
            <a:r>
              <a:rPr lang="es-VE" sz="1800" b="1">
                <a:solidFill>
                  <a:srgbClr val="990000"/>
                </a:solidFill>
                <a:latin typeface="Garamond"/>
                <a:ea typeface="Garamond"/>
                <a:cs typeface="Garamond"/>
                <a:sym typeface="Garamond"/>
              </a:rPr>
              <a:t>conocimientos, habilidades y destrezas</a:t>
            </a:r>
            <a:r>
              <a:rPr lang="es-VE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…</a:t>
            </a:r>
            <a:endParaRPr sz="1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52" name="Google Shape;952;p109"/>
          <p:cNvSpPr/>
          <p:nvPr/>
        </p:nvSpPr>
        <p:spPr>
          <a:xfrm>
            <a:off x="422106" y="3491716"/>
            <a:ext cx="3949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APRENDER a Aprender con calidad: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109"/>
          <p:cNvSpPr/>
          <p:nvPr/>
        </p:nvSpPr>
        <p:spPr>
          <a:xfrm>
            <a:off x="303514" y="4761733"/>
            <a:ext cx="78843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qué  estrategias  empleas para estudiar:</a:t>
            </a:r>
            <a:endParaRPr sz="2000" b="1">
              <a:solidFill>
                <a:srgbClr val="8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4" name="Google Shape;954;p109"/>
          <p:cNvSpPr/>
          <p:nvPr/>
        </p:nvSpPr>
        <p:spPr>
          <a:xfrm>
            <a:off x="456887" y="5186991"/>
            <a:ext cx="4572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000"/>
              <a:buFont typeface="Noto Sans Symbols"/>
              <a:buChar char="✔"/>
            </a:pPr>
            <a:r>
              <a:rPr lang="es-VE" sz="2000">
                <a:solidFill>
                  <a:srgbClr val="221E1F"/>
                </a:solidFill>
                <a:latin typeface="Arial"/>
                <a:ea typeface="Arial"/>
                <a:cs typeface="Arial"/>
                <a:sym typeface="Arial"/>
              </a:rPr>
              <a:t>Cómo planificas tú  tiempos.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09"/>
          <p:cNvSpPr/>
          <p:nvPr/>
        </p:nvSpPr>
        <p:spPr>
          <a:xfrm>
            <a:off x="456887" y="5556831"/>
            <a:ext cx="4572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000"/>
              <a:buFont typeface="Noto Sans Symbols"/>
              <a:buChar char="✔"/>
            </a:pPr>
            <a:r>
              <a:rPr lang="es-VE" sz="2000">
                <a:solidFill>
                  <a:srgbClr val="221E1F"/>
                </a:solidFill>
                <a:latin typeface="Arial"/>
                <a:ea typeface="Arial"/>
                <a:cs typeface="Arial"/>
                <a:sym typeface="Arial"/>
              </a:rPr>
              <a:t>Realizas consultas y preguntas.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09"/>
          <p:cNvSpPr/>
          <p:nvPr/>
        </p:nvSpPr>
        <p:spPr>
          <a:xfrm>
            <a:off x="445266" y="5926671"/>
            <a:ext cx="4572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000"/>
              <a:buFont typeface="Noto Sans Symbols"/>
              <a:buChar char="✔"/>
            </a:pPr>
            <a:r>
              <a:rPr lang="es-VE" sz="2000">
                <a:solidFill>
                  <a:srgbClr val="221E1F"/>
                </a:solidFill>
                <a:latin typeface="Arial"/>
                <a:ea typeface="Arial"/>
                <a:cs typeface="Arial"/>
                <a:sym typeface="Arial"/>
              </a:rPr>
              <a:t>Tomas apuntes.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09"/>
          <p:cNvSpPr/>
          <p:nvPr/>
        </p:nvSpPr>
        <p:spPr>
          <a:xfrm>
            <a:off x="4640692" y="5186990"/>
            <a:ext cx="4572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000"/>
              <a:buFont typeface="Noto Sans Symbols"/>
              <a:buChar char="✔"/>
            </a:pPr>
            <a:r>
              <a:rPr lang="es-VE" sz="2000">
                <a:solidFill>
                  <a:srgbClr val="221E1F"/>
                </a:solidFill>
                <a:latin typeface="Arial"/>
                <a:ea typeface="Arial"/>
                <a:cs typeface="Arial"/>
                <a:sym typeface="Arial"/>
              </a:rPr>
              <a:t>Ordenas el material.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09"/>
          <p:cNvSpPr/>
          <p:nvPr/>
        </p:nvSpPr>
        <p:spPr>
          <a:xfrm>
            <a:off x="4640692" y="5613463"/>
            <a:ext cx="4572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000"/>
              <a:buFont typeface="Noto Sans Symbols"/>
              <a:buChar char="✔"/>
            </a:pPr>
            <a:r>
              <a:rPr lang="es-VE" sz="2000">
                <a:solidFill>
                  <a:srgbClr val="221E1F"/>
                </a:solidFill>
                <a:latin typeface="Arial"/>
                <a:ea typeface="Arial"/>
                <a:cs typeface="Arial"/>
                <a:sym typeface="Arial"/>
              </a:rPr>
              <a:t>Analizas, sintetizas, expones, repasas.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09"/>
          <p:cNvSpPr txBox="1"/>
          <p:nvPr/>
        </p:nvSpPr>
        <p:spPr>
          <a:xfrm>
            <a:off x="4731230" y="6237312"/>
            <a:ext cx="11369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Otras…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110" descr="Resultado de imagen para aprender a aprender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072" y="839998"/>
            <a:ext cx="3130054" cy="1435395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10"/>
          <p:cNvSpPr txBox="1"/>
          <p:nvPr/>
        </p:nvSpPr>
        <p:spPr>
          <a:xfrm>
            <a:off x="2531934" y="2542116"/>
            <a:ext cx="633670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La UCAB busca que tu manera de experimentar el proceso de Aprender </a:t>
            </a:r>
            <a:r>
              <a:rPr lang="es-VE" sz="1800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NO</a:t>
            </a: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sea de cualquier manera.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66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Esperamos que tú puedas, de </a:t>
            </a:r>
            <a:r>
              <a:rPr lang="es-VE" sz="18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forma </a:t>
            </a:r>
            <a:r>
              <a:rPr lang="es-VE" sz="1800" b="1">
                <a:solidFill>
                  <a:srgbClr val="990000"/>
                </a:solidFill>
                <a:latin typeface="Arial Black"/>
                <a:ea typeface="Arial Black"/>
                <a:cs typeface="Arial Black"/>
                <a:sym typeface="Arial Black"/>
              </a:rPr>
              <a:t>consciente y deliberada</a:t>
            </a: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66" name="Google Shape;966;p110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3200" b="1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438" y="2515343"/>
            <a:ext cx="2526348" cy="37215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110"/>
          <p:cNvSpPr/>
          <p:nvPr/>
        </p:nvSpPr>
        <p:spPr>
          <a:xfrm>
            <a:off x="308390" y="1587118"/>
            <a:ext cx="47962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FF6600"/>
                </a:solidFill>
                <a:latin typeface="Arial Black"/>
                <a:ea typeface="Arial Black"/>
                <a:cs typeface="Arial Black"/>
                <a:sym typeface="Arial Black"/>
              </a:rPr>
              <a:t>El sentido y el para qué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10"/>
          <p:cNvSpPr/>
          <p:nvPr/>
        </p:nvSpPr>
        <p:spPr>
          <a:xfrm>
            <a:off x="2523967" y="4415548"/>
            <a:ext cx="5915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tener la </a:t>
            </a:r>
            <a:r>
              <a:rPr lang="es-VE" sz="1800">
                <a:solidFill>
                  <a:srgbClr val="E36C09"/>
                </a:solidFill>
                <a:latin typeface="Arial Black"/>
                <a:ea typeface="Arial Black"/>
                <a:cs typeface="Arial Black"/>
                <a:sym typeface="Arial Black"/>
              </a:rPr>
              <a:t>información pertinente</a:t>
            </a:r>
            <a:r>
              <a:rPr lang="es-VE" sz="18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… </a:t>
            </a:r>
            <a:endParaRPr/>
          </a:p>
        </p:txBody>
      </p:sp>
      <p:sp>
        <p:nvSpPr>
          <p:cNvPr id="970" name="Google Shape;970;p110"/>
          <p:cNvSpPr/>
          <p:nvPr/>
        </p:nvSpPr>
        <p:spPr>
          <a:xfrm>
            <a:off x="2483768" y="4909885"/>
            <a:ext cx="61926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aplicar las herramientas </a:t>
            </a: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que más se </a:t>
            </a:r>
            <a:r>
              <a:rPr lang="es-VE" sz="1800">
                <a:solidFill>
                  <a:srgbClr val="953734"/>
                </a:solidFill>
                <a:latin typeface="Arial Black"/>
                <a:ea typeface="Arial Black"/>
                <a:cs typeface="Arial Black"/>
                <a:sym typeface="Arial Black"/>
              </a:rPr>
              <a:t>adapten </a:t>
            </a: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r>
              <a:rPr lang="es-VE" sz="1800">
                <a:solidFill>
                  <a:srgbClr val="953734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VE" sz="1800" i="1">
                <a:solidFill>
                  <a:srgbClr val="953734"/>
                </a:solidFill>
                <a:latin typeface="Arial Black"/>
                <a:ea typeface="Arial Black"/>
                <a:cs typeface="Arial Black"/>
                <a:sym typeface="Arial Black"/>
              </a:rPr>
              <a:t>TUS</a:t>
            </a:r>
            <a:r>
              <a:rPr lang="es-VE" sz="1800">
                <a:solidFill>
                  <a:srgbClr val="953734"/>
                </a:solidFill>
                <a:latin typeface="Arial Black"/>
                <a:ea typeface="Arial Black"/>
                <a:cs typeface="Arial Black"/>
                <a:sym typeface="Arial Black"/>
              </a:rPr>
              <a:t> capacidades</a:t>
            </a:r>
            <a:r>
              <a:rPr lang="es-VE" sz="18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y… </a:t>
            </a:r>
            <a:endParaRPr/>
          </a:p>
        </p:txBody>
      </p:sp>
      <p:sp>
        <p:nvSpPr>
          <p:cNvPr id="971" name="Google Shape;971;p110"/>
          <p:cNvSpPr/>
          <p:nvPr/>
        </p:nvSpPr>
        <p:spPr>
          <a:xfrm>
            <a:off x="2534984" y="5681221"/>
            <a:ext cx="63336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fortalecer las </a:t>
            </a:r>
            <a:r>
              <a:rPr lang="es-VE" sz="1800">
                <a:solidFill>
                  <a:srgbClr val="31859B"/>
                </a:solidFill>
                <a:latin typeface="Arial Black"/>
                <a:ea typeface="Arial Black"/>
                <a:cs typeface="Arial Black"/>
                <a:sym typeface="Arial Black"/>
              </a:rPr>
              <a:t>actitudes</a:t>
            </a:r>
            <a:r>
              <a:rPr lang="es-VE" sz="18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VE" sz="1800">
                <a:solidFill>
                  <a:srgbClr val="31859B"/>
                </a:solidFill>
                <a:latin typeface="Arial Black"/>
                <a:ea typeface="Arial Black"/>
                <a:cs typeface="Arial Black"/>
                <a:sym typeface="Arial Black"/>
              </a:rPr>
              <a:t>más favorables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para que TU proceso aprendizaje sea </a:t>
            </a:r>
            <a:r>
              <a:rPr lang="es-VE" sz="1800">
                <a:solidFill>
                  <a:srgbClr val="800000"/>
                </a:solidFill>
                <a:latin typeface="Arial Black"/>
                <a:ea typeface="Arial Black"/>
                <a:cs typeface="Arial Black"/>
                <a:sym typeface="Arial Black"/>
              </a:rPr>
              <a:t>efectivo</a:t>
            </a:r>
            <a:endParaRPr/>
          </a:p>
        </p:txBody>
      </p:sp>
      <p:sp>
        <p:nvSpPr>
          <p:cNvPr id="972" name="Google Shape;972;p110"/>
          <p:cNvSpPr/>
          <p:nvPr/>
        </p:nvSpPr>
        <p:spPr>
          <a:xfrm>
            <a:off x="5868144" y="2060848"/>
            <a:ext cx="2481982" cy="124187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11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11"/>
          <p:cNvSpPr txBox="1"/>
          <p:nvPr/>
        </p:nvSpPr>
        <p:spPr>
          <a:xfrm>
            <a:off x="320675" y="2451100"/>
            <a:ext cx="842803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acuerdo al vídeo 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es el Aprendizaje?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diferencia hay del aprendizaje con y sin intensión?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se entiende por Aprendizaje?¿Cuando se dice que se ha aprendido? ¿Cómo se define aprendizaje desde un punto de vista psicológico?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diferencia existe entre el aprendizaje desde la perspectiva conductista y la perspectiva cognoscitivista?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¿Cuáles son las operaciones qué privilegian los estilo de aprendizaje? (min 5:45)</a:t>
            </a:r>
            <a:endParaRPr/>
          </a:p>
          <a:p>
            <a:pPr marL="449263" marR="0" lvl="0" indent="-274638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¿Cuáles son algunas de las motivaciones para que se produzca el aprendizaje?</a:t>
            </a:r>
            <a:endParaRPr/>
          </a:p>
          <a:p>
            <a:pPr marL="360363" marR="0" lvl="0" indent="-360363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 startAt="2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busca el 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Aprender a Aprender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  <a:p>
            <a:pPr marL="360363" marR="0" lvl="0" indent="-360363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 startAt="2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¿Si estudiamos el Aprender a Aprender como competencia, qué se debe saber, hacer y ser?</a:t>
            </a:r>
            <a:endParaRPr/>
          </a:p>
          <a:p>
            <a:pPr marL="360363" marR="0" lvl="0" indent="-360363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 startAt="2"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Explica cómo se entiende la competencia de Aprender a Aprender en el PFI.</a:t>
            </a:r>
            <a:endParaRPr/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9" name="Google Shape;979;p111"/>
          <p:cNvSpPr/>
          <p:nvPr/>
        </p:nvSpPr>
        <p:spPr>
          <a:xfrm>
            <a:off x="468313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rgbClr val="0F243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11"/>
          <p:cNvSpPr txBox="1"/>
          <p:nvPr/>
        </p:nvSpPr>
        <p:spPr>
          <a:xfrm>
            <a:off x="539750" y="1231900"/>
            <a:ext cx="6526213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lang="es-VE"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 llegar a este punto, damos por sentado que has leído con atención y tomaste notas del contenido.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lang="es-VE"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Ahora, te proponemos un conjunto de preguntas que te ayudarán a focalizar los elementos centrales que se han abordado en esta sección.</a:t>
            </a:r>
            <a:endParaRPr/>
          </a:p>
        </p:txBody>
      </p:sp>
      <p:pic>
        <p:nvPicPr>
          <p:cNvPr id="981" name="Google Shape;98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388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6" name="Google Shape;986;p112"/>
          <p:cNvCxnSpPr/>
          <p:nvPr/>
        </p:nvCxnSpPr>
        <p:spPr>
          <a:xfrm>
            <a:off x="971600" y="3429000"/>
            <a:ext cx="7200800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7" name="Google Shape;987;p112"/>
          <p:cNvSpPr/>
          <p:nvPr/>
        </p:nvSpPr>
        <p:spPr>
          <a:xfrm>
            <a:off x="3414779" y="2492896"/>
            <a:ext cx="2453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latin typeface="Calibri"/>
                <a:ea typeface="Calibri"/>
                <a:cs typeface="Calibri"/>
                <a:sym typeface="Calibri"/>
              </a:rPr>
              <a:t>3° Parte</a:t>
            </a:r>
            <a:endParaRPr sz="5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12"/>
          <p:cNvSpPr/>
          <p:nvPr/>
        </p:nvSpPr>
        <p:spPr>
          <a:xfrm>
            <a:off x="2627784" y="3573016"/>
            <a:ext cx="47708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hábitos de estudios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13"/>
          <p:cNvSpPr/>
          <p:nvPr/>
        </p:nvSpPr>
        <p:spPr>
          <a:xfrm>
            <a:off x="4139951" y="1661900"/>
            <a:ext cx="40623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Hábitos de estudios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4" name="Google Shape;994;p113"/>
          <p:cNvSpPr/>
          <p:nvPr/>
        </p:nvSpPr>
        <p:spPr>
          <a:xfrm>
            <a:off x="683568" y="1246983"/>
            <a:ext cx="33554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Aprender a aprender</a:t>
            </a:r>
            <a:endParaRPr sz="24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5" name="Google Shape;995;p113"/>
          <p:cNvSpPr/>
          <p:nvPr/>
        </p:nvSpPr>
        <p:spPr>
          <a:xfrm>
            <a:off x="467544" y="2539416"/>
            <a:ext cx="80648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vida universitaria necesita del establecimiento de nuevos hábitos de estudios para ello es importante que realices tres momentos fundamentales: </a:t>
            </a:r>
            <a:endParaRPr/>
          </a:p>
        </p:txBody>
      </p:sp>
      <p:sp>
        <p:nvSpPr>
          <p:cNvPr id="996" name="Google Shape;996;p113"/>
          <p:cNvSpPr/>
          <p:nvPr/>
        </p:nvSpPr>
        <p:spPr>
          <a:xfrm>
            <a:off x="511934" y="3685478"/>
            <a:ext cx="511256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urgentes.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Google Shape;997;p113"/>
          <p:cNvSpPr/>
          <p:nvPr/>
        </p:nvSpPr>
        <p:spPr>
          <a:xfrm>
            <a:off x="511934" y="4746739"/>
            <a:ext cx="51125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8" name="Google Shape;998;p113"/>
          <p:cNvSpPr/>
          <p:nvPr/>
        </p:nvSpPr>
        <p:spPr>
          <a:xfrm>
            <a:off x="511934" y="5500223"/>
            <a:ext cx="496517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Elaborar una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estrategia de trabajo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poner manos a la obra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realizarla. </a:t>
            </a:r>
            <a:endParaRPr/>
          </a:p>
        </p:txBody>
      </p:sp>
      <p:pic>
        <p:nvPicPr>
          <p:cNvPr id="999" name="Google Shape;999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4502" y="3984021"/>
            <a:ext cx="3328413" cy="187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13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14"/>
          <p:cNvSpPr/>
          <p:nvPr/>
        </p:nvSpPr>
        <p:spPr>
          <a:xfrm>
            <a:off x="251520" y="1126515"/>
            <a:ext cx="912320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entury Gothic"/>
              <a:buAutoNum type="arabicPeriod"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un diagnóstico personal sobre cuáles son mis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6" name="Google Shape;1006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7552" y="1698323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14"/>
          <p:cNvSpPr/>
          <p:nvPr/>
        </p:nvSpPr>
        <p:spPr>
          <a:xfrm>
            <a:off x="679775" y="1952461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ESTUDIO INDEPENDIENTE </a:t>
            </a:r>
            <a:r>
              <a:rPr lang="es-VE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08" name="Google Shape;1008;p114"/>
          <p:cNvSpPr/>
          <p:nvPr/>
        </p:nvSpPr>
        <p:spPr>
          <a:xfrm>
            <a:off x="589309" y="2937916"/>
            <a:ext cx="52766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organizar mi estudio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 necesitar que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 presionen. </a:t>
            </a:r>
            <a:r>
              <a:rPr lang="es-VE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09" name="Google Shape;1009;p114"/>
          <p:cNvSpPr/>
          <p:nvPr/>
        </p:nvSpPr>
        <p:spPr>
          <a:xfrm>
            <a:off x="617691" y="3594348"/>
            <a:ext cx="50344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Busco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claridad en los objetivos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persigue cada asignatura que estudio. 	</a:t>
            </a:r>
            <a:endParaRPr/>
          </a:p>
        </p:txBody>
      </p:sp>
      <p:sp>
        <p:nvSpPr>
          <p:cNvPr id="1010" name="Google Shape;1010;p114"/>
          <p:cNvSpPr/>
          <p:nvPr/>
        </p:nvSpPr>
        <p:spPr>
          <a:xfrm>
            <a:off x="617690" y="4254800"/>
            <a:ext cx="5034430" cy="136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El </a:t>
            </a:r>
            <a:r>
              <a:rPr lang="es-VE" sz="16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material </a:t>
            </a: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requiero </a:t>
            </a:r>
            <a:r>
              <a:rPr lang="es-VE" sz="16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para estudiar </a:t>
            </a: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 tengo disponible y ordenado. 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11" name="Google Shape;1011;p114"/>
          <p:cNvSpPr/>
          <p:nvPr/>
        </p:nvSpPr>
        <p:spPr>
          <a:xfrm>
            <a:off x="3337233" y="4939603"/>
            <a:ext cx="3780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Evito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compromisos innecesarios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2" name="Google Shape;1012;p114"/>
          <p:cNvSpPr/>
          <p:nvPr/>
        </p:nvSpPr>
        <p:spPr>
          <a:xfrm>
            <a:off x="3318183" y="5219141"/>
            <a:ext cx="5780750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Converso con mis compañeros de clase para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asegurarme que he comprendido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14"/>
          <p:cNvSpPr/>
          <p:nvPr/>
        </p:nvSpPr>
        <p:spPr>
          <a:xfrm>
            <a:off x="3318183" y="6109464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Una vez terminado de estudiar un tema me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aplico un autoexamen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14" name="Google Shape;1014;p114"/>
          <p:cNvSpPr/>
          <p:nvPr/>
        </p:nvSpPr>
        <p:spPr>
          <a:xfrm>
            <a:off x="85812" y="601223"/>
            <a:ext cx="10283044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al segundo momento: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los </a:t>
            </a:r>
            <a:r>
              <a:rPr lang="es-VE" sz="18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ESTUDIOS INDEPENDIENTES</a:t>
            </a: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selecciona  del 1 al 6,  dos (2) de las afirmaciones que debes trabajar, para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VE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un estudiantes exitoso</a:t>
            </a:r>
            <a:r>
              <a:rPr lang="es-VE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ahora anótalas en tu cuaderno.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5" name="Google Shape;1015;p114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15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1" name="Google Shape;1021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463" y="1206700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589" y="167059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5"/>
          <p:cNvSpPr txBox="1"/>
          <p:nvPr/>
        </p:nvSpPr>
        <p:spPr>
          <a:xfrm>
            <a:off x="1652079" y="2106608"/>
            <a:ext cx="17376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Estudios </a:t>
            </a: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autónomo</a:t>
            </a: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" name="Google Shape;1024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82105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15"/>
          <p:cNvSpPr txBox="1"/>
          <p:nvPr/>
        </p:nvSpPr>
        <p:spPr>
          <a:xfrm>
            <a:off x="3914993" y="1966755"/>
            <a:ext cx="1712392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Autocontrol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su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proceso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Google Shape;1026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7995" y="1682105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02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15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115"/>
          <p:cNvSpPr txBox="1"/>
          <p:nvPr/>
        </p:nvSpPr>
        <p:spPr>
          <a:xfrm>
            <a:off x="6036518" y="4608944"/>
            <a:ext cx="185037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Realizo el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autoexamen</a:t>
            </a: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y me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propongo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mejoras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15"/>
          <p:cNvSpPr txBox="1"/>
          <p:nvPr/>
        </p:nvSpPr>
        <p:spPr>
          <a:xfrm>
            <a:off x="3969225" y="4512923"/>
            <a:ext cx="1651863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Monitorea,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tareas 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Plantea nuevas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estrategias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 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necesario</a:t>
            </a:r>
            <a:endParaRPr/>
          </a:p>
        </p:txBody>
      </p:sp>
      <p:sp>
        <p:nvSpPr>
          <p:cNvPr id="1033" name="Google Shape;1033;p115"/>
          <p:cNvSpPr txBox="1"/>
          <p:nvPr/>
        </p:nvSpPr>
        <p:spPr>
          <a:xfrm>
            <a:off x="1590796" y="4636033"/>
            <a:ext cx="184785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planeación</a:t>
            </a: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define metas, desarrollo de las actividades para el cumplimiento de las tareas</a:t>
            </a: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115"/>
          <p:cNvSpPr/>
          <p:nvPr/>
        </p:nvSpPr>
        <p:spPr>
          <a:xfrm>
            <a:off x="6059468" y="1905200"/>
            <a:ext cx="176637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Analiza</a:t>
            </a: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nivel de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dificultad 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la cantidad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de esfuerzo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necesario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las actividades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6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0" name="Google Shape;1040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7635" y="1970955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16"/>
          <p:cNvSpPr/>
          <p:nvPr/>
        </p:nvSpPr>
        <p:spPr>
          <a:xfrm>
            <a:off x="617691" y="2357097"/>
            <a:ext cx="38779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HABILIDADES DE LECTURA </a:t>
            </a:r>
            <a:r>
              <a:rPr lang="es-VE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42" name="Google Shape;1042;p116"/>
          <p:cNvSpPr/>
          <p:nvPr/>
        </p:nvSpPr>
        <p:spPr>
          <a:xfrm>
            <a:off x="596795" y="2905280"/>
            <a:ext cx="52766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iniciar una lectura, leo detenidamente las instrucciones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s-VE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43" name="Google Shape;1043;p116"/>
          <p:cNvSpPr/>
          <p:nvPr/>
        </p:nvSpPr>
        <p:spPr>
          <a:xfrm>
            <a:off x="617691" y="3548094"/>
            <a:ext cx="50344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Busco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comprender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sentido de la lectura. 	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4" name="Google Shape;1044;p116"/>
          <p:cNvSpPr/>
          <p:nvPr/>
        </p:nvSpPr>
        <p:spPr>
          <a:xfrm>
            <a:off x="617691" y="4065825"/>
            <a:ext cx="4890414" cy="136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Al día siguiente de mi lectura no necesito releer,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bien lo que leí.</a:t>
            </a: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45" name="Google Shape;1045;p116"/>
          <p:cNvSpPr/>
          <p:nvPr/>
        </p:nvSpPr>
        <p:spPr>
          <a:xfrm>
            <a:off x="545641" y="4906340"/>
            <a:ext cx="530786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Redacto comentarios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las lecturas que realizo.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6" name="Google Shape;1046;p116"/>
          <p:cNvSpPr/>
          <p:nvPr/>
        </p:nvSpPr>
        <p:spPr>
          <a:xfrm>
            <a:off x="3337233" y="5268005"/>
            <a:ext cx="57807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Relaciono las ideas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leo, con las que ya conozco. </a:t>
            </a: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16"/>
          <p:cNvSpPr/>
          <p:nvPr/>
        </p:nvSpPr>
        <p:spPr>
          <a:xfrm>
            <a:off x="3337233" y="5962960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Formulo preguntas guía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organizar la lectura de mis materiales. 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48" name="Google Shape;1048;p116"/>
          <p:cNvSpPr/>
          <p:nvPr/>
        </p:nvSpPr>
        <p:spPr>
          <a:xfrm>
            <a:off x="321705" y="1037560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las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HABILIDADES DE LECTURA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9" name="Google Shape;1049;p11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7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983102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32" y="16288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17"/>
          <p:cNvSpPr txBox="1"/>
          <p:nvPr/>
        </p:nvSpPr>
        <p:spPr>
          <a:xfrm>
            <a:off x="1563214" y="1908364"/>
            <a:ext cx="169828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es 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aliada.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04481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17"/>
          <p:cNvSpPr txBox="1"/>
          <p:nvPr/>
        </p:nvSpPr>
        <p:spPr>
          <a:xfrm>
            <a:off x="3700033" y="1787449"/>
            <a:ext cx="2068195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Técnica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Subrayado: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destacar lo  más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importante de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cada tema y para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mejorar la memoria.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261" y="1628798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17"/>
          <p:cNvSpPr txBox="1"/>
          <p:nvPr/>
        </p:nvSpPr>
        <p:spPr>
          <a:xfrm>
            <a:off x="6197379" y="1934804"/>
            <a:ext cx="159082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Utiliza 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Resumen: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anotación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textual del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documento. </a:t>
            </a:r>
            <a:endParaRPr/>
          </a:p>
        </p:txBody>
      </p:sp>
      <p:pic>
        <p:nvPicPr>
          <p:cNvPr id="1062" name="Google Shape;1062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6495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17"/>
          <p:cNvSpPr txBox="1"/>
          <p:nvPr/>
        </p:nvSpPr>
        <p:spPr>
          <a:xfrm>
            <a:off x="1594148" y="4443290"/>
            <a:ext cx="154035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Síntesis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lectura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 los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apuntes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tus ideas.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4" name="Google Shape;1064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26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17"/>
          <p:cNvSpPr txBox="1"/>
          <p:nvPr/>
        </p:nvSpPr>
        <p:spPr>
          <a:xfrm>
            <a:off x="3563888" y="4391233"/>
            <a:ext cx="191270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 </a:t>
            </a: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Cuadro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Sinóptico: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Discriminan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y describen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modo breve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propiedades,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características,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componentes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6" name="Google Shape;1066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17"/>
          <p:cNvSpPr txBox="1"/>
          <p:nvPr/>
        </p:nvSpPr>
        <p:spPr>
          <a:xfrm>
            <a:off x="6162123" y="4498450"/>
            <a:ext cx="166802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Esquema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 de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analizar,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mentalizar y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organizar los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contenidos de un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texto.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117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3" y="1731963"/>
            <a:ext cx="5935662" cy="4360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677" name="Google Shape;677;p90"/>
          <p:cNvSpPr txBox="1"/>
          <p:nvPr/>
        </p:nvSpPr>
        <p:spPr>
          <a:xfrm>
            <a:off x="900113" y="2295525"/>
            <a:ext cx="467995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s-VE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 revisar cada lámina pregúntate: </a:t>
            </a:r>
            <a:r>
              <a:rPr lang="es-VE" sz="18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¿Qué me están tratando de evidenciar?</a:t>
            </a: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1800" b="1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¿Para qué me estarán mostrando esto? </a:t>
            </a:r>
            <a:r>
              <a:rPr lang="es-VE" sz="18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¿Cómo pudiera incidir o relacionarse con mis estudios en esta Universidad? 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s-VE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Las actividades que se te sugiere están pensadas para ayudarte a focalizar la información. A medida que vas revisando la Guía, realiza anotaciones.  </a:t>
            </a:r>
            <a:endParaRPr/>
          </a:p>
        </p:txBody>
      </p:sp>
      <p:sp>
        <p:nvSpPr>
          <p:cNvPr id="678" name="Google Shape;678;p90"/>
          <p:cNvSpPr/>
          <p:nvPr/>
        </p:nvSpPr>
        <p:spPr>
          <a:xfrm>
            <a:off x="1979613" y="1052513"/>
            <a:ext cx="6121400" cy="708025"/>
          </a:xfrm>
          <a:prstGeom prst="wedgeRoundRectCallout">
            <a:avLst>
              <a:gd name="adj1" fmla="val 25607"/>
              <a:gd name="adj2" fmla="val 158809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90"/>
          <p:cNvSpPr txBox="1"/>
          <p:nvPr/>
        </p:nvSpPr>
        <p:spPr>
          <a:xfrm>
            <a:off x="1979613" y="1052513"/>
            <a:ext cx="61214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usar esta </a:t>
            </a:r>
            <a:r>
              <a:rPr lang="es-VE" sz="20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interactiva</a:t>
            </a:r>
            <a:r>
              <a:rPr lang="es-VE" sz="2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debes seguir las siguientes instrucciones.</a:t>
            </a:r>
            <a:endParaRPr/>
          </a:p>
        </p:txBody>
      </p:sp>
      <p:pic>
        <p:nvPicPr>
          <p:cNvPr id="680" name="Google Shape;680;p90" descr="Mujer apuntando hacia copyspace | Foto Grat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300" y="2492375"/>
            <a:ext cx="2795588" cy="39973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18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4" name="Google Shape;1074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1829" y="1622703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18"/>
          <p:cNvSpPr/>
          <p:nvPr/>
        </p:nvSpPr>
        <p:spPr>
          <a:xfrm>
            <a:off x="529425" y="2227306"/>
            <a:ext cx="38779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 DEL TIEMPO </a:t>
            </a:r>
            <a:r>
              <a:rPr lang="es-VE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76" name="Google Shape;1076;p118"/>
          <p:cNvSpPr/>
          <p:nvPr/>
        </p:nvSpPr>
        <p:spPr>
          <a:xfrm>
            <a:off x="621245" y="2826390"/>
            <a:ext cx="57233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Organizo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 compromisos con anticipación. </a:t>
            </a:r>
            <a:r>
              <a:rPr lang="es-VE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77" name="Google Shape;1077;p118"/>
          <p:cNvSpPr/>
          <p:nvPr/>
        </p:nvSpPr>
        <p:spPr>
          <a:xfrm>
            <a:off x="611179" y="3350691"/>
            <a:ext cx="50344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Programo tiempos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la realización de mis actividades. 	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8" name="Google Shape;1078;p118"/>
          <p:cNvSpPr/>
          <p:nvPr/>
        </p:nvSpPr>
        <p:spPr>
          <a:xfrm>
            <a:off x="611512" y="4047051"/>
            <a:ext cx="4890414" cy="136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Anticipo los recursos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(materiales y humanos) que necesitaré.</a:t>
            </a: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079" name="Google Shape;1079;p118"/>
          <p:cNvSpPr/>
          <p:nvPr/>
        </p:nvSpPr>
        <p:spPr>
          <a:xfrm>
            <a:off x="611179" y="4862659"/>
            <a:ext cx="45127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Organizo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 tareas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su complejidad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0" name="Google Shape;1080;p118"/>
          <p:cNvSpPr/>
          <p:nvPr/>
        </p:nvSpPr>
        <p:spPr>
          <a:xfrm>
            <a:off x="3184604" y="5108880"/>
            <a:ext cx="5780750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Establezco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metas realistas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las cumplo. </a:t>
            </a: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18"/>
          <p:cNvSpPr/>
          <p:nvPr/>
        </p:nvSpPr>
        <p:spPr>
          <a:xfrm>
            <a:off x="3184604" y="5862933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Realizo mis actividades en el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tiempo previsto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materiales. 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082" name="Google Shape;1082;p118"/>
          <p:cNvSpPr/>
          <p:nvPr/>
        </p:nvSpPr>
        <p:spPr>
          <a:xfrm>
            <a:off x="214956" y="939991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la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 DEL TIEMPO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3" name="Google Shape;1083;p118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19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9" name="Google Shape;1089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1219650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32" y="16288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19"/>
          <p:cNvSpPr txBox="1"/>
          <p:nvPr/>
        </p:nvSpPr>
        <p:spPr>
          <a:xfrm>
            <a:off x="1578957" y="1989045"/>
            <a:ext cx="185499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Establece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rutinas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 25´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Descansa 15´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2" name="Google Shape;1092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04481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19"/>
          <p:cNvSpPr txBox="1"/>
          <p:nvPr/>
        </p:nvSpPr>
        <p:spPr>
          <a:xfrm>
            <a:off x="3786416" y="1848663"/>
            <a:ext cx="1776448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Coloca el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VE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HORARIO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un lugar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visible.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4" name="Google Shape;1094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261" y="1628798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19"/>
          <p:cNvSpPr txBox="1"/>
          <p:nvPr/>
        </p:nvSpPr>
        <p:spPr>
          <a:xfrm>
            <a:off x="6085216" y="1858902"/>
            <a:ext cx="174393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Divide tus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horas =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Horas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clases + horas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estudios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personales.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6" name="Google Shape;1096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6495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19"/>
          <p:cNvSpPr txBox="1"/>
          <p:nvPr/>
        </p:nvSpPr>
        <p:spPr>
          <a:xfrm>
            <a:off x="1580334" y="4577323"/>
            <a:ext cx="16640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Escribe el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calendario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evaluación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8" name="Google Shape;1098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26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19"/>
          <p:cNvSpPr txBox="1"/>
          <p:nvPr/>
        </p:nvSpPr>
        <p:spPr>
          <a:xfrm>
            <a:off x="3831492" y="4405201"/>
            <a:ext cx="168629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Resalta 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 las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fechas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entrega </a:t>
            </a: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evaluadas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0" name="Google Shape;1100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19"/>
          <p:cNvSpPr txBox="1"/>
          <p:nvPr/>
        </p:nvSpPr>
        <p:spPr>
          <a:xfrm>
            <a:off x="6017056" y="4531535"/>
            <a:ext cx="188025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Puedes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hacerlo por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</a:t>
            </a: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Recordatorio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llegará al celular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19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20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8" name="Google Shape;1108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6514" y="1692483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20"/>
          <p:cNvSpPr/>
          <p:nvPr/>
        </p:nvSpPr>
        <p:spPr>
          <a:xfrm>
            <a:off x="529425" y="2227306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CONCENTRACIÓN </a:t>
            </a:r>
            <a:r>
              <a:rPr lang="es-VE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110" name="Google Shape;1110;p120"/>
          <p:cNvSpPr/>
          <p:nvPr/>
        </p:nvSpPr>
        <p:spPr>
          <a:xfrm>
            <a:off x="541479" y="2884495"/>
            <a:ext cx="57233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cuesta trabajo recordar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ciertos datos importantes. </a:t>
            </a:r>
            <a:r>
              <a:rPr lang="es-VE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111" name="Google Shape;1111;p120"/>
          <p:cNvSpPr/>
          <p:nvPr/>
        </p:nvSpPr>
        <p:spPr>
          <a:xfrm>
            <a:off x="611177" y="3451672"/>
            <a:ext cx="50344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Al leer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sorprendo divagando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otros asuntos. 	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2" name="Google Shape;1112;p120"/>
          <p:cNvSpPr/>
          <p:nvPr/>
        </p:nvSpPr>
        <p:spPr>
          <a:xfrm>
            <a:off x="576810" y="4090307"/>
            <a:ext cx="4890414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Los ruidos externos a mi lugar de estudio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distraen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113" name="Google Shape;1113;p120"/>
          <p:cNvSpPr/>
          <p:nvPr/>
        </p:nvSpPr>
        <p:spPr>
          <a:xfrm>
            <a:off x="529425" y="5030431"/>
            <a:ext cx="46875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Puedo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lograr concentrarme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mi estudio.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4" name="Google Shape;1114;p120"/>
          <p:cNvSpPr/>
          <p:nvPr/>
        </p:nvSpPr>
        <p:spPr>
          <a:xfrm>
            <a:off x="3056386" y="5368985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Busco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asegurarme que entendí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 que solicitan mis profesores en las actividades, tareas, exámenes.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20"/>
          <p:cNvSpPr/>
          <p:nvPr/>
        </p:nvSpPr>
        <p:spPr>
          <a:xfrm>
            <a:off x="214956" y="983444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la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CONCENTRACIÓN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6" name="Google Shape;1116;p120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21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2" name="Google Shape;1122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983102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32" y="16288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21"/>
          <p:cNvSpPr txBox="1"/>
          <p:nvPr/>
        </p:nvSpPr>
        <p:spPr>
          <a:xfrm>
            <a:off x="1575326" y="2197658"/>
            <a:ext cx="172367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PILA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PUES…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CONCENTRATE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5" name="Google Shape;1125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04481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21"/>
          <p:cNvSpPr txBox="1"/>
          <p:nvPr/>
        </p:nvSpPr>
        <p:spPr>
          <a:xfrm>
            <a:off x="3959797" y="1868472"/>
            <a:ext cx="169232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Detención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ideas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distractoras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y  control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de ellas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7" name="Google Shape;1127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261" y="1628798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6495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21"/>
          <p:cNvSpPr txBox="1"/>
          <p:nvPr/>
        </p:nvSpPr>
        <p:spPr>
          <a:xfrm>
            <a:off x="6318060" y="2054135"/>
            <a:ext cx="12405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Discurso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interno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positivo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0" name="Google Shape;1130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26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21"/>
          <p:cNvSpPr txBox="1"/>
          <p:nvPr/>
        </p:nvSpPr>
        <p:spPr>
          <a:xfrm>
            <a:off x="3764937" y="4405202"/>
            <a:ext cx="195386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Realiza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ejercicios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concentración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relajación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2" name="Google Shape;1132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21"/>
          <p:cNvSpPr txBox="1"/>
          <p:nvPr/>
        </p:nvSpPr>
        <p:spPr>
          <a:xfrm>
            <a:off x="6119364" y="4498450"/>
            <a:ext cx="154003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La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atención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exige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atención.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21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21"/>
          <p:cNvSpPr txBox="1"/>
          <p:nvPr/>
        </p:nvSpPr>
        <p:spPr>
          <a:xfrm>
            <a:off x="1475656" y="4498450"/>
            <a:ext cx="18626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 estás cansado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realiza un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descanso corto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levántate,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camina, has algún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movimiento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y regresa.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22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1" name="Google Shape;1141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5645" y="2086920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22"/>
          <p:cNvSpPr/>
          <p:nvPr/>
        </p:nvSpPr>
        <p:spPr>
          <a:xfrm>
            <a:off x="808089" y="2484352"/>
            <a:ext cx="2247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LUGAR DE ESTUDIO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22"/>
          <p:cNvSpPr/>
          <p:nvPr/>
        </p:nvSpPr>
        <p:spPr>
          <a:xfrm>
            <a:off x="566823" y="3059003"/>
            <a:ext cx="57233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lugar donde estudio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tranquilo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s-VE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144" name="Google Shape;1144;p122"/>
          <p:cNvSpPr/>
          <p:nvPr/>
        </p:nvSpPr>
        <p:spPr>
          <a:xfrm>
            <a:off x="639665" y="3623530"/>
            <a:ext cx="50344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El lugar donde estudio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ventilado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	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5" name="Google Shape;1145;p122"/>
          <p:cNvSpPr/>
          <p:nvPr/>
        </p:nvSpPr>
        <p:spPr>
          <a:xfrm>
            <a:off x="582515" y="4344375"/>
            <a:ext cx="489041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El lugar donde estudio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iluminado.</a:t>
            </a:r>
            <a:endParaRPr sz="120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146" name="Google Shape;1146;p122"/>
          <p:cNvSpPr/>
          <p:nvPr/>
        </p:nvSpPr>
        <p:spPr>
          <a:xfrm>
            <a:off x="633518" y="5070719"/>
            <a:ext cx="55899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La luz, en mi lugar de estudio no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lastima la vista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7" name="Google Shape;1147;p122"/>
          <p:cNvSpPr/>
          <p:nvPr/>
        </p:nvSpPr>
        <p:spPr>
          <a:xfrm>
            <a:off x="114285" y="902800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el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LUGAR  DE ESTUDIO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8" name="Google Shape;1148;p122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23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4" name="Google Shape;1154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1147642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589" y="167059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23"/>
          <p:cNvSpPr txBox="1"/>
          <p:nvPr/>
        </p:nvSpPr>
        <p:spPr>
          <a:xfrm>
            <a:off x="1747959" y="2077455"/>
            <a:ext cx="153599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Espacio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Estudio.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7" name="Google Shape;1157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82105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23"/>
          <p:cNvSpPr txBox="1"/>
          <p:nvPr/>
        </p:nvSpPr>
        <p:spPr>
          <a:xfrm>
            <a:off x="3892068" y="1785702"/>
            <a:ext cx="1763624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Disponer: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mesa de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Trabajo +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necesario.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9" name="Google Shape;1159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7995" y="1682105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23"/>
          <p:cNvSpPr txBox="1"/>
          <p:nvPr/>
        </p:nvSpPr>
        <p:spPr>
          <a:xfrm>
            <a:off x="6017744" y="1915318"/>
            <a:ext cx="184785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Conversa  con tu </a:t>
            </a: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lo que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necesitas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hacer en el                  día.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1" name="Google Shape;1161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02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23"/>
          <p:cNvSpPr txBox="1"/>
          <p:nvPr/>
        </p:nvSpPr>
        <p:spPr>
          <a:xfrm>
            <a:off x="1565261" y="4455055"/>
            <a:ext cx="1887055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Debes evitar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lugar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donde esté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televisión,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juegos,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música.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3" name="Google Shape;1163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23"/>
          <p:cNvSpPr txBox="1"/>
          <p:nvPr/>
        </p:nvSpPr>
        <p:spPr>
          <a:xfrm>
            <a:off x="3687771" y="4701275"/>
            <a:ext cx="19396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Trata de ser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fiel al lugar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de estudios.</a:t>
            </a:r>
            <a:endParaRPr/>
          </a:p>
        </p:txBody>
      </p:sp>
      <p:pic>
        <p:nvPicPr>
          <p:cNvPr id="1165" name="Google Shape;1165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23"/>
          <p:cNvSpPr txBox="1"/>
          <p:nvPr/>
        </p:nvSpPr>
        <p:spPr>
          <a:xfrm>
            <a:off x="6129881" y="4753612"/>
            <a:ext cx="154407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El lugar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debe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tener buena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Iluminación.</a:t>
            </a: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23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24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3" name="Google Shape;117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3943" y="1753043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24"/>
          <p:cNvSpPr/>
          <p:nvPr/>
        </p:nvSpPr>
        <p:spPr>
          <a:xfrm>
            <a:off x="585276" y="2685478"/>
            <a:ext cx="52565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HABILIDADES PARA PROCESAR LA INFORMACIÓN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24"/>
          <p:cNvSpPr/>
          <p:nvPr/>
        </p:nvSpPr>
        <p:spPr>
          <a:xfrm>
            <a:off x="489664" y="3303435"/>
            <a:ext cx="52766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Busco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ordenar la información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estudié en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cuadros sinópticos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s-VE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176" name="Google Shape;1176;p124"/>
          <p:cNvSpPr/>
          <p:nvPr/>
        </p:nvSpPr>
        <p:spPr>
          <a:xfrm>
            <a:off x="576810" y="3908853"/>
            <a:ext cx="50344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Realizo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resúmenes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temas estudiados.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7" name="Google Shape;1177;p124"/>
          <p:cNvSpPr/>
          <p:nvPr/>
        </p:nvSpPr>
        <p:spPr>
          <a:xfrm>
            <a:off x="504100" y="4372629"/>
            <a:ext cx="4890414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Explico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 que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leí, verbal o por escrito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178" name="Google Shape;1178;p124"/>
          <p:cNvSpPr/>
          <p:nvPr/>
        </p:nvSpPr>
        <p:spPr>
          <a:xfrm>
            <a:off x="504100" y="4936762"/>
            <a:ext cx="61382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Ordeno las dudas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me generó el material de estudio.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9" name="Google Shape;1179;p124"/>
          <p:cNvSpPr/>
          <p:nvPr/>
        </p:nvSpPr>
        <p:spPr>
          <a:xfrm>
            <a:off x="3213568" y="5080515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En las materias que lo permiten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realizo ejercicios hasta comprender el procedimiento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124"/>
          <p:cNvSpPr/>
          <p:nvPr/>
        </p:nvSpPr>
        <p:spPr>
          <a:xfrm>
            <a:off x="3241990" y="5919784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En caso de necesitar, </a:t>
            </a:r>
            <a:r>
              <a:rPr lang="es-VE" sz="16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busco asesorías de otras personas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1181" name="Google Shape;1181;p124"/>
          <p:cNvSpPr/>
          <p:nvPr/>
        </p:nvSpPr>
        <p:spPr>
          <a:xfrm>
            <a:off x="264295" y="1157395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el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HABILIDADES PARA PROCESAR LA INFORMACIÓN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2" name="Google Shape;1182;p124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5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8" name="Google Shape;1188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983102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32" y="16288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25"/>
          <p:cNvSpPr txBox="1"/>
          <p:nvPr/>
        </p:nvSpPr>
        <p:spPr>
          <a:xfrm>
            <a:off x="1548280" y="2299359"/>
            <a:ext cx="192514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Mantente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activo.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1" name="Google Shape;1191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04481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25"/>
          <p:cNvSpPr txBox="1"/>
          <p:nvPr/>
        </p:nvSpPr>
        <p:spPr>
          <a:xfrm>
            <a:off x="3934758" y="2145470"/>
            <a:ext cx="168475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Leer y ver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vídeos del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tema 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ayuda.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3" name="Google Shape;1193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261" y="1628798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125"/>
          <p:cNvSpPr txBox="1"/>
          <p:nvPr/>
        </p:nvSpPr>
        <p:spPr>
          <a:xfrm>
            <a:off x="6170401" y="2176248"/>
            <a:ext cx="145341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ejercicios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prácticos.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5" name="Google Shape;1195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6495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25"/>
          <p:cNvSpPr txBox="1"/>
          <p:nvPr/>
        </p:nvSpPr>
        <p:spPr>
          <a:xfrm>
            <a:off x="1405751" y="4498450"/>
            <a:ext cx="191667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Enseñar 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otros ayuda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recordar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90 % 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 aprendido.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7" name="Google Shape;1197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26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25"/>
          <p:cNvSpPr txBox="1"/>
          <p:nvPr/>
        </p:nvSpPr>
        <p:spPr>
          <a:xfrm>
            <a:off x="3764937" y="4405202"/>
            <a:ext cx="188718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Utiliza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bolígrafos,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resaltadores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marcadores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colores.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9" name="Google Shape;1199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25"/>
          <p:cNvSpPr txBox="1"/>
          <p:nvPr/>
        </p:nvSpPr>
        <p:spPr>
          <a:xfrm>
            <a:off x="6119364" y="4498450"/>
            <a:ext cx="148963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Crea tus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propios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códigos 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colores,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resalta en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azul lo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Importante.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125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26"/>
          <p:cNvSpPr/>
          <p:nvPr/>
        </p:nvSpPr>
        <p:spPr>
          <a:xfrm>
            <a:off x="251520" y="1268760"/>
            <a:ext cx="70567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Hacer un diagnóstico personal sobre cuáles son las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 o carencias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urgentes: </a:t>
            </a: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7" name="Google Shape;1207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3943" y="1753043"/>
            <a:ext cx="2896365" cy="162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26"/>
          <p:cNvSpPr/>
          <p:nvPr/>
        </p:nvSpPr>
        <p:spPr>
          <a:xfrm>
            <a:off x="618812" y="2887787"/>
            <a:ext cx="52565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COMPORTAMIENTO ANTE EXÁMENES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26"/>
          <p:cNvSpPr/>
          <p:nvPr/>
        </p:nvSpPr>
        <p:spPr>
          <a:xfrm>
            <a:off x="539385" y="3171001"/>
            <a:ext cx="52766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AutoNum type="arabicPeriod"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Planifico las 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horas de estudios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dedico más tiempo a lo que sea más difícil.</a:t>
            </a:r>
            <a:endParaRPr sz="11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0" name="Google Shape;1210;p126"/>
          <p:cNvSpPr/>
          <p:nvPr/>
        </p:nvSpPr>
        <p:spPr>
          <a:xfrm>
            <a:off x="549307" y="3746217"/>
            <a:ext cx="81003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Estudio los conceptos, teorías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comprender los procedimientos a efectuar.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1" name="Google Shape;1211;p126"/>
          <p:cNvSpPr/>
          <p:nvPr/>
        </p:nvSpPr>
        <p:spPr>
          <a:xfrm>
            <a:off x="526226" y="4363694"/>
            <a:ext cx="75242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Preparar el </a:t>
            </a: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 necesario </a:t>
            </a: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tenerlo ordenado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126"/>
          <p:cNvSpPr/>
          <p:nvPr/>
        </p:nvSpPr>
        <p:spPr>
          <a:xfrm>
            <a:off x="526226" y="4971612"/>
            <a:ext cx="75242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Antes de empezar a responder, lLeo rápidamente todo el examen.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3" name="Google Shape;1213;p126"/>
          <p:cNvSpPr/>
          <p:nvPr/>
        </p:nvSpPr>
        <p:spPr>
          <a:xfrm>
            <a:off x="3247104" y="5085787"/>
            <a:ext cx="5780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En las materias que lo permiten realizo ejercicios hasta comprender el procedimiento.</a:t>
            </a:r>
            <a:endParaRPr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26"/>
          <p:cNvSpPr/>
          <p:nvPr/>
        </p:nvSpPr>
        <p:spPr>
          <a:xfrm>
            <a:off x="3247104" y="5933010"/>
            <a:ext cx="57807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Cuando termino. leo de nuevo el examen con atención.</a:t>
            </a: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5" name="Google Shape;1215;p126"/>
          <p:cNvSpPr/>
          <p:nvPr/>
        </p:nvSpPr>
        <p:spPr>
          <a:xfrm>
            <a:off x="333667" y="969700"/>
            <a:ext cx="5826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 y reconocer tus dificultades </a:t>
            </a:r>
            <a:r>
              <a:rPr lang="es-VE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aprendizaje (darte cuenta).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vez que puedes conocer en que consiste el </a:t>
            </a:r>
            <a:r>
              <a:rPr lang="es-VE" sz="16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COMPORTAMIENTOS ANTE EXÁMENES.</a:t>
            </a:r>
            <a:endParaRPr sz="1600" b="1">
              <a:solidFill>
                <a:srgbClr val="8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selecciona  del 1 al  6, dos (2) de las afirmaciones que debes trabajar, ahora anótalas en tu cuaderno.</a:t>
            </a:r>
            <a:endParaRPr sz="16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6" name="Google Shape;1216;p12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27" descr="Resultado de imagen para pizarra de corch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2" name="Google Shape;1222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55" y="983102"/>
            <a:ext cx="7761463" cy="5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32" y="16288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27"/>
          <p:cNvSpPr txBox="1"/>
          <p:nvPr/>
        </p:nvSpPr>
        <p:spPr>
          <a:xfrm>
            <a:off x="1519147" y="2169068"/>
            <a:ext cx="168988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 un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EXAMEN</a:t>
            </a:r>
            <a:endParaRPr sz="3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5" name="Google Shape;1225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270" y="1604481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27"/>
          <p:cNvSpPr txBox="1"/>
          <p:nvPr/>
        </p:nvSpPr>
        <p:spPr>
          <a:xfrm>
            <a:off x="3879676" y="1920754"/>
            <a:ext cx="143744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apuntes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7" name="Google Shape;1227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261" y="1628798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27"/>
          <p:cNvSpPr txBox="1"/>
          <p:nvPr/>
        </p:nvSpPr>
        <p:spPr>
          <a:xfrm>
            <a:off x="6170401" y="2176248"/>
            <a:ext cx="14209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ejercicios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prácticos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" name="Google Shape;1229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6495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127"/>
          <p:cNvSpPr txBox="1"/>
          <p:nvPr/>
        </p:nvSpPr>
        <p:spPr>
          <a:xfrm>
            <a:off x="1444223" y="4498450"/>
            <a:ext cx="183973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Enseñar 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otros ayuda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recordar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90 % 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 aprendido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1" name="Google Shape;1231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262" y="42434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27"/>
          <p:cNvSpPr txBox="1"/>
          <p:nvPr/>
        </p:nvSpPr>
        <p:spPr>
          <a:xfrm>
            <a:off x="3848050" y="4539401"/>
            <a:ext cx="17602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Llega al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Examen con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tiempo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suficiente.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3" name="Google Shape;1233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7744" y="4325877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27"/>
          <p:cNvSpPr txBox="1"/>
          <p:nvPr/>
        </p:nvSpPr>
        <p:spPr>
          <a:xfrm>
            <a:off x="6170401" y="4498450"/>
            <a:ext cx="194790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Presta mucha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atención a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todas las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dé el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127"/>
          <p:cNvSpPr/>
          <p:nvPr/>
        </p:nvSpPr>
        <p:spPr>
          <a:xfrm>
            <a:off x="202888" y="1136750"/>
            <a:ext cx="474810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1"/>
          <p:cNvSpPr/>
          <p:nvPr/>
        </p:nvSpPr>
        <p:spPr>
          <a:xfrm>
            <a:off x="2987675" y="2733675"/>
            <a:ext cx="1476375" cy="9985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91"/>
          <p:cNvSpPr txBox="1"/>
          <p:nvPr/>
        </p:nvSpPr>
        <p:spPr>
          <a:xfrm>
            <a:off x="323850" y="1557338"/>
            <a:ext cx="84613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Guía interactiva te irás consiguiendo estas señales.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Ellas te indican las siguientes acciones a realizar.</a:t>
            </a:r>
            <a:endParaRPr/>
          </a:p>
        </p:txBody>
      </p:sp>
      <p:sp>
        <p:nvSpPr>
          <p:cNvPr id="687" name="Google Shape;687;p91"/>
          <p:cNvSpPr/>
          <p:nvPr/>
        </p:nvSpPr>
        <p:spPr>
          <a:xfrm>
            <a:off x="4464050" y="2733675"/>
            <a:ext cx="4321175" cy="9985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91"/>
          <p:cNvSpPr/>
          <p:nvPr/>
        </p:nvSpPr>
        <p:spPr>
          <a:xfrm>
            <a:off x="2987675" y="3727450"/>
            <a:ext cx="14763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91"/>
          <p:cNvSpPr/>
          <p:nvPr/>
        </p:nvSpPr>
        <p:spPr>
          <a:xfrm>
            <a:off x="4464050" y="3727450"/>
            <a:ext cx="43211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91"/>
          <p:cNvSpPr txBox="1"/>
          <p:nvPr/>
        </p:nvSpPr>
        <p:spPr>
          <a:xfrm>
            <a:off x="4500563" y="3802063"/>
            <a:ext cx="41878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Señala ejercicios escritos a resolver, con el fin de focalizar aprendizajes. </a:t>
            </a:r>
            <a:endParaRPr/>
          </a:p>
        </p:txBody>
      </p:sp>
      <p:sp>
        <p:nvSpPr>
          <p:cNvPr id="691" name="Google Shape;691;p91"/>
          <p:cNvSpPr/>
          <p:nvPr/>
        </p:nvSpPr>
        <p:spPr>
          <a:xfrm>
            <a:off x="2987675" y="4735513"/>
            <a:ext cx="14763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91"/>
          <p:cNvSpPr/>
          <p:nvPr/>
        </p:nvSpPr>
        <p:spPr>
          <a:xfrm>
            <a:off x="4464050" y="4735513"/>
            <a:ext cx="43211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91"/>
          <p:cNvSpPr txBox="1"/>
          <p:nvPr/>
        </p:nvSpPr>
        <p:spPr>
          <a:xfrm>
            <a:off x="4535488" y="2781300"/>
            <a:ext cx="4189412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Investigación y análisis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Indica un hipervínculo con información que debes revisar.</a:t>
            </a:r>
            <a:endParaRPr/>
          </a:p>
        </p:txBody>
      </p:sp>
      <p:sp>
        <p:nvSpPr>
          <p:cNvPr id="694" name="Google Shape;694;p91"/>
          <p:cNvSpPr txBox="1"/>
          <p:nvPr/>
        </p:nvSpPr>
        <p:spPr>
          <a:xfrm>
            <a:off x="4464050" y="4772025"/>
            <a:ext cx="432117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saber más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Indica un hipervínculo con información adicional  y opcional sobre el tema. Es el plus que marca la diferencia</a:t>
            </a:r>
            <a:endParaRPr/>
          </a:p>
        </p:txBody>
      </p:sp>
      <p:pic>
        <p:nvPicPr>
          <p:cNvPr id="695" name="Google Shape;695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2150" y="2767013"/>
            <a:ext cx="987425" cy="95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925" y="4797425"/>
            <a:ext cx="1001713" cy="9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925" y="3760788"/>
            <a:ext cx="996950" cy="95726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1" descr="sticker flechas flecha aesthetic..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91" descr="Flecha Reflejo, Flecha Reflejo, Flecha Larga, Flechas PNG y PSD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32237">
            <a:off x="1610790" y="2019263"/>
            <a:ext cx="2070044" cy="7102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700" name="Google Shape;700;p91"/>
          <p:cNvSpPr/>
          <p:nvPr/>
        </p:nvSpPr>
        <p:spPr>
          <a:xfrm>
            <a:off x="4464050" y="5732463"/>
            <a:ext cx="4321175" cy="99853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91"/>
          <p:cNvSpPr/>
          <p:nvPr/>
        </p:nvSpPr>
        <p:spPr>
          <a:xfrm>
            <a:off x="2987675" y="5743575"/>
            <a:ext cx="1476375" cy="9874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p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5856" y="5801554"/>
            <a:ext cx="873356" cy="8678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703" name="Google Shape;703;p91"/>
          <p:cNvSpPr txBox="1"/>
          <p:nvPr/>
        </p:nvSpPr>
        <p:spPr>
          <a:xfrm>
            <a:off x="4500563" y="5878513"/>
            <a:ext cx="43195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escuchar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 Indica la presencia de un sonido o postcast que debes escuchar.</a:t>
            </a:r>
            <a:endParaRPr/>
          </a:p>
        </p:txBody>
      </p:sp>
      <p:pic>
        <p:nvPicPr>
          <p:cNvPr id="704" name="Google Shape;70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925" y="4787900"/>
            <a:ext cx="1001713" cy="9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Google Shape;1240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89" y="1124744"/>
            <a:ext cx="8742422" cy="546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28" descr="C:\Users\DISEÑO\Documents\CAROLINA 2019\UCAB\17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1840910"/>
            <a:ext cx="3407321" cy="4746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28"/>
          <p:cNvSpPr/>
          <p:nvPr/>
        </p:nvSpPr>
        <p:spPr>
          <a:xfrm>
            <a:off x="3731325" y="3520900"/>
            <a:ext cx="390844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400" b="1">
                <a:solidFill>
                  <a:srgbClr val="00B0F0"/>
                </a:solidFill>
                <a:latin typeface="Aharoni"/>
                <a:ea typeface="Aharoni"/>
                <a:cs typeface="Aharoni"/>
                <a:sym typeface="Aharoni"/>
              </a:rPr>
              <a:t>                       </a:t>
            </a:r>
            <a:endParaRPr sz="2800" b="1">
              <a:solidFill>
                <a:srgbClr val="00B0F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243" name="Google Shape;1243;p128"/>
          <p:cNvSpPr/>
          <p:nvPr/>
        </p:nvSpPr>
        <p:spPr>
          <a:xfrm>
            <a:off x="6152393" y="3520900"/>
            <a:ext cx="1847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E36C09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244" name="Google Shape;1244;p128"/>
          <p:cNvSpPr/>
          <p:nvPr/>
        </p:nvSpPr>
        <p:spPr>
          <a:xfrm>
            <a:off x="3852167" y="1518890"/>
            <a:ext cx="4044697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E36C09"/>
                </a:solidFill>
                <a:latin typeface="Aharoni"/>
                <a:ea typeface="Aharoni"/>
                <a:cs typeface="Aharoni"/>
                <a:sym typeface="Aharoni"/>
              </a:rPr>
              <a:t>Ejercicio de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E36C09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E36C09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2060"/>
                </a:solidFill>
                <a:latin typeface="Aharoni"/>
                <a:ea typeface="Aharoni"/>
                <a:cs typeface="Aharoni"/>
                <a:sym typeface="Aharoni"/>
              </a:rPr>
              <a:t>AUTOCONOCIMIENTO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2060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Aharoni"/>
                <a:ea typeface="Aharoni"/>
                <a:cs typeface="Aharoni"/>
                <a:sym typeface="Aharoni"/>
              </a:rPr>
              <a:t>HOJA DE ACTIVIDAD </a:t>
            </a:r>
            <a:endParaRPr sz="2400" b="1">
              <a:solidFill>
                <a:srgbClr val="002060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Aharoni"/>
                <a:ea typeface="Aharoni"/>
                <a:cs typeface="Aharoni"/>
                <a:sym typeface="Aharoni"/>
              </a:rPr>
              <a:t>APRENDER A APRENDER: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Aharoni"/>
                <a:ea typeface="Aharoni"/>
                <a:cs typeface="Aharoni"/>
                <a:sym typeface="Aharoni"/>
              </a:rPr>
              <a:t> HÁBITOS DE ESTUDIO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2060"/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89" y="1124744"/>
            <a:ext cx="8742422" cy="546248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29"/>
          <p:cNvSpPr/>
          <p:nvPr/>
        </p:nvSpPr>
        <p:spPr>
          <a:xfrm>
            <a:off x="3731325" y="3520900"/>
            <a:ext cx="390844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400" b="1">
                <a:solidFill>
                  <a:srgbClr val="00B0F0"/>
                </a:solidFill>
                <a:latin typeface="Aharoni"/>
                <a:ea typeface="Aharoni"/>
                <a:cs typeface="Aharoni"/>
                <a:sym typeface="Aharoni"/>
              </a:rPr>
              <a:t>                       </a:t>
            </a:r>
            <a:endParaRPr sz="2800" b="1">
              <a:solidFill>
                <a:srgbClr val="00B0F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251" name="Google Shape;1251;p129"/>
          <p:cNvSpPr/>
          <p:nvPr/>
        </p:nvSpPr>
        <p:spPr>
          <a:xfrm>
            <a:off x="6152393" y="3520900"/>
            <a:ext cx="1847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E36C09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252" name="Google Shape;1252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485" y="1500422"/>
            <a:ext cx="7723989" cy="45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29" descr="C:\Users\DISEÑO\Documents\CAROLINA 2019\UCAB\17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552" y="4047632"/>
            <a:ext cx="1823145" cy="253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0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130"/>
          <p:cNvSpPr/>
          <p:nvPr/>
        </p:nvSpPr>
        <p:spPr>
          <a:xfrm>
            <a:off x="468313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rgbClr val="0F243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30"/>
          <p:cNvSpPr txBox="1"/>
          <p:nvPr/>
        </p:nvSpPr>
        <p:spPr>
          <a:xfrm>
            <a:off x="638175" y="1355726"/>
            <a:ext cx="65262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 llegar a este punto, tenemos pendiente realizar el 3er MOMENTO para el trabajo personal de hábitos de estudios</a:t>
            </a:r>
            <a:endParaRPr sz="18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1" name="Google Shape;1261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388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30"/>
          <p:cNvSpPr/>
          <p:nvPr/>
        </p:nvSpPr>
        <p:spPr>
          <a:xfrm>
            <a:off x="468313" y="2921169"/>
            <a:ext cx="80645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Elaborar una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estrategia de trabajo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s-VE" sz="2000" b="1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poner manos a la obra </a:t>
            </a:r>
            <a:r>
              <a:rPr lang="es-VE" sz="2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realizarla.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hacer la revisión personal construye una estrategia de trabajo para mejorar tu situación actual y  lograr desarrollar hábitos de estudios que te ayuden a ser un estudiante exitoso.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7" name="Google Shape;1267;p131"/>
          <p:cNvCxnSpPr/>
          <p:nvPr/>
        </p:nvCxnSpPr>
        <p:spPr>
          <a:xfrm>
            <a:off x="971600" y="3429000"/>
            <a:ext cx="7200800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8" name="Google Shape;1268;p131"/>
          <p:cNvSpPr/>
          <p:nvPr/>
        </p:nvSpPr>
        <p:spPr>
          <a:xfrm>
            <a:off x="3414779" y="2492896"/>
            <a:ext cx="2453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latin typeface="Calibri"/>
                <a:ea typeface="Calibri"/>
                <a:cs typeface="Calibri"/>
                <a:sym typeface="Calibri"/>
              </a:rPr>
              <a:t>4° Parte</a:t>
            </a:r>
            <a:endParaRPr sz="5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31"/>
          <p:cNvSpPr/>
          <p:nvPr/>
        </p:nvSpPr>
        <p:spPr>
          <a:xfrm>
            <a:off x="852071" y="3441775"/>
            <a:ext cx="74398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canales y estilos del aprendizaje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32"/>
          <p:cNvSpPr/>
          <p:nvPr/>
        </p:nvSpPr>
        <p:spPr>
          <a:xfrm>
            <a:off x="323528" y="1619627"/>
            <a:ext cx="8964488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llamados </a:t>
            </a:r>
            <a:r>
              <a:rPr lang="es-VE" sz="3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visual-auditivo-kinestésico </a:t>
            </a:r>
            <a:endParaRPr sz="3200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forma de aprender, procesar y evocar la información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modelo de la Programación Neurolingüística sostiene que: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VE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“…la forma como pensamos afecta nuestro cuerpo, y cómo usamos nuestros cuerpos afecta a la forma como pensamos”</a:t>
            </a:r>
            <a:endParaRPr/>
          </a:p>
        </p:txBody>
      </p:sp>
      <p:sp>
        <p:nvSpPr>
          <p:cNvPr id="1275" name="Google Shape;1275;p132"/>
          <p:cNvSpPr/>
          <p:nvPr/>
        </p:nvSpPr>
        <p:spPr>
          <a:xfrm>
            <a:off x="1403648" y="1052736"/>
            <a:ext cx="83410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Canales  de aprendizaje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6" name="Google Shape;1276;p132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oogle Shape;1281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980729"/>
            <a:ext cx="8928992" cy="564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34"/>
          <p:cNvSpPr txBox="1">
            <a:spLocks noGrp="1"/>
          </p:cNvSpPr>
          <p:nvPr>
            <p:ph type="body" idx="4294967295"/>
          </p:nvPr>
        </p:nvSpPr>
        <p:spPr>
          <a:xfrm>
            <a:off x="0" y="1740495"/>
            <a:ext cx="9144000" cy="456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1701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 b="1" i="1">
                <a:latin typeface="Century Gothic"/>
                <a:ea typeface="Century Gothic"/>
                <a:cs typeface="Century Gothic"/>
                <a:sym typeface="Century Gothic"/>
              </a:rPr>
              <a:t>Ver, mirar, imaginar, leer, películas, dibujos, videos, mapas, carteles, diagramas, fotos, caricaturas, diapositivas, pinturas, exposiciones, tarjetas, telescopios, microscopios, bocetos. </a:t>
            </a:r>
            <a:endParaRPr/>
          </a:p>
          <a:p>
            <a:pPr marL="342900" lvl="0" indent="-17018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 b="1"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VE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capacidad de abstracción y la capacidad de planificar están directamente relacionadas con la capacidad de visualizar. Propende a un enfoque global y relacional del conocimiento.</a:t>
            </a:r>
            <a:endParaRPr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87" name="Google Shape;1287;p134"/>
          <p:cNvSpPr txBox="1">
            <a:spLocks noGrp="1"/>
          </p:cNvSpPr>
          <p:nvPr>
            <p:ph type="title" idx="4294967295"/>
          </p:nvPr>
        </p:nvSpPr>
        <p:spPr>
          <a:xfrm>
            <a:off x="-2649488" y="8458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VE"/>
              <a:t>1.- </a:t>
            </a:r>
            <a:r>
              <a:rPr lang="es-VE" b="1">
                <a:solidFill>
                  <a:srgbClr val="0070C0"/>
                </a:solidFill>
              </a:rPr>
              <a:t>Visual</a:t>
            </a:r>
            <a:endParaRPr b="1">
              <a:solidFill>
                <a:srgbClr val="0070C0"/>
              </a:solidFill>
            </a:endParaRPr>
          </a:p>
        </p:txBody>
      </p:sp>
      <p:pic>
        <p:nvPicPr>
          <p:cNvPr id="1288" name="Google Shape;1288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6579" y="908720"/>
            <a:ext cx="39719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34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5"/>
          <p:cNvSpPr txBox="1">
            <a:spLocks noGrp="1"/>
          </p:cNvSpPr>
          <p:nvPr>
            <p:ph type="body" idx="4294967295"/>
          </p:nvPr>
        </p:nvSpPr>
        <p:spPr>
          <a:xfrm>
            <a:off x="0" y="1628775"/>
            <a:ext cx="9144000" cy="449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 i="1"/>
          </a:p>
          <a:p>
            <a:pPr marL="342900" lvl="0" indent="-342900" algn="just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 b="1" i="1">
                <a:latin typeface="Century Gothic"/>
                <a:ea typeface="Century Gothic"/>
                <a:cs typeface="Century Gothic"/>
                <a:sym typeface="Century Gothic"/>
              </a:rPr>
              <a:t>Escuchar, oír, cantar, ritmo, debates, discusiones, cintas audio, lecturas, grupos pequeños, entrevistas. 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 b="1"/>
              <a:t> </a:t>
            </a:r>
            <a:endParaRPr/>
          </a:p>
          <a:p>
            <a:pPr marL="342900" lvl="0" indent="-342900" algn="just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VE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Fundamental en el aprendizaje de los idiomas, y naturalmente, de la música; forma de aprendizaje analístico por sobre lo sintético. Propende a un enfoque atómico y agrupacional del conocimiento.</a:t>
            </a:r>
            <a:endParaRPr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154940" algn="just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5" name="Google Shape;1295;p135"/>
          <p:cNvSpPr txBox="1">
            <a:spLocks noGrp="1"/>
          </p:cNvSpPr>
          <p:nvPr>
            <p:ph type="title" idx="4294967295"/>
          </p:nvPr>
        </p:nvSpPr>
        <p:spPr>
          <a:xfrm>
            <a:off x="-2433464" y="8458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VE"/>
              <a:t>2.-</a:t>
            </a:r>
            <a:r>
              <a:rPr lang="es-VE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Auditivo </a:t>
            </a:r>
            <a:endParaRPr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6" name="Google Shape;1296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6579" y="908720"/>
            <a:ext cx="39719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135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36"/>
          <p:cNvSpPr txBox="1">
            <a:spLocks noGrp="1"/>
          </p:cNvSpPr>
          <p:nvPr>
            <p:ph type="body" idx="4294967295"/>
          </p:nvPr>
        </p:nvSpPr>
        <p:spPr>
          <a:xfrm>
            <a:off x="251520" y="1557338"/>
            <a:ext cx="8892480" cy="456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just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 b="1" i="1">
                <a:latin typeface="Century Gothic"/>
                <a:ea typeface="Century Gothic"/>
                <a:cs typeface="Century Gothic"/>
                <a:sym typeface="Century Gothic"/>
              </a:rPr>
              <a:t>Tocar, mover, sentir, trabajo de campo, pintar, dibujar, bailar, laboratorio, hacer cosas, hablar en público, explicar, actuar, representar. 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just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VE"/>
              <a:t> </a:t>
            </a:r>
            <a:r>
              <a:rPr lang="es-VE" b="1">
                <a:solidFill>
                  <a:srgbClr val="0070C0"/>
                </a:solidFill>
              </a:rPr>
              <a:t>Información asociándola a sensaciones y movimientos. Con énfasis en el trabajo grupal y el desarrollo expositivo (verbal y paraverbal). Propende a un enfoque social y pragmático del conocimiento.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1303" name="Google Shape;1303;p136"/>
          <p:cNvSpPr txBox="1">
            <a:spLocks noGrp="1"/>
          </p:cNvSpPr>
          <p:nvPr>
            <p:ph type="title" idx="4294967295"/>
          </p:nvPr>
        </p:nvSpPr>
        <p:spPr>
          <a:xfrm>
            <a:off x="-2340768" y="8458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VE"/>
              <a:t>3.-Kinestésico</a:t>
            </a:r>
            <a:endParaRPr/>
          </a:p>
        </p:txBody>
      </p:sp>
      <p:pic>
        <p:nvPicPr>
          <p:cNvPr id="1304" name="Google Shape;1304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6579" y="908720"/>
            <a:ext cx="39719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13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893383"/>
            <a:ext cx="6480720" cy="586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4" name="Google Shape;724;p93"/>
          <p:cNvCxnSpPr/>
          <p:nvPr/>
        </p:nvCxnSpPr>
        <p:spPr>
          <a:xfrm>
            <a:off x="971600" y="3429000"/>
            <a:ext cx="7200800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5" name="Google Shape;725;p93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latin typeface="Calibri"/>
                <a:ea typeface="Calibri"/>
                <a:cs typeface="Calibri"/>
                <a:sym typeface="Calibri"/>
              </a:rPr>
              <a:t>1° Parte</a:t>
            </a:r>
            <a:endParaRPr sz="5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93"/>
          <p:cNvSpPr/>
          <p:nvPr/>
        </p:nvSpPr>
        <p:spPr>
          <a:xfrm>
            <a:off x="2699792" y="3573016"/>
            <a:ext cx="42242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Oficio de Estudiar</a:t>
            </a:r>
            <a:endParaRPr sz="3200" b="1">
              <a:solidFill>
                <a:srgbClr val="1736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2060848"/>
            <a:ext cx="6836625" cy="37122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38"/>
          <p:cNvSpPr txBox="1"/>
          <p:nvPr/>
        </p:nvSpPr>
        <p:spPr>
          <a:xfrm>
            <a:off x="611560" y="1158320"/>
            <a:ext cx="31683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F61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de Kolb</a:t>
            </a:r>
            <a:endParaRPr sz="2800" b="1">
              <a:solidFill>
                <a:srgbClr val="4F61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44824"/>
            <a:ext cx="8784976" cy="46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39"/>
          <p:cNvSpPr txBox="1"/>
          <p:nvPr/>
        </p:nvSpPr>
        <p:spPr>
          <a:xfrm>
            <a:off x="611560" y="1158320"/>
            <a:ext cx="31683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F61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de Kolb</a:t>
            </a:r>
            <a:endParaRPr sz="2800" b="1">
              <a:solidFill>
                <a:srgbClr val="4F61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7" name="Google Shape;1327;p140"/>
          <p:cNvGraphicFramePr/>
          <p:nvPr/>
        </p:nvGraphicFramePr>
        <p:xfrm>
          <a:off x="251520" y="2276872"/>
          <a:ext cx="8640950" cy="3071368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4320475"/>
                <a:gridCol w="4320475"/>
              </a:tblGrid>
              <a:tr h="692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el hemisferio cerebral 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Lógico 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Holístico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E36C09"/>
                    </a:solidFill>
                  </a:tcPr>
                </a:tc>
              </a:tr>
              <a:tr h="1070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el cuadrante </a:t>
                      </a: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cerebral (Hermann)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Cortical izquierdo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Límbico izquierdo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Límbico derecho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Cortical derecho</a:t>
                      </a:r>
                      <a:endParaRPr sz="2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6923C"/>
                    </a:solidFill>
                  </a:tcPr>
                </a:tc>
              </a:tr>
            </a:tbl>
          </a:graphicData>
        </a:graphic>
      </p:graphicFrame>
      <p:sp>
        <p:nvSpPr>
          <p:cNvPr id="1328" name="Google Shape;1328;p140"/>
          <p:cNvSpPr/>
          <p:nvPr/>
        </p:nvSpPr>
        <p:spPr>
          <a:xfrm>
            <a:off x="1720850" y="57308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40"/>
          <p:cNvSpPr txBox="1"/>
          <p:nvPr/>
        </p:nvSpPr>
        <p:spPr>
          <a:xfrm>
            <a:off x="251520" y="8367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000"/>
              <a:buFont typeface="Calibri"/>
              <a:buNone/>
            </a:pPr>
            <a:r>
              <a:rPr lang="es-VE" sz="40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ESTILOS DE APRENDIZAJE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" name="Google Shape;1334;p141"/>
          <p:cNvGraphicFramePr/>
          <p:nvPr/>
        </p:nvGraphicFramePr>
        <p:xfrm>
          <a:off x="179512" y="2636912"/>
          <a:ext cx="8785000" cy="3435096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4392500"/>
                <a:gridCol w="4392500"/>
              </a:tblGrid>
              <a:tr h="798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el sistema de representación (PNL)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Visual 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Auditivo 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Kinestésico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6923C"/>
                    </a:solidFill>
                  </a:tcPr>
                </a:tc>
              </a:tr>
              <a:tr h="10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el modo de procesar la información (Kolb)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>
                          <a:solidFill>
                            <a:srgbClr val="FFFF00"/>
                          </a:solidFill>
                        </a:rPr>
                        <a:t>Activo </a:t>
                      </a:r>
                      <a:endParaRPr sz="2800" b="1" u="none" strike="noStrike" cap="none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>
                          <a:solidFill>
                            <a:srgbClr val="FFFF00"/>
                          </a:solidFill>
                        </a:rPr>
                        <a:t>Reflexivo </a:t>
                      </a:r>
                      <a:endParaRPr sz="2800" b="1" u="none" strike="noStrike" cap="none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>
                          <a:solidFill>
                            <a:srgbClr val="FFFF00"/>
                          </a:solidFill>
                        </a:rPr>
                        <a:t>Pragmático </a:t>
                      </a:r>
                      <a:endParaRPr sz="2800" b="1" u="none" strike="noStrike" cap="none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>
                          <a:solidFill>
                            <a:srgbClr val="FFFF00"/>
                          </a:solidFill>
                        </a:rPr>
                        <a:t>Teórico</a:t>
                      </a:r>
                      <a:endParaRPr sz="2800" b="1" u="none" strike="noStrike" cap="none">
                        <a:solidFill>
                          <a:srgbClr val="FFFF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1335" name="Google Shape;1335;p141"/>
          <p:cNvSpPr/>
          <p:nvPr/>
        </p:nvSpPr>
        <p:spPr>
          <a:xfrm>
            <a:off x="1720850" y="57308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141"/>
          <p:cNvSpPr txBox="1"/>
          <p:nvPr/>
        </p:nvSpPr>
        <p:spPr>
          <a:xfrm>
            <a:off x="251520" y="8367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000"/>
              <a:buFont typeface="Calibri"/>
              <a:buNone/>
            </a:pPr>
            <a:r>
              <a:rPr lang="es-VE" sz="40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ESTILOS DE APRENDIZAJE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" name="Google Shape;1341;p142"/>
          <p:cNvGraphicFramePr/>
          <p:nvPr/>
        </p:nvGraphicFramePr>
        <p:xfrm>
          <a:off x="251520" y="924640"/>
          <a:ext cx="8712950" cy="5888736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4356475"/>
                <a:gridCol w="4356475"/>
              </a:tblGrid>
              <a:tr h="1070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la categoría bipolar (Felder y Silverman)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Activo/reflexivo 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Sensorial/intuitivo 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Visual/verbal 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>
                          <a:solidFill>
                            <a:schemeClr val="dk1"/>
                          </a:solidFill>
                        </a:rPr>
                        <a:t>Secuencial/global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FABF8E"/>
                    </a:solidFill>
                  </a:tcPr>
                </a:tc>
              </a:tr>
              <a:tr h="21567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u="none" strike="noStrike" cap="none"/>
                        <a:t>Según el tipo de inteligencia (Gardner)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Lógico-matemático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Lingüístico-verbal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Corporal-kinestésico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Espacial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Musical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Interpersonal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Intrapersonal </a:t>
                      </a:r>
                      <a:endParaRPr sz="28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800" b="1" u="none" strike="noStrike" cap="none"/>
                        <a:t>Naturalista</a:t>
                      </a:r>
                      <a:endParaRPr sz="2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92CCDC"/>
                    </a:solidFill>
                  </a:tcPr>
                </a:tc>
              </a:tr>
            </a:tbl>
          </a:graphicData>
        </a:graphic>
      </p:graphicFrame>
      <p:sp>
        <p:nvSpPr>
          <p:cNvPr id="1342" name="Google Shape;1342;p142"/>
          <p:cNvSpPr/>
          <p:nvPr/>
        </p:nvSpPr>
        <p:spPr>
          <a:xfrm>
            <a:off x="1720850" y="57308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7" name="Google Shape;1347;p143"/>
          <p:cNvGraphicFramePr/>
          <p:nvPr/>
        </p:nvGraphicFramePr>
        <p:xfrm>
          <a:off x="0" y="44450"/>
          <a:ext cx="9108525" cy="6555150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747000"/>
                <a:gridCol w="5324475"/>
                <a:gridCol w="3037050"/>
              </a:tblGrid>
              <a:tr h="936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200" u="none" strike="noStrike" cap="none"/>
                        <a:t> 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075" marR="670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400" b="1" u="none" strike="noStrike" cap="none"/>
                        <a:t>CARACTERÍSTICAS GENERALES</a:t>
                      </a:r>
                      <a:endParaRPr sz="2400" b="1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75" marR="670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800" u="none" strike="noStrike" cap="none"/>
                        <a:t>CÓMO APRENDEN MEJOR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075" marR="670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190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/>
                        <a:t>ACTIVOS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075" marR="670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b="1" u="none" strike="noStrike" cap="none"/>
                        <a:t>Se involucran totalmente y sin prejuicios en las experiencias nuevas. </a:t>
                      </a:r>
                      <a:endParaRPr sz="2000" b="1" u="none" strike="noStrike" cap="none"/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b="1" u="none" strike="noStrike" cap="none"/>
                        <a:t>Disfrutan el momento presente y se dejan llevar por los acontecimientos. </a:t>
                      </a:r>
                      <a:endParaRPr sz="2000" b="1" u="none" strike="noStrike" cap="none"/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b="1" u="none" strike="noStrike" cap="none"/>
                        <a:t>Suelen ser de entusiastas ante lo nuevo y tienden a actuar primero y pensar después en las consecuencias. </a:t>
                      </a:r>
                      <a:endParaRPr sz="2000" b="1" u="none" strike="noStrike" cap="none"/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b="1" u="none" strike="noStrike" cap="none"/>
                        <a:t>Llenan sus días de actividades y tan pronto disminuye el encanto de una de ellas se lanzan a la siguiente. </a:t>
                      </a:r>
                      <a:endParaRPr sz="2000" b="1" u="none" strike="noStrike" cap="none"/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b="1" u="none" strike="noStrike" cap="none"/>
                        <a:t>Les aburre ocuparse de planes a largo plazo y consolidar los proyectos, les gusta trabajar rodeados de gente, pero siendo el centro de las actividades.  </a:t>
                      </a:r>
                      <a:endParaRPr sz="2000" b="1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La pregunta que quieren responder con el aprendizaje es </a:t>
                      </a:r>
                      <a:r>
                        <a:rPr lang="es-VE" sz="2000" b="1" i="1" u="none" strike="noStrike" cap="none"/>
                        <a:t>¿Cómo? </a:t>
                      </a:r>
                      <a:endParaRPr sz="2000" b="1" i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075" marR="670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-Frente a una actividad que les presente un desafío. </a:t>
                      </a:r>
                      <a:endParaRPr sz="2000" b="1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-Cuando realizan actividades cortas y de resultado inmediato.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-Frente a la emoción, drama y crisis. </a:t>
                      </a:r>
                      <a:endParaRPr sz="2000" b="1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 *</a:t>
                      </a:r>
                      <a:r>
                        <a:rPr lang="es-VE" sz="2000" b="1" u="none" strike="noStrike" cap="none">
                          <a:solidFill>
                            <a:srgbClr val="4F6128"/>
                          </a:solidFill>
                        </a:rPr>
                        <a:t>LES CUESTA MÁS TRABAJO APRENDER: </a:t>
                      </a:r>
                      <a:endParaRPr sz="2000" b="1" u="none" strike="noStrike" cap="none">
                        <a:solidFill>
                          <a:srgbClr val="4F6128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-Cuando tienen que adoptar un papel pasivo. </a:t>
                      </a:r>
                      <a:endParaRPr sz="2000" b="1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-Cuando tienen que asimilar, analizar e interpretar datos. </a:t>
                      </a:r>
                      <a:endParaRPr sz="2000" b="1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b="1" u="none" strike="noStrike" cap="none"/>
                        <a:t>-Cuando tienen que trabajar solos. </a:t>
                      </a:r>
                      <a:endParaRPr sz="20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075" marR="670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348" name="Google Shape;1348;p143"/>
          <p:cNvSpPr/>
          <p:nvPr/>
        </p:nvSpPr>
        <p:spPr>
          <a:xfrm rot="-5400000">
            <a:off x="-1011651" y="3114706"/>
            <a:ext cx="27295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ACTIVOS</a:t>
            </a:r>
            <a:endParaRPr sz="54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3" name="Google Shape;1353;p144"/>
          <p:cNvGraphicFramePr/>
          <p:nvPr/>
        </p:nvGraphicFramePr>
        <p:xfrm>
          <a:off x="107505" y="116632"/>
          <a:ext cx="8928975" cy="6569675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827575"/>
                <a:gridCol w="5177350"/>
                <a:gridCol w="2924050"/>
              </a:tblGrid>
              <a:tr h="65696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</a:txBody>
                  <a:tcPr marL="68575" marR="685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Adoptan la postura de un observador que analiza sus experiencias desde perspectivas distintas.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Recogen datos y los analizan detalladamente antes de llegar a una conclusión.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Para ellos lo más importante es la recogida de datos y su análisis concienzudo por lo que posponen las conclusiones.</a:t>
                      </a:r>
                      <a:endParaRPr/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Son precavidos y analizan todas las implicaciones de cualquier acción antes de ponerse en movimiento.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En contextos sociales observan y escuchan antes de hablar.</a:t>
                      </a:r>
                      <a:endParaRPr/>
                    </a:p>
                    <a:p>
                      <a:pPr marL="342900" marR="0" lvl="0" indent="-215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La pregunta que quieren responder con el aprendizaje es </a:t>
                      </a:r>
                      <a:r>
                        <a:rPr lang="es-VE" sz="2000" i="1" u="none" strike="noStrike" cap="none">
                          <a:solidFill>
                            <a:schemeClr val="dk1"/>
                          </a:solidFill>
                        </a:rPr>
                        <a:t>¿Por qué? </a:t>
                      </a:r>
                      <a:endParaRPr sz="2000" i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-Cuando pueden adoptar la postura del observador.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-Cuando pueden ofrecer observaciones y analizar la situación.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 Cuando pueden pensar antes de actuar.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r>
                        <a:rPr lang="es-VE" sz="2000" u="none" strike="noStrike" cap="none">
                          <a:solidFill>
                            <a:srgbClr val="4F6128"/>
                          </a:solidFill>
                        </a:rPr>
                        <a:t>*LES CUESTA APRENDER: </a:t>
                      </a:r>
                      <a:endParaRPr/>
                    </a:p>
                    <a:p>
                      <a:pPr marL="177800" marR="0" lvl="0" indent="-1778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 Cuando se les fuerza a convertirse en el centro de la atención.</a:t>
                      </a:r>
                      <a:endParaRPr/>
                    </a:p>
                    <a:p>
                      <a:pPr marL="177800" marR="0" lvl="0" indent="-1778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Char char="-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Cuando se les apresura de una actividad a otra.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177800" marR="0" lvl="0" indent="-1778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Char char="-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-Cuando tienen que actuar sin poder planificar previamente. 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</a:tbl>
          </a:graphicData>
        </a:graphic>
      </p:graphicFrame>
      <p:sp>
        <p:nvSpPr>
          <p:cNvPr id="1354" name="Google Shape;1354;p144"/>
          <p:cNvSpPr/>
          <p:nvPr/>
        </p:nvSpPr>
        <p:spPr>
          <a:xfrm rot="-5400000">
            <a:off x="-1402930" y="3114706"/>
            <a:ext cx="36817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REFLEXIVOS</a:t>
            </a:r>
            <a:endParaRPr sz="54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9" name="Google Shape;1359;p145"/>
          <p:cNvGraphicFramePr/>
          <p:nvPr/>
        </p:nvGraphicFramePr>
        <p:xfrm>
          <a:off x="0" y="116632"/>
          <a:ext cx="9144000" cy="6624725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755575"/>
                <a:gridCol w="4968550"/>
                <a:gridCol w="3419875"/>
              </a:tblGrid>
              <a:tr h="66247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</a:txBody>
                  <a:tcPr marL="68575" marR="685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Adaptan e integran las observaciones que realizan en teorías complejas y bien fundamentadas lógicamente.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Piensan de forma secuencial y paso a paso, integrando hechos dispares en teorías coherentes.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Les gusta analizar y sintetizar la información y en su sistema de valores premia la lógica y la racionalidad.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Se sienten incómodos con los juicios subjetivos y las actividades faltas de lógica clara.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La pregunta que quieren responder con el aprendizaje es </a:t>
                      </a:r>
                      <a:r>
                        <a:rPr lang="es-VE" sz="2000" i="1" u="none" strike="noStrike" cap="none">
                          <a:solidFill>
                            <a:schemeClr val="dk1"/>
                          </a:solidFill>
                        </a:rPr>
                        <a:t>¿Qué? </a:t>
                      </a:r>
                      <a:endParaRPr sz="2000" i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-A partir de modelos, teorías, sistemas con ideas y conceptos que presenten un desafío. Cuando tienen oportunidad de preguntar e indagar.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 *</a:t>
                      </a:r>
                      <a:r>
                        <a:rPr lang="es-VE" sz="2000" u="none" strike="noStrike" cap="none">
                          <a:solidFill>
                            <a:srgbClr val="4F6128"/>
                          </a:solidFill>
                        </a:rPr>
                        <a:t>LES CUESTA APRENDER:</a:t>
                      </a: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-Con actividades que impliquen ambigüedad e incertidumbre.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-En situaciones que enfaticen emociones y los sentimientos.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 Cuando tienen que actuar sin un fundamento teórico. 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DE9D8"/>
                    </a:solidFill>
                  </a:tcPr>
                </a:tc>
              </a:tr>
            </a:tbl>
          </a:graphicData>
        </a:graphic>
      </p:graphicFrame>
      <p:sp>
        <p:nvSpPr>
          <p:cNvPr id="1360" name="Google Shape;1360;p145"/>
          <p:cNvSpPr/>
          <p:nvPr/>
        </p:nvSpPr>
        <p:spPr>
          <a:xfrm rot="-5400000">
            <a:off x="-1199073" y="3114706"/>
            <a:ext cx="31044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TEORICOS</a:t>
            </a:r>
            <a:endParaRPr sz="54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5" name="Google Shape;1365;p146"/>
          <p:cNvGraphicFramePr/>
          <p:nvPr/>
        </p:nvGraphicFramePr>
        <p:xfrm>
          <a:off x="0" y="44450"/>
          <a:ext cx="9025150" cy="6696750"/>
        </p:xfrm>
        <a:graphic>
          <a:graphicData uri="http://schemas.openxmlformats.org/drawingml/2006/table">
            <a:tbl>
              <a:tblPr firstRow="1" firstCol="1" bandRow="1">
                <a:noFill/>
                <a:tableStyleId>{5B24A309-8212-41B6-B038-FAC0999CACEB}</a:tableStyleId>
              </a:tblPr>
              <a:tblGrid>
                <a:gridCol w="899600"/>
                <a:gridCol w="5170000"/>
                <a:gridCol w="2955550"/>
              </a:tblGrid>
              <a:tr h="669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/>
                    </a:p>
                  </a:txBody>
                  <a:tcPr marL="68575" marR="685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Les gusta probar ideas, teorías y técnicas nuevas, y comprobar si funcionan en la práctica.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Les gusta buscar ideas y ponerlas en práctica inmediatamente, les aburren e impacientan las largas discusiones Son básicamente prácticos, apegados a la realidad que les permite resolver problemas.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Los problemas son un desafío y siempre están buscando la mejor manera de enfrentarlos.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La pregunta que quieren responder con el aprendizaje es </a:t>
                      </a:r>
                      <a:r>
                        <a:rPr lang="es-VE" sz="2000" i="1" u="none" strike="noStrike" cap="none">
                          <a:solidFill>
                            <a:schemeClr val="dk1"/>
                          </a:solidFill>
                        </a:rPr>
                        <a:t>¿Qué pasaría si...? </a:t>
                      </a:r>
                      <a:endParaRPr sz="2000" i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-Con actividades que relacionen la teoría y la práctica.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-Cuando ven a los demás hacer algo.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2000" u="none" strike="noStrike" cap="none">
                          <a:solidFill>
                            <a:schemeClr val="dk1"/>
                          </a:solidFill>
                        </a:rPr>
                        <a:t>-Cuando tienen la posibilidad de poner en práctica inmediatamente lo que han aprendido. 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800" u="none" strike="noStrike" cap="none">
                          <a:solidFill>
                            <a:srgbClr val="4F6128"/>
                          </a:solidFill>
                        </a:rPr>
                        <a:t>*LES CUESTA MÁS APRENDER: 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800" u="none" strike="noStrike" cap="none">
                          <a:solidFill>
                            <a:schemeClr val="dk1"/>
                          </a:solidFill>
                        </a:rPr>
                        <a:t>-Cuando lo que aprenden no se relacionan con sus necesidades inmediatas o con  aquellas actividades que no tienen una finalidad aparente.</a:t>
                      </a:r>
                      <a:endParaRPr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800" u="none" strike="noStrike" cap="none">
                          <a:solidFill>
                            <a:schemeClr val="dk1"/>
                          </a:solidFill>
                        </a:rPr>
                        <a:t> -Cuando lo que hacen no se relaciona aparentemente con la 'realidad</a:t>
                      </a:r>
                      <a:r>
                        <a:rPr lang="es-VE" sz="1100" u="none" strike="noStrike" cap="none">
                          <a:solidFill>
                            <a:schemeClr val="dk1"/>
                          </a:solidFill>
                        </a:rPr>
                        <a:t>'.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</a:tbl>
          </a:graphicData>
        </a:graphic>
      </p:graphicFrame>
      <p:sp>
        <p:nvSpPr>
          <p:cNvPr id="1366" name="Google Shape;1366;p146"/>
          <p:cNvSpPr/>
          <p:nvPr/>
        </p:nvSpPr>
        <p:spPr>
          <a:xfrm rot="-5400000">
            <a:off x="-1907890" y="3114706"/>
            <a:ext cx="45220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PRAGMATICOS</a:t>
            </a:r>
            <a:endParaRPr sz="54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47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47"/>
          <p:cNvSpPr/>
          <p:nvPr/>
        </p:nvSpPr>
        <p:spPr>
          <a:xfrm>
            <a:off x="468313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rgbClr val="0F243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47"/>
          <p:cNvSpPr txBox="1"/>
          <p:nvPr/>
        </p:nvSpPr>
        <p:spPr>
          <a:xfrm>
            <a:off x="638175" y="1355726"/>
            <a:ext cx="65262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s-VE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Ejercicio Practico.</a:t>
            </a:r>
            <a:endParaRPr sz="24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4" name="Google Shape;1374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388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147"/>
          <p:cNvSpPr txBox="1"/>
          <p:nvPr/>
        </p:nvSpPr>
        <p:spPr>
          <a:xfrm>
            <a:off x="414110" y="2420888"/>
            <a:ext cx="8262346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Hagamos una investigación en nuestra familia, el tema a desarrollar 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Identificar el o los canales de aprendizaje de cada integrante de la familia.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V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 Realiza una encuesta, con la información contenida desde las diapositivas 43 hasta la 54.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Elabora preguntas que te puedan identificar el canal de aprendizaje de cada persona.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¿Qué aprendiste en la investigación?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4"/>
          <p:cNvSpPr/>
          <p:nvPr/>
        </p:nvSpPr>
        <p:spPr>
          <a:xfrm>
            <a:off x="251520" y="1052736"/>
            <a:ext cx="2880320" cy="147732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94"/>
          <p:cNvSpPr/>
          <p:nvPr/>
        </p:nvSpPr>
        <p:spPr>
          <a:xfrm>
            <a:off x="251520" y="1052736"/>
            <a:ext cx="28803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205867"/>
                </a:solidFill>
                <a:latin typeface="Arial Black"/>
                <a:ea typeface="Arial Black"/>
                <a:cs typeface="Arial Black"/>
                <a:sym typeface="Arial Black"/>
              </a:rPr>
              <a:t>Para iniciar esta guía debemos trabajar algunos puntos sobre el origen de las Universidades.</a:t>
            </a:r>
            <a:endParaRPr sz="1800" b="1">
              <a:solidFill>
                <a:srgbClr val="20586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33" name="Google Shape;733;p94"/>
          <p:cNvSpPr/>
          <p:nvPr/>
        </p:nvSpPr>
        <p:spPr>
          <a:xfrm>
            <a:off x="4283968" y="1052736"/>
            <a:ext cx="4608512" cy="2016224"/>
          </a:xfrm>
          <a:prstGeom prst="wedgeRoundRectCallout">
            <a:avLst>
              <a:gd name="adj1" fmla="val -72351"/>
              <a:gd name="adj2" fmla="val 58506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94"/>
          <p:cNvSpPr txBox="1"/>
          <p:nvPr/>
        </p:nvSpPr>
        <p:spPr>
          <a:xfrm>
            <a:off x="4427984" y="1052736"/>
            <a:ext cx="460851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un principio se denominaban: </a:t>
            </a:r>
            <a:r>
              <a:rPr lang="es-VE" sz="1800" b="1" i="1">
                <a:solidFill>
                  <a:srgbClr val="6324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universitas magistrorum et scholarium</a:t>
            </a:r>
            <a:r>
              <a:rPr lang="es-VE" sz="1800" b="1" i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 decir, 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el resto de las “universitas” los maestros enseñaban un “</a:t>
            </a:r>
            <a:r>
              <a:rPr lang="es-VE" sz="1800" b="1">
                <a:solidFill>
                  <a:srgbClr val="6324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oficio</a:t>
            </a: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a sus aprendices.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5" name="Google Shape;735;p94"/>
          <p:cNvSpPr/>
          <p:nvPr/>
        </p:nvSpPr>
        <p:spPr>
          <a:xfrm>
            <a:off x="4400061" y="1589357"/>
            <a:ext cx="44924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comunidad de maestros y 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discípulos.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94"/>
          <p:cNvSpPr/>
          <p:nvPr/>
        </p:nvSpPr>
        <p:spPr>
          <a:xfrm>
            <a:off x="7236296" y="2420888"/>
            <a:ext cx="803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6324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oficio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94"/>
          <p:cNvSpPr txBox="1"/>
          <p:nvPr/>
        </p:nvSpPr>
        <p:spPr>
          <a:xfrm>
            <a:off x="5364088" y="3185681"/>
            <a:ext cx="89319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8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80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94"/>
          <p:cNvSpPr txBox="1"/>
          <p:nvPr/>
        </p:nvSpPr>
        <p:spPr>
          <a:xfrm>
            <a:off x="3779912" y="4335487"/>
            <a:ext cx="42000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¿En que consistía ese              ?</a:t>
            </a:r>
            <a:endParaRPr sz="2400" b="1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94"/>
          <p:cNvSpPr txBox="1"/>
          <p:nvPr/>
        </p:nvSpPr>
        <p:spPr>
          <a:xfrm>
            <a:off x="3779912" y="4725144"/>
            <a:ext cx="42000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¿Cuál era su </a:t>
            </a: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objetivo esencial</a:t>
            </a:r>
            <a:r>
              <a:rPr lang="es-VE" sz="24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¿y ese objetivo esencial</a:t>
            </a: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es el mismo que te toca a ti? </a:t>
            </a:r>
            <a:endParaRPr sz="2400" b="1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94"/>
          <p:cNvSpPr/>
          <p:nvPr/>
        </p:nvSpPr>
        <p:spPr>
          <a:xfrm>
            <a:off x="4455947" y="5930116"/>
            <a:ext cx="46525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Profundicemos un poco más…</a:t>
            </a:r>
            <a:endParaRPr sz="2800" b="1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1" name="Google Shape;74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1677">
            <a:off x="3764429" y="3352643"/>
            <a:ext cx="2316007" cy="126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2806052"/>
            <a:ext cx="2592288" cy="21506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</p:pic>
      <p:pic>
        <p:nvPicPr>
          <p:cNvPr id="743" name="Google Shape;743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9587" y="2806053"/>
            <a:ext cx="2526348" cy="37215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744" name="Google Shape;744;p94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3200" b="1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2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1" name="Google Shape;1381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873" y="1636563"/>
            <a:ext cx="2592288" cy="269597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lt1">
                <a:alpha val="83921"/>
              </a:schemeClr>
            </a:outerShdw>
          </a:effectLst>
        </p:spPr>
      </p:pic>
      <p:sp>
        <p:nvSpPr>
          <p:cNvPr id="1382" name="Google Shape;1382;p148"/>
          <p:cNvSpPr txBox="1"/>
          <p:nvPr/>
        </p:nvSpPr>
        <p:spPr>
          <a:xfrm>
            <a:off x="683568" y="4581128"/>
            <a:ext cx="79208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“La Libertad es sin duda el tema de la Universidad”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Andrés Bello (17/09/1843)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95" descr="Imagen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259632" y="1633516"/>
            <a:ext cx="4829373" cy="4531667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95"/>
          <p:cNvSpPr txBox="1"/>
          <p:nvPr/>
        </p:nvSpPr>
        <p:spPr>
          <a:xfrm>
            <a:off x="228150" y="1412776"/>
            <a:ext cx="30963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205867"/>
                </a:solidFill>
                <a:latin typeface="Arial Black"/>
                <a:ea typeface="Arial Black"/>
                <a:cs typeface="Arial Black"/>
                <a:sym typeface="Arial Black"/>
              </a:rPr>
              <a:t>En sentido general el Oficio del que hablamos es… </a:t>
            </a:r>
            <a:endParaRPr sz="2400" b="1">
              <a:solidFill>
                <a:srgbClr val="20586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51" name="Google Shape;751;p95"/>
          <p:cNvSpPr/>
          <p:nvPr/>
        </p:nvSpPr>
        <p:spPr>
          <a:xfrm>
            <a:off x="1979712" y="1772816"/>
            <a:ext cx="11769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E36C09"/>
                </a:solidFill>
                <a:latin typeface="Arial Black"/>
                <a:ea typeface="Arial Black"/>
                <a:cs typeface="Arial Black"/>
                <a:sym typeface="Arial Black"/>
              </a:rPr>
              <a:t>Oficio</a:t>
            </a:r>
            <a:endParaRPr sz="18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95"/>
          <p:cNvSpPr txBox="1"/>
          <p:nvPr/>
        </p:nvSpPr>
        <p:spPr>
          <a:xfrm>
            <a:off x="4499992" y="1556111"/>
            <a:ext cx="4644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205867"/>
                </a:solidFill>
                <a:latin typeface="Arial Black"/>
                <a:ea typeface="Arial Black"/>
                <a:cs typeface="Arial Black"/>
                <a:sym typeface="Arial Black"/>
              </a:rPr>
              <a:t>El                de </a:t>
            </a:r>
            <a:r>
              <a:rPr lang="es-VE" sz="2400" b="1">
                <a:solidFill>
                  <a:srgbClr val="E36C09"/>
                </a:solidFill>
                <a:latin typeface="Arial Black"/>
                <a:ea typeface="Arial Black"/>
                <a:cs typeface="Arial Black"/>
                <a:sym typeface="Arial Black"/>
              </a:rPr>
              <a:t>estudiar.</a:t>
            </a:r>
            <a:endParaRPr sz="2400" b="1">
              <a:solidFill>
                <a:srgbClr val="E36C0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53" name="Google Shape;753;p95"/>
          <p:cNvSpPr txBox="1"/>
          <p:nvPr/>
        </p:nvSpPr>
        <p:spPr>
          <a:xfrm>
            <a:off x="4913784" y="2609436"/>
            <a:ext cx="38164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rgbClr val="00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Sí, claro, pero dicho así no es lo suficientemente claro. Necesitamos explorar un poquito más, para descifrar el significado de las palabras y su relación entre sí con la institución universitaria.</a:t>
            </a:r>
            <a:endParaRPr sz="1800" b="1">
              <a:solidFill>
                <a:srgbClr val="00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4" name="Google Shape;754;p95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7503" y="1700808"/>
            <a:ext cx="3888433" cy="46966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760" name="Google Shape;760;p96"/>
          <p:cNvSpPr txBox="1"/>
          <p:nvPr/>
        </p:nvSpPr>
        <p:spPr>
          <a:xfrm>
            <a:off x="1979712" y="2492896"/>
            <a:ext cx="1296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Palabra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1" name="Google Shape;761;p96"/>
          <p:cNvSpPr/>
          <p:nvPr/>
        </p:nvSpPr>
        <p:spPr>
          <a:xfrm>
            <a:off x="1977688" y="2780928"/>
            <a:ext cx="18742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Oficio</a:t>
            </a:r>
            <a:endParaRPr sz="5400" b="1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96"/>
          <p:cNvSpPr/>
          <p:nvPr/>
        </p:nvSpPr>
        <p:spPr>
          <a:xfrm>
            <a:off x="2339752" y="40050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Viene del latín </a:t>
            </a:r>
            <a:r>
              <a:rPr lang="es-VE" sz="2400">
                <a:solidFill>
                  <a:srgbClr val="632423"/>
                </a:solidFill>
                <a:latin typeface="Arial Black"/>
                <a:ea typeface="Arial Black"/>
                <a:cs typeface="Arial Black"/>
                <a:sym typeface="Arial Black"/>
              </a:rPr>
              <a:t>officium</a:t>
            </a:r>
            <a:endParaRPr sz="2400">
              <a:solidFill>
                <a:srgbClr val="63242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3" name="Google Shape;763;p96"/>
          <p:cNvSpPr/>
          <p:nvPr/>
        </p:nvSpPr>
        <p:spPr>
          <a:xfrm>
            <a:off x="7218040" y="4282063"/>
            <a:ext cx="14584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 y esta de</a:t>
            </a:r>
            <a:endParaRPr sz="1800">
              <a:solidFill>
                <a:srgbClr val="0066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4" name="Google Shape;764;p96"/>
          <p:cNvSpPr/>
          <p:nvPr/>
        </p:nvSpPr>
        <p:spPr>
          <a:xfrm>
            <a:off x="6323370" y="4186403"/>
            <a:ext cx="264854" cy="1800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96"/>
          <p:cNvSpPr/>
          <p:nvPr/>
        </p:nvSpPr>
        <p:spPr>
          <a:xfrm>
            <a:off x="4283968" y="4365104"/>
            <a:ext cx="17411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opi</a:t>
            </a:r>
            <a:r>
              <a:rPr lang="es-VE" sz="2400">
                <a:solidFill>
                  <a:srgbClr val="632423"/>
                </a:solidFill>
                <a:latin typeface="Arial Black"/>
                <a:ea typeface="Arial Black"/>
                <a:cs typeface="Arial Black"/>
                <a:sym typeface="Arial Black"/>
              </a:rPr>
              <a:t>ficium</a:t>
            </a:r>
            <a:endParaRPr sz="2400">
              <a:solidFill>
                <a:srgbClr val="63242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766" name="Google Shape;766;p96"/>
          <p:cNvCxnSpPr/>
          <p:nvPr/>
        </p:nvCxnSpPr>
        <p:spPr>
          <a:xfrm flipH="1">
            <a:off x="3563888" y="4826769"/>
            <a:ext cx="773832" cy="402431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67" name="Google Shape;767;p96"/>
          <p:cNvCxnSpPr/>
          <p:nvPr/>
        </p:nvCxnSpPr>
        <p:spPr>
          <a:xfrm>
            <a:off x="6007518" y="4797152"/>
            <a:ext cx="724722" cy="504056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68" name="Google Shape;768;p96"/>
          <p:cNvSpPr txBox="1"/>
          <p:nvPr/>
        </p:nvSpPr>
        <p:spPr>
          <a:xfrm>
            <a:off x="4283968" y="4653136"/>
            <a:ext cx="17411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Compuesta por dos palabras</a:t>
            </a:r>
            <a:endParaRPr sz="18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96"/>
          <p:cNvSpPr/>
          <p:nvPr/>
        </p:nvSpPr>
        <p:spPr>
          <a:xfrm>
            <a:off x="2806004" y="5241537"/>
            <a:ext cx="16890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opus (obra) </a:t>
            </a:r>
            <a:endParaRPr sz="1800">
              <a:solidFill>
                <a:srgbClr val="97480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70" name="Google Shape;770;p96"/>
          <p:cNvSpPr/>
          <p:nvPr/>
        </p:nvSpPr>
        <p:spPr>
          <a:xfrm>
            <a:off x="6012160" y="5291916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632423"/>
                </a:solidFill>
                <a:latin typeface="Arial Black"/>
                <a:ea typeface="Arial Black"/>
                <a:cs typeface="Arial Black"/>
                <a:sym typeface="Arial Black"/>
              </a:rPr>
              <a:t>facere (hacer) </a:t>
            </a:r>
            <a:endParaRPr/>
          </a:p>
        </p:txBody>
      </p:sp>
      <p:sp>
        <p:nvSpPr>
          <p:cNvPr id="771" name="Google Shape;771;p96"/>
          <p:cNvSpPr/>
          <p:nvPr/>
        </p:nvSpPr>
        <p:spPr>
          <a:xfrm>
            <a:off x="3724512" y="5645449"/>
            <a:ext cx="5119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y al colocarle el sufijo “</a:t>
            </a:r>
            <a:r>
              <a:rPr lang="es-VE" sz="1800" b="1" i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io</a:t>
            </a:r>
            <a:r>
              <a:rPr lang="es-VE" sz="18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”, habla de acción y efecto.</a:t>
            </a:r>
            <a:endParaRPr sz="18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p96" descr="Resultado de imagen para flecha curva gif anima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648" y="4149080"/>
            <a:ext cx="979640" cy="82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22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2999" y="1403284"/>
            <a:ext cx="3888433" cy="46966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779" name="Google Shape;779;p97"/>
          <p:cNvSpPr txBox="1"/>
          <p:nvPr/>
        </p:nvSpPr>
        <p:spPr>
          <a:xfrm>
            <a:off x="1984540" y="2284041"/>
            <a:ext cx="1296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Palabra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0" name="Google Shape;780;p97"/>
          <p:cNvSpPr/>
          <p:nvPr/>
        </p:nvSpPr>
        <p:spPr>
          <a:xfrm>
            <a:off x="1934319" y="2559777"/>
            <a:ext cx="209711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Estudiar</a:t>
            </a:r>
            <a:endParaRPr sz="4400" b="1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97"/>
          <p:cNvSpPr/>
          <p:nvPr/>
        </p:nvSpPr>
        <p:spPr>
          <a:xfrm>
            <a:off x="2267744" y="369822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Viene del latín </a:t>
            </a:r>
            <a:r>
              <a:rPr lang="es-VE" sz="2400">
                <a:solidFill>
                  <a:srgbClr val="632423"/>
                </a:solidFill>
                <a:latin typeface="Arial Black"/>
                <a:ea typeface="Arial Black"/>
                <a:cs typeface="Arial Black"/>
                <a:sym typeface="Arial Black"/>
              </a:rPr>
              <a:t>studium</a:t>
            </a:r>
            <a:endParaRPr sz="2400">
              <a:solidFill>
                <a:srgbClr val="63242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2" name="Google Shape;782;p97"/>
          <p:cNvSpPr/>
          <p:nvPr/>
        </p:nvSpPr>
        <p:spPr>
          <a:xfrm>
            <a:off x="7364299" y="3667928"/>
            <a:ext cx="1458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 que significa</a:t>
            </a:r>
            <a:endParaRPr sz="1800">
              <a:solidFill>
                <a:srgbClr val="0066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3" name="Google Shape;783;p97"/>
          <p:cNvSpPr/>
          <p:nvPr/>
        </p:nvSpPr>
        <p:spPr>
          <a:xfrm>
            <a:off x="6323370" y="4186403"/>
            <a:ext cx="264854" cy="1800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97"/>
          <p:cNvSpPr/>
          <p:nvPr/>
        </p:nvSpPr>
        <p:spPr>
          <a:xfrm rot="5400000">
            <a:off x="6516216" y="4149080"/>
            <a:ext cx="864096" cy="8640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97"/>
          <p:cNvSpPr/>
          <p:nvPr/>
        </p:nvSpPr>
        <p:spPr>
          <a:xfrm rot="-5400000">
            <a:off x="6127453" y="4393829"/>
            <a:ext cx="489498" cy="432047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97"/>
          <p:cNvSpPr/>
          <p:nvPr/>
        </p:nvSpPr>
        <p:spPr>
          <a:xfrm>
            <a:off x="-1476672" y="-1035496"/>
            <a:ext cx="21728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5F497A"/>
                </a:solidFill>
                <a:latin typeface="Arial Black"/>
                <a:ea typeface="Arial Black"/>
                <a:cs typeface="Arial Black"/>
                <a:sym typeface="Arial Black"/>
              </a:rPr>
              <a:t>Aplicación, </a:t>
            </a:r>
            <a:endParaRPr sz="2400">
              <a:solidFill>
                <a:srgbClr val="97480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7" name="Google Shape;787;p97"/>
          <p:cNvSpPr/>
          <p:nvPr/>
        </p:nvSpPr>
        <p:spPr>
          <a:xfrm>
            <a:off x="666927" y="-1033263"/>
            <a:ext cx="1002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celo,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97"/>
          <p:cNvSpPr/>
          <p:nvPr/>
        </p:nvSpPr>
        <p:spPr>
          <a:xfrm>
            <a:off x="1757492" y="-1033263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>
                <a:solidFill>
                  <a:srgbClr val="974806"/>
                </a:solidFill>
                <a:latin typeface="Arial Black"/>
                <a:ea typeface="Arial Black"/>
                <a:cs typeface="Arial Black"/>
                <a:sym typeface="Arial Black"/>
              </a:rPr>
              <a:t>cuidado</a:t>
            </a:r>
            <a:endParaRPr/>
          </a:p>
        </p:txBody>
      </p:sp>
      <p:pic>
        <p:nvPicPr>
          <p:cNvPr id="789" name="Google Shape;789;p97" descr="Resultado de imagen para flecha curva gif anima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6147" y="3896601"/>
            <a:ext cx="979640" cy="82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97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4024</Words>
  <Application>Microsoft Office PowerPoint</Application>
  <PresentationFormat>Presentación en pantalla (4:3)</PresentationFormat>
  <Paragraphs>800</Paragraphs>
  <Slides>60</Slides>
  <Notes>60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60</vt:i4>
      </vt:variant>
    </vt:vector>
  </HeadingPairs>
  <TitlesOfParts>
    <vt:vector size="71" baseType="lpstr">
      <vt:lpstr>Arial</vt:lpstr>
      <vt:lpstr>Century Gothic</vt:lpstr>
      <vt:lpstr>Garamond</vt:lpstr>
      <vt:lpstr>Calibri</vt:lpstr>
      <vt:lpstr>Candara</vt:lpstr>
      <vt:lpstr>Aharoni</vt:lpstr>
      <vt:lpstr>Noto Sans Symbols</vt:lpstr>
      <vt:lpstr>Arial Black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1.- Visual</vt:lpstr>
      <vt:lpstr>2.-Auditivo </vt:lpstr>
      <vt:lpstr>3.-Kinestésico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Marius</dc:creator>
  <cp:lastModifiedBy>DTI</cp:lastModifiedBy>
  <cp:revision>2</cp:revision>
  <dcterms:modified xsi:type="dcterms:W3CDTF">2022-09-26T19:38:47Z</dcterms:modified>
</cp:coreProperties>
</file>