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99" r:id="rId2"/>
    <p:sldId id="560" r:id="rId3"/>
    <p:sldId id="561" r:id="rId4"/>
    <p:sldId id="517" r:id="rId5"/>
    <p:sldId id="580" r:id="rId6"/>
    <p:sldId id="540" r:id="rId7"/>
    <p:sldId id="546" r:id="rId8"/>
    <p:sldId id="547" r:id="rId9"/>
    <p:sldId id="581" r:id="rId10"/>
    <p:sldId id="566" r:id="rId11"/>
    <p:sldId id="568" r:id="rId12"/>
    <p:sldId id="576" r:id="rId13"/>
    <p:sldId id="587" r:id="rId14"/>
    <p:sldId id="548" r:id="rId15"/>
    <p:sldId id="567" r:id="rId16"/>
    <p:sldId id="549" r:id="rId17"/>
    <p:sldId id="570" r:id="rId18"/>
    <p:sldId id="554" r:id="rId19"/>
    <p:sldId id="571" r:id="rId20"/>
    <p:sldId id="572" r:id="rId21"/>
    <p:sldId id="575" r:id="rId22"/>
    <p:sldId id="569" r:id="rId23"/>
    <p:sldId id="551" r:id="rId24"/>
    <p:sldId id="578" r:id="rId25"/>
    <p:sldId id="586" r:id="rId26"/>
    <p:sldId id="585" r:id="rId27"/>
    <p:sldId id="588" r:id="rId28"/>
    <p:sldId id="582" r:id="rId29"/>
    <p:sldId id="591" r:id="rId30"/>
    <p:sldId id="592" r:id="rId31"/>
    <p:sldId id="557" r:id="rId32"/>
    <p:sldId id="559" r:id="rId33"/>
    <p:sldId id="598" r:id="rId34"/>
    <p:sldId id="541" r:id="rId35"/>
    <p:sldId id="524" r:id="rId36"/>
    <p:sldId id="599" r:id="rId37"/>
  </p:sldIdLst>
  <p:sldSz cx="9144000" cy="6858000" type="screen4x3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FF0000"/>
    <a:srgbClr val="66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9645" autoAdjust="0"/>
  </p:normalViewPr>
  <p:slideViewPr>
    <p:cSldViewPr showGuides="1">
      <p:cViewPr>
        <p:scale>
          <a:sx n="62" d="100"/>
          <a:sy n="62" d="100"/>
        </p:scale>
        <p:origin x="-1596" y="-330"/>
      </p:cViewPr>
      <p:guideLst>
        <p:guide orient="horz" pos="935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5838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2DC43-D23F-4CED-A721-E46A3412D067}" type="doc">
      <dgm:prSet loTypeId="urn:microsoft.com/office/officeart/2008/layout/HalfCircleOrganizationChart" loCatId="hierarchy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VE"/>
        </a:p>
      </dgm:t>
    </dgm:pt>
    <dgm:pt modelId="{C0CC326A-8053-46F2-9370-FCB504ADB189}">
      <dgm:prSet phldrT="[Texto]" custT="1"/>
      <dgm:spPr/>
      <dgm:t>
        <a:bodyPr/>
        <a:lstStyle/>
        <a:p>
          <a:r>
            <a:rPr lang="es-VE" sz="20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rPr>
            <a:t>Autonomía</a:t>
          </a:r>
          <a:endParaRPr lang="es-VE" sz="2000" dirty="0">
            <a:solidFill>
              <a:schemeClr val="accent5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4C80FEED-70A4-426C-BE2D-01A3AFE57991}" type="parTrans" cxnId="{59DD3556-89CD-4E3B-B2DC-43AE17251A64}">
      <dgm:prSet/>
      <dgm:spPr>
        <a:ln w="38100"/>
      </dgm:spPr>
      <dgm:t>
        <a:bodyPr/>
        <a:lstStyle/>
        <a:p>
          <a:endParaRPr lang="es-VE" sz="2000"/>
        </a:p>
      </dgm:t>
    </dgm:pt>
    <dgm:pt modelId="{7F322868-BBBC-4205-B715-108BABEEDA7B}" type="sibTrans" cxnId="{59DD3556-89CD-4E3B-B2DC-43AE17251A64}">
      <dgm:prSet/>
      <dgm:spPr/>
      <dgm:t>
        <a:bodyPr/>
        <a:lstStyle/>
        <a:p>
          <a:endParaRPr lang="es-VE" sz="2000"/>
        </a:p>
      </dgm:t>
    </dgm:pt>
    <dgm:pt modelId="{3137A3BA-32C7-49FC-9494-476E012C2730}">
      <dgm:prSet phldrT="[Texto]" custT="1"/>
      <dgm:spPr/>
      <dgm:t>
        <a:bodyPr/>
        <a:lstStyle/>
        <a:p>
          <a:r>
            <a:rPr lang="es-VE" sz="2000" dirty="0" smtClean="0">
              <a:solidFill>
                <a:srgbClr val="006600"/>
              </a:solidFill>
              <a:latin typeface="Arial Black" panose="020B0A04020102020204" pitchFamily="34" charset="0"/>
            </a:rPr>
            <a:t>Universalidad</a:t>
          </a:r>
          <a:endParaRPr lang="es-VE" sz="2000" dirty="0">
            <a:solidFill>
              <a:srgbClr val="006600"/>
            </a:solidFill>
            <a:latin typeface="Arial Black" panose="020B0A04020102020204" pitchFamily="34" charset="0"/>
          </a:endParaRPr>
        </a:p>
      </dgm:t>
    </dgm:pt>
    <dgm:pt modelId="{F6D6C04C-065C-456E-BD01-0089D86A29F3}" type="parTrans" cxnId="{984B2572-380D-4DFA-96AE-5512F0C2028D}">
      <dgm:prSet/>
      <dgm:spPr>
        <a:ln w="38100"/>
      </dgm:spPr>
      <dgm:t>
        <a:bodyPr/>
        <a:lstStyle/>
        <a:p>
          <a:endParaRPr lang="es-VE" sz="2000"/>
        </a:p>
      </dgm:t>
    </dgm:pt>
    <dgm:pt modelId="{E9BDE9B5-D5D9-49FE-9A44-9C397A5A8FE4}" type="sibTrans" cxnId="{984B2572-380D-4DFA-96AE-5512F0C2028D}">
      <dgm:prSet/>
      <dgm:spPr/>
      <dgm:t>
        <a:bodyPr/>
        <a:lstStyle/>
        <a:p>
          <a:endParaRPr lang="es-VE" sz="2000"/>
        </a:p>
      </dgm:t>
    </dgm:pt>
    <dgm:pt modelId="{BEA22E18-0013-4565-B477-2586CEE89C46}">
      <dgm:prSet phldrT="[Texto]" custT="1"/>
      <dgm:spPr/>
      <dgm:t>
        <a:bodyPr/>
        <a:lstStyle/>
        <a:p>
          <a:r>
            <a:rPr lang="es-VE" sz="20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Corporatividad</a:t>
          </a:r>
          <a:endParaRPr lang="es-VE" sz="20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9F33819B-0066-47BF-90B7-C86091AD65A5}" type="sibTrans" cxnId="{B590F243-BE48-4CD0-9F35-665DA2250AE7}">
      <dgm:prSet/>
      <dgm:spPr/>
      <dgm:t>
        <a:bodyPr/>
        <a:lstStyle/>
        <a:p>
          <a:endParaRPr lang="es-VE" sz="2000"/>
        </a:p>
      </dgm:t>
    </dgm:pt>
    <dgm:pt modelId="{8F9D59E4-77E9-4005-8CF0-1DF1C3921900}" type="parTrans" cxnId="{B590F243-BE48-4CD0-9F35-665DA2250AE7}">
      <dgm:prSet/>
      <dgm:spPr>
        <a:ln w="38100"/>
      </dgm:spPr>
      <dgm:t>
        <a:bodyPr/>
        <a:lstStyle/>
        <a:p>
          <a:endParaRPr lang="es-VE" sz="2000"/>
        </a:p>
      </dgm:t>
    </dgm:pt>
    <dgm:pt modelId="{961473EF-DD8E-44B1-8811-3C4892FB5938}">
      <dgm:prSet phldrT="[Texto]" custT="1"/>
      <dgm:spPr/>
      <dgm:t>
        <a:bodyPr/>
        <a:lstStyle/>
        <a:p>
          <a:r>
            <a:rPr lang="es-VE" sz="2000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rPr>
            <a:t>Universidad</a:t>
          </a:r>
        </a:p>
        <a:p>
          <a:r>
            <a:rPr lang="es-VE" sz="2000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rPr>
            <a:t>medieval</a:t>
          </a:r>
          <a:endParaRPr lang="es-VE" sz="2000" dirty="0">
            <a:solidFill>
              <a:schemeClr val="accent6">
                <a:lumMod val="75000"/>
              </a:schemeClr>
            </a:solidFill>
            <a:latin typeface="Arial Black" panose="020B0A04020102020204" pitchFamily="34" charset="0"/>
          </a:endParaRPr>
        </a:p>
      </dgm:t>
    </dgm:pt>
    <dgm:pt modelId="{A7ED17AE-AE7C-4CF0-96CC-A95ADAD0F7D0}" type="sibTrans" cxnId="{6A7C22C1-72F2-479E-BFEA-92A90A949C07}">
      <dgm:prSet/>
      <dgm:spPr/>
      <dgm:t>
        <a:bodyPr/>
        <a:lstStyle/>
        <a:p>
          <a:endParaRPr lang="es-VE" sz="2000"/>
        </a:p>
      </dgm:t>
    </dgm:pt>
    <dgm:pt modelId="{2D8C23AA-6BBD-4A40-BB13-761C3BC44EDE}" type="parTrans" cxnId="{6A7C22C1-72F2-479E-BFEA-92A90A949C07}">
      <dgm:prSet/>
      <dgm:spPr/>
      <dgm:t>
        <a:bodyPr/>
        <a:lstStyle/>
        <a:p>
          <a:endParaRPr lang="es-VE" sz="2000"/>
        </a:p>
      </dgm:t>
    </dgm:pt>
    <dgm:pt modelId="{17A40B2F-1385-483A-843F-F15C36B41EF3}" type="pres">
      <dgm:prSet presAssocID="{F6F2DC43-D23F-4CED-A721-E46A3412D06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VE"/>
        </a:p>
      </dgm:t>
    </dgm:pt>
    <dgm:pt modelId="{F76D3DB4-3C21-4AEB-A941-D7B46EDE581E}" type="pres">
      <dgm:prSet presAssocID="{961473EF-DD8E-44B1-8811-3C4892FB5938}" presName="hierRoot1" presStyleCnt="0">
        <dgm:presLayoutVars>
          <dgm:hierBranch val="init"/>
        </dgm:presLayoutVars>
      </dgm:prSet>
      <dgm:spPr/>
    </dgm:pt>
    <dgm:pt modelId="{F5C568E9-E724-45D5-9AA9-9E3F56D3718C}" type="pres">
      <dgm:prSet presAssocID="{961473EF-DD8E-44B1-8811-3C4892FB5938}" presName="rootComposite1" presStyleCnt="0"/>
      <dgm:spPr/>
    </dgm:pt>
    <dgm:pt modelId="{4B562C60-34E2-4F29-BED5-A5CEF235D342}" type="pres">
      <dgm:prSet presAssocID="{961473EF-DD8E-44B1-8811-3C4892FB5938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VE"/>
        </a:p>
      </dgm:t>
    </dgm:pt>
    <dgm:pt modelId="{9905E8E6-65AA-4034-A5EE-92DDEA238FB0}" type="pres">
      <dgm:prSet presAssocID="{961473EF-DD8E-44B1-8811-3C4892FB5938}" presName="topArc1" presStyleLbl="parChTrans1D1" presStyleIdx="0" presStyleCnt="8"/>
      <dgm:spPr/>
    </dgm:pt>
    <dgm:pt modelId="{E5B1B7E7-807A-4ED9-B81C-287C7D74C90F}" type="pres">
      <dgm:prSet presAssocID="{961473EF-DD8E-44B1-8811-3C4892FB5938}" presName="bottomArc1" presStyleLbl="parChTrans1D1" presStyleIdx="1" presStyleCnt="8"/>
      <dgm:spPr/>
    </dgm:pt>
    <dgm:pt modelId="{A1A436CB-48B2-4FDA-A4B7-33D1676EE8A3}" type="pres">
      <dgm:prSet presAssocID="{961473EF-DD8E-44B1-8811-3C4892FB5938}" presName="topConnNode1" presStyleLbl="node1" presStyleIdx="0" presStyleCnt="0"/>
      <dgm:spPr/>
      <dgm:t>
        <a:bodyPr/>
        <a:lstStyle/>
        <a:p>
          <a:endParaRPr lang="es-VE"/>
        </a:p>
      </dgm:t>
    </dgm:pt>
    <dgm:pt modelId="{CFC991C4-7B0C-47A2-9656-6FCD42AA3932}" type="pres">
      <dgm:prSet presAssocID="{961473EF-DD8E-44B1-8811-3C4892FB5938}" presName="hierChild2" presStyleCnt="0"/>
      <dgm:spPr/>
    </dgm:pt>
    <dgm:pt modelId="{E1A4B4A2-F530-48B5-9CEF-4E80B1E77882}" type="pres">
      <dgm:prSet presAssocID="{8F9D59E4-77E9-4005-8CF0-1DF1C3921900}" presName="Name28" presStyleLbl="parChTrans1D2" presStyleIdx="0" presStyleCnt="3"/>
      <dgm:spPr/>
      <dgm:t>
        <a:bodyPr/>
        <a:lstStyle/>
        <a:p>
          <a:endParaRPr lang="es-VE"/>
        </a:p>
      </dgm:t>
    </dgm:pt>
    <dgm:pt modelId="{833566CF-35CD-484C-B34B-5361842AA0D8}" type="pres">
      <dgm:prSet presAssocID="{BEA22E18-0013-4565-B477-2586CEE89C46}" presName="hierRoot2" presStyleCnt="0">
        <dgm:presLayoutVars>
          <dgm:hierBranch val="init"/>
        </dgm:presLayoutVars>
      </dgm:prSet>
      <dgm:spPr/>
    </dgm:pt>
    <dgm:pt modelId="{55056751-06D6-40CD-B319-75C4ECF4CC79}" type="pres">
      <dgm:prSet presAssocID="{BEA22E18-0013-4565-B477-2586CEE89C46}" presName="rootComposite2" presStyleCnt="0"/>
      <dgm:spPr/>
    </dgm:pt>
    <dgm:pt modelId="{1B60A815-07BF-44AB-948B-432B1C47F4A5}" type="pres">
      <dgm:prSet presAssocID="{BEA22E18-0013-4565-B477-2586CEE89C46}" presName="rootText2" presStyleLbl="alignAcc1" presStyleIdx="0" presStyleCnt="0" custScaleX="115983">
        <dgm:presLayoutVars>
          <dgm:chPref val="3"/>
        </dgm:presLayoutVars>
      </dgm:prSet>
      <dgm:spPr/>
      <dgm:t>
        <a:bodyPr/>
        <a:lstStyle/>
        <a:p>
          <a:endParaRPr lang="es-VE"/>
        </a:p>
      </dgm:t>
    </dgm:pt>
    <dgm:pt modelId="{CAF772A5-7275-43AA-942F-F022FCCE0773}" type="pres">
      <dgm:prSet presAssocID="{BEA22E18-0013-4565-B477-2586CEE89C46}" presName="topArc2" presStyleLbl="parChTrans1D1" presStyleIdx="2" presStyleCnt="8"/>
      <dgm:spPr/>
    </dgm:pt>
    <dgm:pt modelId="{921A6680-FD63-4D41-BFB0-2C2623A93DF7}" type="pres">
      <dgm:prSet presAssocID="{BEA22E18-0013-4565-B477-2586CEE89C46}" presName="bottomArc2" presStyleLbl="parChTrans1D1" presStyleIdx="3" presStyleCnt="8"/>
      <dgm:spPr/>
    </dgm:pt>
    <dgm:pt modelId="{CAFA3230-CDF4-40AB-9684-8C1B10D77EE0}" type="pres">
      <dgm:prSet presAssocID="{BEA22E18-0013-4565-B477-2586CEE89C46}" presName="topConnNode2" presStyleLbl="node2" presStyleIdx="0" presStyleCnt="0"/>
      <dgm:spPr/>
      <dgm:t>
        <a:bodyPr/>
        <a:lstStyle/>
        <a:p>
          <a:endParaRPr lang="es-VE"/>
        </a:p>
      </dgm:t>
    </dgm:pt>
    <dgm:pt modelId="{56729074-FB1C-4BA4-B536-BE42FF236A39}" type="pres">
      <dgm:prSet presAssocID="{BEA22E18-0013-4565-B477-2586CEE89C46}" presName="hierChild4" presStyleCnt="0"/>
      <dgm:spPr/>
    </dgm:pt>
    <dgm:pt modelId="{559CC117-EFA3-4255-BCBA-DAD2623F1674}" type="pres">
      <dgm:prSet presAssocID="{BEA22E18-0013-4565-B477-2586CEE89C46}" presName="hierChild5" presStyleCnt="0"/>
      <dgm:spPr/>
    </dgm:pt>
    <dgm:pt modelId="{149E4B20-3E92-45FD-9158-6AC07C1F596F}" type="pres">
      <dgm:prSet presAssocID="{4C80FEED-70A4-426C-BE2D-01A3AFE57991}" presName="Name28" presStyleLbl="parChTrans1D2" presStyleIdx="1" presStyleCnt="3"/>
      <dgm:spPr/>
      <dgm:t>
        <a:bodyPr/>
        <a:lstStyle/>
        <a:p>
          <a:endParaRPr lang="es-VE"/>
        </a:p>
      </dgm:t>
    </dgm:pt>
    <dgm:pt modelId="{1B811D87-46EC-4CE6-8951-881E9B63D192}" type="pres">
      <dgm:prSet presAssocID="{C0CC326A-8053-46F2-9370-FCB504ADB189}" presName="hierRoot2" presStyleCnt="0">
        <dgm:presLayoutVars>
          <dgm:hierBranch val="init"/>
        </dgm:presLayoutVars>
      </dgm:prSet>
      <dgm:spPr/>
    </dgm:pt>
    <dgm:pt modelId="{F8961896-C42D-42C4-9A1B-F7A874CDEE5E}" type="pres">
      <dgm:prSet presAssocID="{C0CC326A-8053-46F2-9370-FCB504ADB189}" presName="rootComposite2" presStyleCnt="0"/>
      <dgm:spPr/>
    </dgm:pt>
    <dgm:pt modelId="{50EAC937-BFB7-4D30-8DC7-299EB95F0697}" type="pres">
      <dgm:prSet presAssocID="{C0CC326A-8053-46F2-9370-FCB504ADB189}" presName="rootText2" presStyleLbl="alignAcc1" presStyleIdx="0" presStyleCnt="0" custScaleX="114360" custLinFactNeighborX="4464">
        <dgm:presLayoutVars>
          <dgm:chPref val="3"/>
        </dgm:presLayoutVars>
      </dgm:prSet>
      <dgm:spPr/>
      <dgm:t>
        <a:bodyPr/>
        <a:lstStyle/>
        <a:p>
          <a:endParaRPr lang="es-VE"/>
        </a:p>
      </dgm:t>
    </dgm:pt>
    <dgm:pt modelId="{F59DD5BE-A6B9-4ACA-B0EF-218FCFA69A7F}" type="pres">
      <dgm:prSet presAssocID="{C0CC326A-8053-46F2-9370-FCB504ADB189}" presName="topArc2" presStyleLbl="parChTrans1D1" presStyleIdx="4" presStyleCnt="8"/>
      <dgm:spPr/>
    </dgm:pt>
    <dgm:pt modelId="{46A4A4F2-2BDD-4F53-AE01-A700B8C2466A}" type="pres">
      <dgm:prSet presAssocID="{C0CC326A-8053-46F2-9370-FCB504ADB189}" presName="bottomArc2" presStyleLbl="parChTrans1D1" presStyleIdx="5" presStyleCnt="8"/>
      <dgm:spPr/>
    </dgm:pt>
    <dgm:pt modelId="{D1661FE5-4AFF-483E-8700-4B7B5F103C40}" type="pres">
      <dgm:prSet presAssocID="{C0CC326A-8053-46F2-9370-FCB504ADB189}" presName="topConnNode2" presStyleLbl="node2" presStyleIdx="0" presStyleCnt="0"/>
      <dgm:spPr/>
      <dgm:t>
        <a:bodyPr/>
        <a:lstStyle/>
        <a:p>
          <a:endParaRPr lang="es-VE"/>
        </a:p>
      </dgm:t>
    </dgm:pt>
    <dgm:pt modelId="{B9978F29-6AC3-4D9B-B955-5BE9F5506B6C}" type="pres">
      <dgm:prSet presAssocID="{C0CC326A-8053-46F2-9370-FCB504ADB189}" presName="hierChild4" presStyleCnt="0"/>
      <dgm:spPr/>
    </dgm:pt>
    <dgm:pt modelId="{CA561014-352A-4A18-B6D5-DB57810C6DFD}" type="pres">
      <dgm:prSet presAssocID="{C0CC326A-8053-46F2-9370-FCB504ADB189}" presName="hierChild5" presStyleCnt="0"/>
      <dgm:spPr/>
    </dgm:pt>
    <dgm:pt modelId="{8434541D-724C-4BC7-A885-807C6B229D69}" type="pres">
      <dgm:prSet presAssocID="{F6D6C04C-065C-456E-BD01-0089D86A29F3}" presName="Name28" presStyleLbl="parChTrans1D2" presStyleIdx="2" presStyleCnt="3"/>
      <dgm:spPr/>
      <dgm:t>
        <a:bodyPr/>
        <a:lstStyle/>
        <a:p>
          <a:endParaRPr lang="es-VE"/>
        </a:p>
      </dgm:t>
    </dgm:pt>
    <dgm:pt modelId="{E8323C9C-C2E7-46F8-ABFF-F47C0D66BFF3}" type="pres">
      <dgm:prSet presAssocID="{3137A3BA-32C7-49FC-9494-476E012C2730}" presName="hierRoot2" presStyleCnt="0">
        <dgm:presLayoutVars>
          <dgm:hierBranch val="init"/>
        </dgm:presLayoutVars>
      </dgm:prSet>
      <dgm:spPr/>
    </dgm:pt>
    <dgm:pt modelId="{CA3F7998-25E6-435F-B365-AC8C62BBCCB1}" type="pres">
      <dgm:prSet presAssocID="{3137A3BA-32C7-49FC-9494-476E012C2730}" presName="rootComposite2" presStyleCnt="0"/>
      <dgm:spPr/>
    </dgm:pt>
    <dgm:pt modelId="{A0C31AEA-7F14-4A0A-8A82-7FD1660DBC1A}" type="pres">
      <dgm:prSet presAssocID="{3137A3BA-32C7-49FC-9494-476E012C2730}" presName="rootText2" presStyleLbl="alignAcc1" presStyleIdx="0" presStyleCnt="0" custScaleX="126044">
        <dgm:presLayoutVars>
          <dgm:chPref val="3"/>
        </dgm:presLayoutVars>
      </dgm:prSet>
      <dgm:spPr/>
      <dgm:t>
        <a:bodyPr/>
        <a:lstStyle/>
        <a:p>
          <a:endParaRPr lang="es-VE"/>
        </a:p>
      </dgm:t>
    </dgm:pt>
    <dgm:pt modelId="{B10A77D1-4AD3-4D30-95B0-6561B4CDF5F1}" type="pres">
      <dgm:prSet presAssocID="{3137A3BA-32C7-49FC-9494-476E012C2730}" presName="topArc2" presStyleLbl="parChTrans1D1" presStyleIdx="6" presStyleCnt="8"/>
      <dgm:spPr/>
    </dgm:pt>
    <dgm:pt modelId="{93F38B04-DA26-4EA2-9305-C6F6EF25DAE1}" type="pres">
      <dgm:prSet presAssocID="{3137A3BA-32C7-49FC-9494-476E012C2730}" presName="bottomArc2" presStyleLbl="parChTrans1D1" presStyleIdx="7" presStyleCnt="8"/>
      <dgm:spPr/>
    </dgm:pt>
    <dgm:pt modelId="{312539F0-D111-4E7F-9DD6-050C63652093}" type="pres">
      <dgm:prSet presAssocID="{3137A3BA-32C7-49FC-9494-476E012C2730}" presName="topConnNode2" presStyleLbl="node2" presStyleIdx="0" presStyleCnt="0"/>
      <dgm:spPr/>
      <dgm:t>
        <a:bodyPr/>
        <a:lstStyle/>
        <a:p>
          <a:endParaRPr lang="es-VE"/>
        </a:p>
      </dgm:t>
    </dgm:pt>
    <dgm:pt modelId="{338EB76D-9EF1-4B68-982A-0DF7D6B81CB8}" type="pres">
      <dgm:prSet presAssocID="{3137A3BA-32C7-49FC-9494-476E012C2730}" presName="hierChild4" presStyleCnt="0"/>
      <dgm:spPr/>
    </dgm:pt>
    <dgm:pt modelId="{D1101985-6BF6-415F-B1CF-31AFE5976F20}" type="pres">
      <dgm:prSet presAssocID="{3137A3BA-32C7-49FC-9494-476E012C2730}" presName="hierChild5" presStyleCnt="0"/>
      <dgm:spPr/>
    </dgm:pt>
    <dgm:pt modelId="{373C8679-BE10-48E1-ACAA-B63FE4B72FA3}" type="pres">
      <dgm:prSet presAssocID="{961473EF-DD8E-44B1-8811-3C4892FB5938}" presName="hierChild3" presStyleCnt="0"/>
      <dgm:spPr/>
    </dgm:pt>
  </dgm:ptLst>
  <dgm:cxnLst>
    <dgm:cxn modelId="{54431587-9A48-48CC-A66F-F7D8DEB72097}" type="presOf" srcId="{C0CC326A-8053-46F2-9370-FCB504ADB189}" destId="{D1661FE5-4AFF-483E-8700-4B7B5F103C40}" srcOrd="1" destOrd="0" presId="urn:microsoft.com/office/officeart/2008/layout/HalfCircleOrganizationChart"/>
    <dgm:cxn modelId="{9B39A6FC-D84F-42E1-AA98-67076171F8A8}" type="presOf" srcId="{4C80FEED-70A4-426C-BE2D-01A3AFE57991}" destId="{149E4B20-3E92-45FD-9158-6AC07C1F596F}" srcOrd="0" destOrd="0" presId="urn:microsoft.com/office/officeart/2008/layout/HalfCircleOrganizationChart"/>
    <dgm:cxn modelId="{9F465CFE-C67C-41F6-A445-B59E92EADD5D}" type="presOf" srcId="{3137A3BA-32C7-49FC-9494-476E012C2730}" destId="{312539F0-D111-4E7F-9DD6-050C63652093}" srcOrd="1" destOrd="0" presId="urn:microsoft.com/office/officeart/2008/layout/HalfCircleOrganizationChart"/>
    <dgm:cxn modelId="{6A7C22C1-72F2-479E-BFEA-92A90A949C07}" srcId="{F6F2DC43-D23F-4CED-A721-E46A3412D067}" destId="{961473EF-DD8E-44B1-8811-3C4892FB5938}" srcOrd="0" destOrd="0" parTransId="{2D8C23AA-6BBD-4A40-BB13-761C3BC44EDE}" sibTransId="{A7ED17AE-AE7C-4CF0-96CC-A95ADAD0F7D0}"/>
    <dgm:cxn modelId="{5D8CCEB9-F8DB-4B01-8A1C-103FBA141B99}" type="presOf" srcId="{BEA22E18-0013-4565-B477-2586CEE89C46}" destId="{CAFA3230-CDF4-40AB-9684-8C1B10D77EE0}" srcOrd="1" destOrd="0" presId="urn:microsoft.com/office/officeart/2008/layout/HalfCircleOrganizationChart"/>
    <dgm:cxn modelId="{59DD3556-89CD-4E3B-B2DC-43AE17251A64}" srcId="{961473EF-DD8E-44B1-8811-3C4892FB5938}" destId="{C0CC326A-8053-46F2-9370-FCB504ADB189}" srcOrd="1" destOrd="0" parTransId="{4C80FEED-70A4-426C-BE2D-01A3AFE57991}" sibTransId="{7F322868-BBBC-4205-B715-108BABEEDA7B}"/>
    <dgm:cxn modelId="{984B2572-380D-4DFA-96AE-5512F0C2028D}" srcId="{961473EF-DD8E-44B1-8811-3C4892FB5938}" destId="{3137A3BA-32C7-49FC-9494-476E012C2730}" srcOrd="2" destOrd="0" parTransId="{F6D6C04C-065C-456E-BD01-0089D86A29F3}" sibTransId="{E9BDE9B5-D5D9-49FE-9A44-9C397A5A8FE4}"/>
    <dgm:cxn modelId="{0B3175AF-2685-4AB9-8329-D823F08851DD}" type="presOf" srcId="{3137A3BA-32C7-49FC-9494-476E012C2730}" destId="{A0C31AEA-7F14-4A0A-8A82-7FD1660DBC1A}" srcOrd="0" destOrd="0" presId="urn:microsoft.com/office/officeart/2008/layout/HalfCircleOrganizationChart"/>
    <dgm:cxn modelId="{B590F243-BE48-4CD0-9F35-665DA2250AE7}" srcId="{961473EF-DD8E-44B1-8811-3C4892FB5938}" destId="{BEA22E18-0013-4565-B477-2586CEE89C46}" srcOrd="0" destOrd="0" parTransId="{8F9D59E4-77E9-4005-8CF0-1DF1C3921900}" sibTransId="{9F33819B-0066-47BF-90B7-C86091AD65A5}"/>
    <dgm:cxn modelId="{EB88DD50-63BD-4F61-B534-BC340DA23D7A}" type="presOf" srcId="{BEA22E18-0013-4565-B477-2586CEE89C46}" destId="{1B60A815-07BF-44AB-948B-432B1C47F4A5}" srcOrd="0" destOrd="0" presId="urn:microsoft.com/office/officeart/2008/layout/HalfCircleOrganizationChart"/>
    <dgm:cxn modelId="{73709E6E-9B89-4A2B-BD87-F88815BE6ECE}" type="presOf" srcId="{F6D6C04C-065C-456E-BD01-0089D86A29F3}" destId="{8434541D-724C-4BC7-A885-807C6B229D69}" srcOrd="0" destOrd="0" presId="urn:microsoft.com/office/officeart/2008/layout/HalfCircleOrganizationChart"/>
    <dgm:cxn modelId="{2BFEB0F8-9037-426B-B1A0-BEDAF9F8CA1C}" type="presOf" srcId="{961473EF-DD8E-44B1-8811-3C4892FB5938}" destId="{A1A436CB-48B2-4FDA-A4B7-33D1676EE8A3}" srcOrd="1" destOrd="0" presId="urn:microsoft.com/office/officeart/2008/layout/HalfCircleOrganizationChart"/>
    <dgm:cxn modelId="{85E255E8-F866-4342-B007-A761EE00375C}" type="presOf" srcId="{C0CC326A-8053-46F2-9370-FCB504ADB189}" destId="{50EAC937-BFB7-4D30-8DC7-299EB95F0697}" srcOrd="0" destOrd="0" presId="urn:microsoft.com/office/officeart/2008/layout/HalfCircleOrganizationChart"/>
    <dgm:cxn modelId="{2EA6AE45-C3DE-41F0-985C-8BCB921F7D4B}" type="presOf" srcId="{8F9D59E4-77E9-4005-8CF0-1DF1C3921900}" destId="{E1A4B4A2-F530-48B5-9CEF-4E80B1E77882}" srcOrd="0" destOrd="0" presId="urn:microsoft.com/office/officeart/2008/layout/HalfCircleOrganizationChart"/>
    <dgm:cxn modelId="{AAF84D45-8301-4964-939D-A93AE260449C}" type="presOf" srcId="{F6F2DC43-D23F-4CED-A721-E46A3412D067}" destId="{17A40B2F-1385-483A-843F-F15C36B41EF3}" srcOrd="0" destOrd="0" presId="urn:microsoft.com/office/officeart/2008/layout/HalfCircleOrganizationChart"/>
    <dgm:cxn modelId="{E6382D21-A477-4324-804F-3A07F110025B}" type="presOf" srcId="{961473EF-DD8E-44B1-8811-3C4892FB5938}" destId="{4B562C60-34E2-4F29-BED5-A5CEF235D342}" srcOrd="0" destOrd="0" presId="urn:microsoft.com/office/officeart/2008/layout/HalfCircleOrganizationChart"/>
    <dgm:cxn modelId="{C74FAF1E-275A-495C-897C-340539575240}" type="presParOf" srcId="{17A40B2F-1385-483A-843F-F15C36B41EF3}" destId="{F76D3DB4-3C21-4AEB-A941-D7B46EDE581E}" srcOrd="0" destOrd="0" presId="urn:microsoft.com/office/officeart/2008/layout/HalfCircleOrganizationChart"/>
    <dgm:cxn modelId="{42177C35-6679-4AC5-A08D-562E85909569}" type="presParOf" srcId="{F76D3DB4-3C21-4AEB-A941-D7B46EDE581E}" destId="{F5C568E9-E724-45D5-9AA9-9E3F56D3718C}" srcOrd="0" destOrd="0" presId="urn:microsoft.com/office/officeart/2008/layout/HalfCircleOrganizationChart"/>
    <dgm:cxn modelId="{56814B58-03CA-41A6-9617-209BBAAA7D97}" type="presParOf" srcId="{F5C568E9-E724-45D5-9AA9-9E3F56D3718C}" destId="{4B562C60-34E2-4F29-BED5-A5CEF235D342}" srcOrd="0" destOrd="0" presId="urn:microsoft.com/office/officeart/2008/layout/HalfCircleOrganizationChart"/>
    <dgm:cxn modelId="{E90259D9-6036-41B6-B09A-47C37C128452}" type="presParOf" srcId="{F5C568E9-E724-45D5-9AA9-9E3F56D3718C}" destId="{9905E8E6-65AA-4034-A5EE-92DDEA238FB0}" srcOrd="1" destOrd="0" presId="urn:microsoft.com/office/officeart/2008/layout/HalfCircleOrganizationChart"/>
    <dgm:cxn modelId="{1F76FD9B-A350-49F3-B127-4A853C036A71}" type="presParOf" srcId="{F5C568E9-E724-45D5-9AA9-9E3F56D3718C}" destId="{E5B1B7E7-807A-4ED9-B81C-287C7D74C90F}" srcOrd="2" destOrd="0" presId="urn:microsoft.com/office/officeart/2008/layout/HalfCircleOrganizationChart"/>
    <dgm:cxn modelId="{8AB8A987-5078-4FCB-820E-8F2234B43313}" type="presParOf" srcId="{F5C568E9-E724-45D5-9AA9-9E3F56D3718C}" destId="{A1A436CB-48B2-4FDA-A4B7-33D1676EE8A3}" srcOrd="3" destOrd="0" presId="urn:microsoft.com/office/officeart/2008/layout/HalfCircleOrganizationChart"/>
    <dgm:cxn modelId="{1C4F960A-8F4A-4E06-AE43-D03EF87D624A}" type="presParOf" srcId="{F76D3DB4-3C21-4AEB-A941-D7B46EDE581E}" destId="{CFC991C4-7B0C-47A2-9656-6FCD42AA3932}" srcOrd="1" destOrd="0" presId="urn:microsoft.com/office/officeart/2008/layout/HalfCircleOrganizationChart"/>
    <dgm:cxn modelId="{458F79BF-CF20-4E12-A911-F09DD22F0627}" type="presParOf" srcId="{CFC991C4-7B0C-47A2-9656-6FCD42AA3932}" destId="{E1A4B4A2-F530-48B5-9CEF-4E80B1E77882}" srcOrd="0" destOrd="0" presId="urn:microsoft.com/office/officeart/2008/layout/HalfCircleOrganizationChart"/>
    <dgm:cxn modelId="{078440D0-52B7-402D-AD14-B6B4234E97DB}" type="presParOf" srcId="{CFC991C4-7B0C-47A2-9656-6FCD42AA3932}" destId="{833566CF-35CD-484C-B34B-5361842AA0D8}" srcOrd="1" destOrd="0" presId="urn:microsoft.com/office/officeart/2008/layout/HalfCircleOrganizationChart"/>
    <dgm:cxn modelId="{FB9ACD8B-873D-4191-91C2-A3040FF77B61}" type="presParOf" srcId="{833566CF-35CD-484C-B34B-5361842AA0D8}" destId="{55056751-06D6-40CD-B319-75C4ECF4CC79}" srcOrd="0" destOrd="0" presId="urn:microsoft.com/office/officeart/2008/layout/HalfCircleOrganizationChart"/>
    <dgm:cxn modelId="{F60D07DD-7494-4AAA-AA13-60D5DB94466F}" type="presParOf" srcId="{55056751-06D6-40CD-B319-75C4ECF4CC79}" destId="{1B60A815-07BF-44AB-948B-432B1C47F4A5}" srcOrd="0" destOrd="0" presId="urn:microsoft.com/office/officeart/2008/layout/HalfCircleOrganizationChart"/>
    <dgm:cxn modelId="{137302FC-38FD-4FC4-8F21-5C5BBB8994F6}" type="presParOf" srcId="{55056751-06D6-40CD-B319-75C4ECF4CC79}" destId="{CAF772A5-7275-43AA-942F-F022FCCE0773}" srcOrd="1" destOrd="0" presId="urn:microsoft.com/office/officeart/2008/layout/HalfCircleOrganizationChart"/>
    <dgm:cxn modelId="{C142A7BD-3DCD-494D-8010-7426A265F898}" type="presParOf" srcId="{55056751-06D6-40CD-B319-75C4ECF4CC79}" destId="{921A6680-FD63-4D41-BFB0-2C2623A93DF7}" srcOrd="2" destOrd="0" presId="urn:microsoft.com/office/officeart/2008/layout/HalfCircleOrganizationChart"/>
    <dgm:cxn modelId="{880A6DD2-0145-4D6A-80CD-242DFABEC45E}" type="presParOf" srcId="{55056751-06D6-40CD-B319-75C4ECF4CC79}" destId="{CAFA3230-CDF4-40AB-9684-8C1B10D77EE0}" srcOrd="3" destOrd="0" presId="urn:microsoft.com/office/officeart/2008/layout/HalfCircleOrganizationChart"/>
    <dgm:cxn modelId="{B3B3FEE9-FA58-47BE-8AD4-5ADE338449A3}" type="presParOf" srcId="{833566CF-35CD-484C-B34B-5361842AA0D8}" destId="{56729074-FB1C-4BA4-B536-BE42FF236A39}" srcOrd="1" destOrd="0" presId="urn:microsoft.com/office/officeart/2008/layout/HalfCircleOrganizationChart"/>
    <dgm:cxn modelId="{F35C06E9-B3D6-4BBD-956B-2232D82862D2}" type="presParOf" srcId="{833566CF-35CD-484C-B34B-5361842AA0D8}" destId="{559CC117-EFA3-4255-BCBA-DAD2623F1674}" srcOrd="2" destOrd="0" presId="urn:microsoft.com/office/officeart/2008/layout/HalfCircleOrganizationChart"/>
    <dgm:cxn modelId="{74DAFCF5-215F-42C0-8C5F-1FA86D6E6102}" type="presParOf" srcId="{CFC991C4-7B0C-47A2-9656-6FCD42AA3932}" destId="{149E4B20-3E92-45FD-9158-6AC07C1F596F}" srcOrd="2" destOrd="0" presId="urn:microsoft.com/office/officeart/2008/layout/HalfCircleOrganizationChart"/>
    <dgm:cxn modelId="{1CCEA88E-FE2C-4BA9-B404-28062742845F}" type="presParOf" srcId="{CFC991C4-7B0C-47A2-9656-6FCD42AA3932}" destId="{1B811D87-46EC-4CE6-8951-881E9B63D192}" srcOrd="3" destOrd="0" presId="urn:microsoft.com/office/officeart/2008/layout/HalfCircleOrganizationChart"/>
    <dgm:cxn modelId="{C4059106-95C3-4A7E-B81F-B5D2CFEB767F}" type="presParOf" srcId="{1B811D87-46EC-4CE6-8951-881E9B63D192}" destId="{F8961896-C42D-42C4-9A1B-F7A874CDEE5E}" srcOrd="0" destOrd="0" presId="urn:microsoft.com/office/officeart/2008/layout/HalfCircleOrganizationChart"/>
    <dgm:cxn modelId="{7A7C1990-528D-4F33-9B93-B467AEF9A59D}" type="presParOf" srcId="{F8961896-C42D-42C4-9A1B-F7A874CDEE5E}" destId="{50EAC937-BFB7-4D30-8DC7-299EB95F0697}" srcOrd="0" destOrd="0" presId="urn:microsoft.com/office/officeart/2008/layout/HalfCircleOrganizationChart"/>
    <dgm:cxn modelId="{45666EBF-675A-4E20-A956-E9412FCB20FC}" type="presParOf" srcId="{F8961896-C42D-42C4-9A1B-F7A874CDEE5E}" destId="{F59DD5BE-A6B9-4ACA-B0EF-218FCFA69A7F}" srcOrd="1" destOrd="0" presId="urn:microsoft.com/office/officeart/2008/layout/HalfCircleOrganizationChart"/>
    <dgm:cxn modelId="{E210602D-1CE0-48BC-A0AB-C62552FC44DB}" type="presParOf" srcId="{F8961896-C42D-42C4-9A1B-F7A874CDEE5E}" destId="{46A4A4F2-2BDD-4F53-AE01-A700B8C2466A}" srcOrd="2" destOrd="0" presId="urn:microsoft.com/office/officeart/2008/layout/HalfCircleOrganizationChart"/>
    <dgm:cxn modelId="{31F0BBF9-8E0B-423B-A02A-A123BEECE958}" type="presParOf" srcId="{F8961896-C42D-42C4-9A1B-F7A874CDEE5E}" destId="{D1661FE5-4AFF-483E-8700-4B7B5F103C40}" srcOrd="3" destOrd="0" presId="urn:microsoft.com/office/officeart/2008/layout/HalfCircleOrganizationChart"/>
    <dgm:cxn modelId="{214F106C-C76F-4A4F-9AB1-350B5C033617}" type="presParOf" srcId="{1B811D87-46EC-4CE6-8951-881E9B63D192}" destId="{B9978F29-6AC3-4D9B-B955-5BE9F5506B6C}" srcOrd="1" destOrd="0" presId="urn:microsoft.com/office/officeart/2008/layout/HalfCircleOrganizationChart"/>
    <dgm:cxn modelId="{FC429C2E-A19A-4615-B6E5-6B31DE1321C8}" type="presParOf" srcId="{1B811D87-46EC-4CE6-8951-881E9B63D192}" destId="{CA561014-352A-4A18-B6D5-DB57810C6DFD}" srcOrd="2" destOrd="0" presId="urn:microsoft.com/office/officeart/2008/layout/HalfCircleOrganizationChart"/>
    <dgm:cxn modelId="{717A2D37-5B62-4541-9686-D11A0E0553B9}" type="presParOf" srcId="{CFC991C4-7B0C-47A2-9656-6FCD42AA3932}" destId="{8434541D-724C-4BC7-A885-807C6B229D69}" srcOrd="4" destOrd="0" presId="urn:microsoft.com/office/officeart/2008/layout/HalfCircleOrganizationChart"/>
    <dgm:cxn modelId="{BCA13E3F-88A9-4BCA-8862-FA3E36B43BD3}" type="presParOf" srcId="{CFC991C4-7B0C-47A2-9656-6FCD42AA3932}" destId="{E8323C9C-C2E7-46F8-ABFF-F47C0D66BFF3}" srcOrd="5" destOrd="0" presId="urn:microsoft.com/office/officeart/2008/layout/HalfCircleOrganizationChart"/>
    <dgm:cxn modelId="{80B99728-A368-444A-B8E7-16F2D9CDA52D}" type="presParOf" srcId="{E8323C9C-C2E7-46F8-ABFF-F47C0D66BFF3}" destId="{CA3F7998-25E6-435F-B365-AC8C62BBCCB1}" srcOrd="0" destOrd="0" presId="urn:microsoft.com/office/officeart/2008/layout/HalfCircleOrganizationChart"/>
    <dgm:cxn modelId="{A5C0E241-CFD1-413F-89D7-FB81BECDD12A}" type="presParOf" srcId="{CA3F7998-25E6-435F-B365-AC8C62BBCCB1}" destId="{A0C31AEA-7F14-4A0A-8A82-7FD1660DBC1A}" srcOrd="0" destOrd="0" presId="urn:microsoft.com/office/officeart/2008/layout/HalfCircleOrganizationChart"/>
    <dgm:cxn modelId="{11208F4A-A330-42AD-8781-7458BC3043B3}" type="presParOf" srcId="{CA3F7998-25E6-435F-B365-AC8C62BBCCB1}" destId="{B10A77D1-4AD3-4D30-95B0-6561B4CDF5F1}" srcOrd="1" destOrd="0" presId="urn:microsoft.com/office/officeart/2008/layout/HalfCircleOrganizationChart"/>
    <dgm:cxn modelId="{93AF77AC-ED86-4749-9D4E-FBFD4AF5169A}" type="presParOf" srcId="{CA3F7998-25E6-435F-B365-AC8C62BBCCB1}" destId="{93F38B04-DA26-4EA2-9305-C6F6EF25DAE1}" srcOrd="2" destOrd="0" presId="urn:microsoft.com/office/officeart/2008/layout/HalfCircleOrganizationChart"/>
    <dgm:cxn modelId="{96159613-E5E3-4B67-A42D-67B42D5FB4BB}" type="presParOf" srcId="{CA3F7998-25E6-435F-B365-AC8C62BBCCB1}" destId="{312539F0-D111-4E7F-9DD6-050C63652093}" srcOrd="3" destOrd="0" presId="urn:microsoft.com/office/officeart/2008/layout/HalfCircleOrganizationChart"/>
    <dgm:cxn modelId="{7E6BCCE8-E923-41AB-86D9-802760A05186}" type="presParOf" srcId="{E8323C9C-C2E7-46F8-ABFF-F47C0D66BFF3}" destId="{338EB76D-9EF1-4B68-982A-0DF7D6B81CB8}" srcOrd="1" destOrd="0" presId="urn:microsoft.com/office/officeart/2008/layout/HalfCircleOrganizationChart"/>
    <dgm:cxn modelId="{134B3DE3-6108-45DF-ABE2-4EF898FD2E92}" type="presParOf" srcId="{E8323C9C-C2E7-46F8-ABFF-F47C0D66BFF3}" destId="{D1101985-6BF6-415F-B1CF-31AFE5976F20}" srcOrd="2" destOrd="0" presId="urn:microsoft.com/office/officeart/2008/layout/HalfCircleOrganizationChart"/>
    <dgm:cxn modelId="{BA6CAFB9-05EB-40E2-803A-EDC518CB05A2}" type="presParOf" srcId="{F76D3DB4-3C21-4AEB-A941-D7B46EDE581E}" destId="{373C8679-BE10-48E1-ACAA-B63FE4B72FA3}" srcOrd="2" destOrd="0" presId="urn:microsoft.com/office/officeart/2008/layout/HalfCircleOrganizationChart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4541D-724C-4BC7-A885-807C6B229D69}">
      <dsp:nvSpPr>
        <dsp:cNvPr id="0" name=""/>
        <dsp:cNvSpPr/>
      </dsp:nvSpPr>
      <dsp:spPr>
        <a:xfrm>
          <a:off x="3852427" y="2569364"/>
          <a:ext cx="2631919" cy="405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943"/>
              </a:lnTo>
              <a:lnTo>
                <a:pt x="2631919" y="202943"/>
              </a:lnTo>
              <a:lnTo>
                <a:pt x="2631919" y="40588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E4B20-3E92-45FD-9158-6AC07C1F596F}">
      <dsp:nvSpPr>
        <dsp:cNvPr id="0" name=""/>
        <dsp:cNvSpPr/>
      </dsp:nvSpPr>
      <dsp:spPr>
        <a:xfrm>
          <a:off x="3795758" y="2569364"/>
          <a:ext cx="91440" cy="405887"/>
        </a:xfrm>
        <a:custGeom>
          <a:avLst/>
          <a:gdLst/>
          <a:ahLst/>
          <a:cxnLst/>
          <a:rect l="0" t="0" r="0" b="0"/>
          <a:pathLst>
            <a:path>
              <a:moveTo>
                <a:pt x="56669" y="0"/>
              </a:moveTo>
              <a:lnTo>
                <a:pt x="56669" y="202943"/>
              </a:lnTo>
              <a:lnTo>
                <a:pt x="45720" y="202943"/>
              </a:lnTo>
              <a:lnTo>
                <a:pt x="45720" y="40588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4B4A2-F530-48B5-9CEF-4E80B1E77882}">
      <dsp:nvSpPr>
        <dsp:cNvPr id="0" name=""/>
        <dsp:cNvSpPr/>
      </dsp:nvSpPr>
      <dsp:spPr>
        <a:xfrm>
          <a:off x="1123278" y="2569364"/>
          <a:ext cx="2729149" cy="405887"/>
        </a:xfrm>
        <a:custGeom>
          <a:avLst/>
          <a:gdLst/>
          <a:ahLst/>
          <a:cxnLst/>
          <a:rect l="0" t="0" r="0" b="0"/>
          <a:pathLst>
            <a:path>
              <a:moveTo>
                <a:pt x="2729149" y="0"/>
              </a:moveTo>
              <a:lnTo>
                <a:pt x="2729149" y="202943"/>
              </a:lnTo>
              <a:lnTo>
                <a:pt x="0" y="202943"/>
              </a:lnTo>
              <a:lnTo>
                <a:pt x="0" y="40588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5E8E6-65AA-4034-A5EE-92DDEA238FB0}">
      <dsp:nvSpPr>
        <dsp:cNvPr id="0" name=""/>
        <dsp:cNvSpPr/>
      </dsp:nvSpPr>
      <dsp:spPr>
        <a:xfrm>
          <a:off x="3369228" y="1602965"/>
          <a:ext cx="966398" cy="96639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1B7E7-807A-4ED9-B81C-287C7D74C90F}">
      <dsp:nvSpPr>
        <dsp:cNvPr id="0" name=""/>
        <dsp:cNvSpPr/>
      </dsp:nvSpPr>
      <dsp:spPr>
        <a:xfrm>
          <a:off x="3369228" y="1602965"/>
          <a:ext cx="966398" cy="96639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62C60-34E2-4F29-BED5-A5CEF235D342}">
      <dsp:nvSpPr>
        <dsp:cNvPr id="0" name=""/>
        <dsp:cNvSpPr/>
      </dsp:nvSpPr>
      <dsp:spPr>
        <a:xfrm>
          <a:off x="2886029" y="1776917"/>
          <a:ext cx="1932797" cy="618495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2000" kern="1200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rPr>
            <a:t>Universidad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2000" kern="1200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rPr>
            <a:t>medieval</a:t>
          </a:r>
          <a:endParaRPr lang="es-VE" sz="2000" kern="1200" dirty="0">
            <a:solidFill>
              <a:schemeClr val="accent6">
                <a:lumMod val="75000"/>
              </a:schemeClr>
            </a:solidFill>
            <a:latin typeface="Arial Black" panose="020B0A04020102020204" pitchFamily="34" charset="0"/>
          </a:endParaRPr>
        </a:p>
      </dsp:txBody>
      <dsp:txXfrm>
        <a:off x="2886029" y="1776917"/>
        <a:ext cx="1932797" cy="618495"/>
      </dsp:txXfrm>
    </dsp:sp>
    <dsp:sp modelId="{CAF772A5-7275-43AA-942F-F022FCCE0773}">
      <dsp:nvSpPr>
        <dsp:cNvPr id="0" name=""/>
        <dsp:cNvSpPr/>
      </dsp:nvSpPr>
      <dsp:spPr>
        <a:xfrm>
          <a:off x="562849" y="2975251"/>
          <a:ext cx="1120858" cy="96639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A6680-FD63-4D41-BFB0-2C2623A93DF7}">
      <dsp:nvSpPr>
        <dsp:cNvPr id="0" name=""/>
        <dsp:cNvSpPr/>
      </dsp:nvSpPr>
      <dsp:spPr>
        <a:xfrm>
          <a:off x="562849" y="2975251"/>
          <a:ext cx="1120858" cy="96639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60A815-07BF-44AB-948B-432B1C47F4A5}">
      <dsp:nvSpPr>
        <dsp:cNvPr id="0" name=""/>
        <dsp:cNvSpPr/>
      </dsp:nvSpPr>
      <dsp:spPr>
        <a:xfrm>
          <a:off x="2420" y="3149203"/>
          <a:ext cx="2241716" cy="618495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2000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Corporatividad</a:t>
          </a:r>
          <a:endParaRPr lang="es-VE" sz="20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sp:txBody>
      <dsp:txXfrm>
        <a:off x="2420" y="3149203"/>
        <a:ext cx="2241716" cy="618495"/>
      </dsp:txXfrm>
    </dsp:sp>
    <dsp:sp modelId="{F59DD5BE-A6B9-4ACA-B0EF-218FCFA69A7F}">
      <dsp:nvSpPr>
        <dsp:cNvPr id="0" name=""/>
        <dsp:cNvSpPr/>
      </dsp:nvSpPr>
      <dsp:spPr>
        <a:xfrm>
          <a:off x="3288891" y="2975251"/>
          <a:ext cx="1105173" cy="96639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4A4F2-2BDD-4F53-AE01-A700B8C2466A}">
      <dsp:nvSpPr>
        <dsp:cNvPr id="0" name=""/>
        <dsp:cNvSpPr/>
      </dsp:nvSpPr>
      <dsp:spPr>
        <a:xfrm>
          <a:off x="3288891" y="2975251"/>
          <a:ext cx="1105173" cy="96639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AC937-BFB7-4D30-8DC7-299EB95F0697}">
      <dsp:nvSpPr>
        <dsp:cNvPr id="0" name=""/>
        <dsp:cNvSpPr/>
      </dsp:nvSpPr>
      <dsp:spPr>
        <a:xfrm>
          <a:off x="2736304" y="3149203"/>
          <a:ext cx="2210347" cy="618495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2000" kern="12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rPr>
            <a:t>Autonomía</a:t>
          </a:r>
          <a:endParaRPr lang="es-VE" sz="2000" kern="1200" dirty="0">
            <a:solidFill>
              <a:schemeClr val="accent5">
                <a:lumMod val="50000"/>
              </a:schemeClr>
            </a:solidFill>
            <a:latin typeface="Arial Black" panose="020B0A04020102020204" pitchFamily="34" charset="0"/>
          </a:endParaRPr>
        </a:p>
      </dsp:txBody>
      <dsp:txXfrm>
        <a:off x="2736304" y="3149203"/>
        <a:ext cx="2210347" cy="618495"/>
      </dsp:txXfrm>
    </dsp:sp>
    <dsp:sp modelId="{B10A77D1-4AD3-4D30-95B0-6561B4CDF5F1}">
      <dsp:nvSpPr>
        <dsp:cNvPr id="0" name=""/>
        <dsp:cNvSpPr/>
      </dsp:nvSpPr>
      <dsp:spPr>
        <a:xfrm>
          <a:off x="5875303" y="2975251"/>
          <a:ext cx="1218087" cy="96639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38B04-DA26-4EA2-9305-C6F6EF25DAE1}">
      <dsp:nvSpPr>
        <dsp:cNvPr id="0" name=""/>
        <dsp:cNvSpPr/>
      </dsp:nvSpPr>
      <dsp:spPr>
        <a:xfrm>
          <a:off x="5875303" y="2975251"/>
          <a:ext cx="1218087" cy="96639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31AEA-7F14-4A0A-8A82-7FD1660DBC1A}">
      <dsp:nvSpPr>
        <dsp:cNvPr id="0" name=""/>
        <dsp:cNvSpPr/>
      </dsp:nvSpPr>
      <dsp:spPr>
        <a:xfrm>
          <a:off x="5266259" y="3149203"/>
          <a:ext cx="2436175" cy="618495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VE" sz="2000" kern="1200" dirty="0" smtClean="0">
              <a:solidFill>
                <a:srgbClr val="006600"/>
              </a:solidFill>
              <a:latin typeface="Arial Black" panose="020B0A04020102020204" pitchFamily="34" charset="0"/>
            </a:rPr>
            <a:t>Universalidad</a:t>
          </a:r>
          <a:endParaRPr lang="es-VE" sz="2000" kern="1200" dirty="0">
            <a:solidFill>
              <a:srgbClr val="006600"/>
            </a:solidFill>
            <a:latin typeface="Arial Black" panose="020B0A04020102020204" pitchFamily="34" charset="0"/>
          </a:endParaRPr>
        </a:p>
      </dsp:txBody>
      <dsp:txXfrm>
        <a:off x="5266259" y="3149203"/>
        <a:ext cx="2436175" cy="618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50EA9-9228-47CA-A4FA-954B2AA39CEB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D55F1-81BD-4EDD-95AA-E0C7AF9A49EE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066635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BEE30-048C-4230-8AD0-820D2E42309F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B6EE-7560-4DFC-80C8-591E638A276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97558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5167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42396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4844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523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06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06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06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17058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 userDrawn="1"/>
        </p:nvGrpSpPr>
        <p:grpSpPr bwMode="auto"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" name="7 Imagen" descr="COLOR Oficial - Grand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3 Conector recto"/>
            <p:cNvCxnSpPr/>
            <p:nvPr/>
          </p:nvCxnSpPr>
          <p:spPr>
            <a:xfrm>
              <a:off x="323528" y="836712"/>
              <a:ext cx="835349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4 CuadroTexto"/>
            <p:cNvSpPr txBox="1">
              <a:spLocks noChangeArrowheads="1"/>
            </p:cNvSpPr>
            <p:nvPr/>
          </p:nvSpPr>
          <p:spPr bwMode="auto"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Módulo I: Identidad Ucabista</a:t>
              </a:r>
            </a:p>
          </p:txBody>
        </p:sp>
      </p:grpSp>
      <p:sp>
        <p:nvSpPr>
          <p:cNvPr id="6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5A50-D54A-4CEA-8E83-A8E81E733F65}" type="datetimeFigureOut">
              <a:rPr lang="es-VE"/>
              <a:pPr>
                <a:defRPr/>
              </a:pPr>
              <a:t>26/09/2022</a:t>
            </a:fld>
            <a:endParaRPr lang="es-VE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VE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5BA4-32D9-4076-9E31-5F823EC3A87B}" type="slidenum">
              <a:rPr lang="es-VE"/>
              <a:pPr>
                <a:defRPr/>
              </a:pPr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7306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 userDrawn="1"/>
        </p:nvGrpSpPr>
        <p:grpSpPr bwMode="auto"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" name="7 Imagen" descr="COLOR Oficial - Grand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3 Conector recto"/>
            <p:cNvCxnSpPr/>
            <p:nvPr/>
          </p:nvCxnSpPr>
          <p:spPr>
            <a:xfrm>
              <a:off x="323528" y="836712"/>
              <a:ext cx="835349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4 CuadroTexto"/>
            <p:cNvSpPr txBox="1">
              <a:spLocks noChangeArrowheads="1"/>
            </p:cNvSpPr>
            <p:nvPr/>
          </p:nvSpPr>
          <p:spPr bwMode="auto"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Módulo I: Identidad Ucabista</a:t>
              </a:r>
            </a:p>
          </p:txBody>
        </p:sp>
      </p:grpSp>
      <p:sp>
        <p:nvSpPr>
          <p:cNvPr id="6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5A50-D54A-4CEA-8E83-A8E81E733F65}" type="datetimeFigureOut">
              <a:rPr lang="es-VE"/>
              <a:pPr>
                <a:defRPr/>
              </a:pPr>
              <a:t>26/09/2022</a:t>
            </a:fld>
            <a:endParaRPr lang="es-VE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VE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5BA4-32D9-4076-9E31-5F823EC3A87B}" type="slidenum">
              <a:rPr lang="es-VE"/>
              <a:pPr>
                <a:defRPr/>
              </a:pPr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73061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9404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36342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8167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76753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 userDrawn="1"/>
        </p:nvCxnSpPr>
        <p:spPr>
          <a:xfrm>
            <a:off x="0" y="836712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12819"/>
            <a:ext cx="27305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2"/>
          <a:stretch/>
        </p:blipFill>
        <p:spPr bwMode="auto">
          <a:xfrm>
            <a:off x="7331615" y="44624"/>
            <a:ext cx="1200825" cy="75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9106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2166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15DC9-5B18-4EFF-A9BE-F9D5374040B2}" type="datetimeFigureOut">
              <a:rPr lang="es-VE" smtClean="0"/>
              <a:t>26/09/2022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465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8" r:id="rId26"/>
    <p:sldLayoutId id="2147483679" r:id="rId27"/>
    <p:sldLayoutId id="2147483680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4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0.png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0" y="0"/>
            <a:ext cx="9144000" cy="100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4" name="3 Imagen" descr="PFIoscar.jpg"/>
          <p:cNvPicPr>
            <a:picLocks noChangeAspect="1"/>
          </p:cNvPicPr>
          <p:nvPr/>
        </p:nvPicPr>
        <p:blipFill rotWithShape="1">
          <a:blip r:embed="rId2" cstate="print"/>
          <a:srcRect t="82121"/>
          <a:stretch/>
        </p:blipFill>
        <p:spPr>
          <a:xfrm>
            <a:off x="278848" y="5346152"/>
            <a:ext cx="8541624" cy="11071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278848" y="332656"/>
            <a:ext cx="8541624" cy="501349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grpSp>
        <p:nvGrpSpPr>
          <p:cNvPr id="13" name="12 Grupo"/>
          <p:cNvGrpSpPr/>
          <p:nvPr/>
        </p:nvGrpSpPr>
        <p:grpSpPr>
          <a:xfrm>
            <a:off x="278848" y="2124145"/>
            <a:ext cx="6552728" cy="1643989"/>
            <a:chOff x="278848" y="2124145"/>
            <a:chExt cx="6552728" cy="1643989"/>
          </a:xfrm>
        </p:grpSpPr>
        <p:sp>
          <p:nvSpPr>
            <p:cNvPr id="6" name="5 Rectángulo"/>
            <p:cNvSpPr/>
            <p:nvPr/>
          </p:nvSpPr>
          <p:spPr>
            <a:xfrm>
              <a:off x="350856" y="3183359"/>
              <a:ext cx="55948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VE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COMPROMISO I</a:t>
              </a:r>
              <a:endParaRPr lang="es-V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23528" y="2124145"/>
              <a:ext cx="48965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VE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  <a:cs typeface="Aharoni" pitchFamily="2" charset="-79"/>
                </a:rPr>
                <a:t>IDENTIDAD</a:t>
              </a: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78848" y="2708920"/>
              <a:ext cx="2869422" cy="461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350856" y="2636912"/>
              <a:ext cx="648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VE" sz="3200" b="1" dirty="0" smtClean="0">
                  <a:solidFill>
                    <a:schemeClr val="bg1"/>
                  </a:solidFill>
                  <a:latin typeface="Candara" pitchFamily="34" charset="0"/>
                  <a:cs typeface="Aharoni" pitchFamily="2" charset="-79"/>
                </a:rPr>
                <a:t>LIDERAZGO</a:t>
              </a:r>
            </a:p>
          </p:txBody>
        </p:sp>
      </p:grpSp>
      <p:sp>
        <p:nvSpPr>
          <p:cNvPr id="12" name="11 Rectángulo redondeado"/>
          <p:cNvSpPr/>
          <p:nvPr/>
        </p:nvSpPr>
        <p:spPr>
          <a:xfrm>
            <a:off x="1070936" y="4365104"/>
            <a:ext cx="7560840" cy="6463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1" name="10 CuadroTexto"/>
          <p:cNvSpPr txBox="1"/>
          <p:nvPr/>
        </p:nvSpPr>
        <p:spPr>
          <a:xfrm>
            <a:off x="1142944" y="4499828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2663" indent="-982663" algn="just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N° 2:  </a:t>
            </a:r>
            <a:r>
              <a:rPr lang="es-VE" sz="2000" b="1" dirty="0" smtClean="0">
                <a:latin typeface="Century Gothic" panose="020B0502020202020204" pitchFamily="34" charset="0"/>
              </a:rPr>
              <a:t>1.1.- LA INSTITUCIÓN UNIVERSITARIA</a:t>
            </a:r>
            <a:endParaRPr lang="es-VE" sz="2000" b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P:\IDENTIDAD CORPORATIVA UCAB\LOGO UCAB UNIDADES\Identidad y Misión\Logo Oficial- S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438"/>
            <a:ext cx="2799636" cy="4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995936" y="60212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/>
              <a:t>Septiembre,  2019</a:t>
            </a:r>
            <a:endParaRPr lang="es-VE" b="1" dirty="0"/>
          </a:p>
        </p:txBody>
      </p:sp>
      <p:grpSp>
        <p:nvGrpSpPr>
          <p:cNvPr id="14" name="13 Grupo"/>
          <p:cNvGrpSpPr/>
          <p:nvPr/>
        </p:nvGrpSpPr>
        <p:grpSpPr>
          <a:xfrm>
            <a:off x="3051664" y="1000280"/>
            <a:ext cx="5552784" cy="3508840"/>
            <a:chOff x="3186665" y="954488"/>
            <a:chExt cx="5392028" cy="391467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297215"/>
              <a:ext cx="4824536" cy="1571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1 Grupo"/>
            <p:cNvGrpSpPr/>
            <p:nvPr/>
          </p:nvGrpSpPr>
          <p:grpSpPr>
            <a:xfrm>
              <a:off x="3186665" y="954488"/>
              <a:ext cx="5392028" cy="3359514"/>
              <a:chOff x="3186665" y="954488"/>
              <a:chExt cx="5392028" cy="3359514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665" y="954488"/>
                <a:ext cx="1483585" cy="14835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3983" y="1304237"/>
                <a:ext cx="1607602" cy="15486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6691" y="2403956"/>
                <a:ext cx="4962002" cy="124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251" y="3717032"/>
                <a:ext cx="554141" cy="5969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159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rectangular redondeada"/>
          <p:cNvSpPr/>
          <p:nvPr/>
        </p:nvSpPr>
        <p:spPr>
          <a:xfrm>
            <a:off x="5292080" y="1436583"/>
            <a:ext cx="3624187" cy="1200330"/>
          </a:xfrm>
          <a:prstGeom prst="wedgeRoundRectCallout">
            <a:avLst>
              <a:gd name="adj1" fmla="val 12518"/>
              <a:gd name="adj2" fmla="val 973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880320" cy="365522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23728" y="2898810"/>
            <a:ext cx="4323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5400" b="1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Origen de las </a:t>
            </a:r>
          </a:p>
          <a:p>
            <a:r>
              <a:rPr lang="es-ES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Universidades</a:t>
            </a:r>
            <a:endParaRPr lang="es-ES" sz="5400" b="1" cap="none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5" b="100000" l="9585" r="100000">
                        <a14:foregroundMark x1="47284" y1="47962" x2="62300" y2="59712"/>
                        <a14:foregroundMark x1="80990" y1="37410" x2="76198" y2="48921"/>
                        <a14:foregroundMark x1="89137" y1="51559" x2="89137" y2="51559"/>
                        <a14:foregroundMark x1="88339" y1="45803" x2="88339" y2="45803"/>
                        <a14:foregroundMark x1="92971" y1="59472" x2="92971" y2="59472"/>
                        <a14:foregroundMark x1="94249" y1="56595" x2="94249" y2="56595"/>
                        <a14:foregroundMark x1="94728" y1="60192" x2="94728" y2="60192"/>
                        <a14:foregroundMark x1="95048" y1="62110" x2="95048" y2="62110"/>
                        <a14:foregroundMark x1="91054" y1="50120" x2="91054" y2="50120"/>
                        <a14:backgroundMark x1="34345" y1="29257" x2="55431" y2="85132"/>
                        <a14:backgroundMark x1="69808" y1="59712" x2="60064" y2="74820"/>
                        <a14:backgroundMark x1="44728" y1="18945" x2="68211" y2="44365"/>
                        <a14:backgroundMark x1="80831" y1="20144" x2="93291" y2="42686"/>
                        <a14:backgroundMark x1="87700" y1="61391" x2="87700" y2="61391"/>
                        <a14:backgroundMark x1="86102" y1="72422" x2="86102" y2="72422"/>
                        <a14:backgroundMark x1="86901" y1="74341" x2="86901" y2="74341"/>
                        <a14:backgroundMark x1="91374" y1="69305" x2="91374" y2="69305"/>
                        <a14:backgroundMark x1="98403" y1="54197" x2="98403" y2="54197"/>
                        <a14:backgroundMark x1="95847" y1="67386" x2="95847" y2="6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89" t="19242"/>
          <a:stretch/>
        </p:blipFill>
        <p:spPr bwMode="auto">
          <a:xfrm>
            <a:off x="5373850" y="3212976"/>
            <a:ext cx="3542417" cy="34641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340301" y="1436583"/>
            <a:ext cx="3624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Conozcamos algunos datos de su origen para sacar ideas que nos ayuden a entenderlas en la actualidad.</a:t>
            </a:r>
            <a:endParaRPr lang="es-VE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6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2266994"/>
            <a:ext cx="4824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UNIVERSIDAD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es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una de las instituciones más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antiguas y valoradas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del mundo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occidental. 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En tanto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comunidad de  Maestros y Discípulos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, que ofrece cursos de educación superior y concede diplomas de reconocimiento de los conocimientos alcanzados,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         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nace en la Edad Media 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europea.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Se crean como parte de las actividades de 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Iglesia Católica 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 crecieron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bajo su protección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endParaRPr lang="es-VE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el origen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68" y="2276872"/>
            <a:ext cx="4148288" cy="36004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2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rectangular redondeada"/>
          <p:cNvSpPr/>
          <p:nvPr/>
        </p:nvSpPr>
        <p:spPr>
          <a:xfrm>
            <a:off x="6534472" y="1565503"/>
            <a:ext cx="2502024" cy="1647473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7"/>
            <a:ext cx="6389434" cy="47525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" b="89969" l="10000" r="90000">
                        <a14:foregroundMark x1="72846" y1="23824" x2="72846" y2="23824"/>
                        <a14:foregroundMark x1="73462" y1="23302" x2="76923" y2="35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48" y="3429000"/>
            <a:ext cx="5004048" cy="368374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9552" y="980728"/>
            <a:ext cx="42046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Ubicación en el tiempo</a:t>
            </a:r>
            <a:endParaRPr lang="es-ES" sz="32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588224" y="1571308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¿Dónde y cuándo se fundó la primera Universidad?</a:t>
            </a:r>
          </a:p>
          <a:p>
            <a:r>
              <a:rPr lang="es-VE" sz="16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¿Dónde y cuándo se funda la primera en América latina?</a:t>
            </a:r>
            <a:endParaRPr lang="es-VE" sz="16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63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829698976"/>
              </p:ext>
            </p:extLst>
          </p:nvPr>
        </p:nvGraphicFramePr>
        <p:xfrm>
          <a:off x="179512" y="692696"/>
          <a:ext cx="770485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11 Llamada rectangular redondeada"/>
          <p:cNvSpPr/>
          <p:nvPr/>
        </p:nvSpPr>
        <p:spPr>
          <a:xfrm>
            <a:off x="6084168" y="2057946"/>
            <a:ext cx="2824336" cy="866998"/>
          </a:xfrm>
          <a:prstGeom prst="wedgeRoundRectCallout">
            <a:avLst>
              <a:gd name="adj1" fmla="val 27731"/>
              <a:gd name="adj2" fmla="val 1820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los rasgos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084168" y="202978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Exploremos los rasgos fundamentales de la Universidad Medieval 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6" name="Picture 8" descr="Imagen relaciona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291632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Imagen relaciona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3356992"/>
            <a:ext cx="291632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Imagen relaciona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8701">
            <a:off x="1345780" y="4220218"/>
            <a:ext cx="291632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n relaciona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8701">
            <a:off x="3801776" y="4221958"/>
            <a:ext cx="291632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9" b="100000" l="0" r="100000">
                        <a14:backgroundMark x1="91000" y1="70769" x2="91000" y2="70769"/>
                        <a14:backgroundMark x1="92692" y1="63385" x2="92692" y2="63385"/>
                        <a14:backgroundMark x1="97154" y1="25333" x2="96154" y2="76205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7724" y="3933056"/>
            <a:ext cx="3710780" cy="2617515"/>
          </a:xfrm>
          <a:prstGeom prst="rect">
            <a:avLst/>
          </a:prstGeom>
          <a:noFill/>
          <a:ln>
            <a:noFill/>
          </a:ln>
          <a:effectLst>
            <a:outerShdw blurRad="25400" dist="50800" dir="14400000" algn="br" rotWithShape="0">
              <a:prstClr val="black">
                <a:alpha val="7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703370" y="5232077"/>
            <a:ext cx="355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VE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Estos rasgos están altamente relacionados</a:t>
            </a:r>
            <a:endParaRPr lang="es-VE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00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323528" y="4725144"/>
            <a:ext cx="8496944" cy="15841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3" name="2 Rectángulo"/>
          <p:cNvSpPr/>
          <p:nvPr/>
        </p:nvSpPr>
        <p:spPr>
          <a:xfrm>
            <a:off x="323528" y="1457489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En su origen la palabra </a:t>
            </a:r>
            <a:r>
              <a:rPr lang="es-VE" b="1" u="sng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UNIVERSIDAD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no se usaba para designar a un centro dedicado a la enseñanza.</a:t>
            </a:r>
          </a:p>
          <a:p>
            <a:pPr algn="just"/>
            <a:endParaRPr lang="es-VE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Con el término “</a:t>
            </a:r>
            <a:r>
              <a:rPr lang="es-VE" b="1" i="1" dirty="0" err="1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Universitas</a:t>
            </a:r>
            <a:r>
              <a:rPr lang="es-VE" b="1" i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” (palabra en latín de la cual deriva Universidad)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se hacía referencia a un gremio, comunidad o asociación.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684659" y="836712"/>
            <a:ext cx="3099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el nombre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471656" y="1196752"/>
            <a:ext cx="35442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spc="40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“Universidad”</a:t>
            </a:r>
            <a:endParaRPr lang="es-ES" sz="3600" b="1" cap="none" spc="40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5219908"/>
            <a:ext cx="1246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Universitas</a:t>
            </a:r>
            <a:endParaRPr lang="es-V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67830" y="4797152"/>
            <a:ext cx="6280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Universitas</a:t>
            </a:r>
            <a:r>
              <a:rPr lang="es-V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artifex</a:t>
            </a:r>
            <a:r>
              <a:rPr lang="es-VE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lignarius</a:t>
            </a:r>
            <a:r>
              <a:rPr lang="es-VE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Comunidad o gremio de carpinteros </a:t>
            </a:r>
            <a:endParaRPr lang="es-VE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051720" y="5157192"/>
            <a:ext cx="6437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Universitas</a:t>
            </a:r>
            <a:r>
              <a:rPr lang="es-V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porro </a:t>
            </a:r>
            <a:r>
              <a:rPr lang="es-VE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faber</a:t>
            </a:r>
            <a:r>
              <a:rPr lang="es-V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ferrarius</a:t>
            </a:r>
            <a:r>
              <a:rPr lang="es-VE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s-V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Comunidad o gremio de </a:t>
            </a:r>
            <a:r>
              <a:rPr lang="es-VE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herreros</a:t>
            </a:r>
            <a:endParaRPr lang="es-VE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051720" y="5517232"/>
            <a:ext cx="528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Universitas</a:t>
            </a:r>
            <a:r>
              <a:rPr lang="es-V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fabros</a:t>
            </a:r>
            <a:r>
              <a:rPr lang="es-VE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Comunidad o gremio de artesanos</a:t>
            </a:r>
            <a:endParaRPr lang="es-VE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246688" y="5867980"/>
            <a:ext cx="7429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Universitas</a:t>
            </a:r>
            <a:r>
              <a:rPr lang="es-V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legati</a:t>
            </a:r>
            <a:r>
              <a:rPr lang="pt-BR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diversarum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gentium= </a:t>
            </a:r>
            <a:r>
              <a:rPr lang="pt-BR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pt-BR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gremio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comerciantes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08548" y="4365104"/>
            <a:ext cx="19752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 ejemplo</a:t>
            </a:r>
            <a:endParaRPr lang="es-ES" sz="2800" b="1" cap="none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flipV="1">
            <a:off x="1685121" y="5013772"/>
            <a:ext cx="382709" cy="39080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1685121" y="5404574"/>
            <a:ext cx="382709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1691680" y="5404574"/>
            <a:ext cx="382709" cy="2973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>
            <a:off x="1403648" y="5404574"/>
            <a:ext cx="288033" cy="54470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23" y="1843083"/>
            <a:ext cx="3836416" cy="25857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4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11" grpId="0"/>
      <p:bldP spid="13" grpId="0"/>
      <p:bldP spid="14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457489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Cuando se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juntaron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las personas -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Maestros y Discípulos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- interesados en 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oficio del saber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se les llamó de esta manera: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39936" y="3019018"/>
            <a:ext cx="83525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3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universitas</a:t>
            </a:r>
            <a:r>
              <a:rPr lang="es-VE" sz="3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VE" sz="3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magistrorum</a:t>
            </a:r>
            <a:r>
              <a:rPr lang="es-VE" sz="3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et </a:t>
            </a:r>
            <a:r>
              <a:rPr lang="es-VE" sz="30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scholarium</a:t>
            </a:r>
            <a:endParaRPr lang="es-VE" sz="3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9551" y="3356992"/>
            <a:ext cx="10009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spc="5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        comunidad, gremio  o unión de </a:t>
            </a:r>
            <a:r>
              <a:rPr lang="es-VE" b="1" spc="5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maestros y </a:t>
            </a:r>
            <a:r>
              <a:rPr lang="es-VE" b="1" spc="5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estudiantes.  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55574" y="3635732"/>
            <a:ext cx="1728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spc="5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Eso significa:</a:t>
            </a:r>
            <a:endParaRPr lang="es-VE" b="1" spc="5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684659" y="836712"/>
            <a:ext cx="3099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el nombre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471656" y="1196752"/>
            <a:ext cx="35442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spc="40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“Universidad”</a:t>
            </a:r>
            <a:endParaRPr lang="es-ES" sz="3600" b="1" cap="none" spc="40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Llamada rectangular redondeada"/>
          <p:cNvSpPr/>
          <p:nvPr/>
        </p:nvSpPr>
        <p:spPr>
          <a:xfrm>
            <a:off x="4124993" y="4189706"/>
            <a:ext cx="3903391" cy="1978445"/>
          </a:xfrm>
          <a:prstGeom prst="wedgeRoundRectCallout">
            <a:avLst>
              <a:gd name="adj1" fmla="val -70781"/>
              <a:gd name="adj2" fmla="val -226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8" name="7 Rectángulo"/>
          <p:cNvSpPr/>
          <p:nvPr/>
        </p:nvSpPr>
        <p:spPr>
          <a:xfrm>
            <a:off x="4222736" y="4295943"/>
            <a:ext cx="3805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Así, cuando  </a:t>
            </a:r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se decía “</a:t>
            </a:r>
            <a:r>
              <a:rPr lang="es-VE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Universidad de </a:t>
            </a:r>
            <a:r>
              <a:rPr lang="es-VE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París</a:t>
            </a:r>
            <a:r>
              <a:rPr lang="es-VE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”, </a:t>
            </a:r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por ejemplo, no era más que una simple abreviatura </a:t>
            </a:r>
            <a:r>
              <a:rPr lang="es-VE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de: </a:t>
            </a:r>
            <a:r>
              <a:rPr lang="es-VE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Universidad</a:t>
            </a:r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VE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(Comunidad) </a:t>
            </a:r>
            <a:r>
              <a:rPr lang="es-VE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 </a:t>
            </a:r>
            <a:r>
              <a:rPr lang="es-VE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los Maestros y Estudiantes de </a:t>
            </a:r>
            <a:r>
              <a:rPr lang="es-VE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París</a:t>
            </a:r>
            <a:r>
              <a:rPr lang="es-VE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VE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3" b="932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23" r="24794"/>
          <a:stretch/>
        </p:blipFill>
        <p:spPr bwMode="auto">
          <a:xfrm>
            <a:off x="1998734" y="4079919"/>
            <a:ext cx="1781178" cy="27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0463 L 0 0.0407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10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2636912"/>
            <a:ext cx="468052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Estas Comunidades gozaban del “</a:t>
            </a:r>
            <a:r>
              <a:rPr lang="es-VE" sz="17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privilegio</a:t>
            </a: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” de la </a:t>
            </a:r>
            <a:r>
              <a:rPr lang="es-VE" sz="1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AUTONOMIA</a:t>
            </a: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, pues sólo sus miembros establecían las reglas internas, y ninguna autoridad externa podía interferir  en ella.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VE" sz="17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La </a:t>
            </a:r>
            <a:r>
              <a:rPr lang="es-VE" sz="1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AUTONOMIA</a:t>
            </a: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es uno de los valores más importantes y característicos de la institución universitaria, pues indica que es </a:t>
            </a:r>
            <a:r>
              <a:rPr lang="es-VE" sz="1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 especio DE </a:t>
            </a: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y </a:t>
            </a:r>
            <a:r>
              <a:rPr lang="es-VE" sz="1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PARA</a:t>
            </a: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los </a:t>
            </a:r>
            <a:r>
              <a:rPr lang="es-VE" sz="1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seres humanos libres</a:t>
            </a:r>
            <a:r>
              <a:rPr lang="es-VE" sz="17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la Autonomía</a:t>
            </a:r>
          </a:p>
          <a:p>
            <a:pPr algn="ctr"/>
            <a:r>
              <a:rPr lang="es-ES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Universidad</a:t>
            </a:r>
            <a:endParaRPr lang="es-ES" sz="32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176464" cy="360040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339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1560" y="2555612"/>
            <a:ext cx="4392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“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privilegio</a:t>
            </a:r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”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</a:t>
            </a:r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AUTONOMIA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176464" cy="360040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86" l="0" r="100000">
                        <a14:foregroundMark x1="12639" y1="13625" x2="82528" y2="98715"/>
                        <a14:foregroundMark x1="27138" y1="74036" x2="27138" y2="74036"/>
                        <a14:foregroundMark x1="46840" y1="58098" x2="1859" y2="98458"/>
                        <a14:foregroundMark x1="41264" y1="63753" x2="49071" y2="94602"/>
                        <a14:foregroundMark x1="61710" y1="58098" x2="94424" y2="96144"/>
                        <a14:foregroundMark x1="97026" y1="53985" x2="97026" y2="53985"/>
                        <a14:backgroundMark x1="16357" y1="62468" x2="16357" y2="62468"/>
                        <a14:backgroundMark x1="5576" y1="32905" x2="5576" y2="32905"/>
                        <a14:backgroundMark x1="7807" y1="5398" x2="7807" y2="5398"/>
                        <a14:backgroundMark x1="7807" y1="4884" x2="5204" y2="33676"/>
                        <a14:backgroundMark x1="4461" y1="32905" x2="15985" y2="62211"/>
                        <a14:backgroundMark x1="19703" y1="53985" x2="19703" y2="53985"/>
                        <a14:backgroundMark x1="19703" y1="53985" x2="5204" y2="29306"/>
                        <a14:backgroundMark x1="7807" y1="18766" x2="20818" y2="48329"/>
                        <a14:backgroundMark x1="10037" y1="59126" x2="10037" y2="59126"/>
                        <a14:backgroundMark x1="14126" y1="63239" x2="14126" y2="63239"/>
                        <a14:backgroundMark x1="16357" y1="62468" x2="372" y2="72237"/>
                        <a14:backgroundMark x1="9294" y1="47815" x2="743" y2="56812"/>
                        <a14:backgroundMark x1="7435" y1="1542" x2="1859" y2="6427"/>
                        <a14:backgroundMark x1="87732" y1="33676" x2="87732" y2="33676"/>
                        <a14:backgroundMark x1="92565" y1="41902" x2="92565" y2="41902"/>
                        <a14:backgroundMark x1="94424" y1="42674" x2="71747" y2="0"/>
                        <a14:backgroundMark x1="70632" y1="44473" x2="98513" y2="514"/>
                        <a14:backgroundMark x1="92565" y1="17995" x2="92565" y2="17995"/>
                        <a14:backgroundMark x1="97026" y1="4627" x2="97398" y2="43188"/>
                        <a14:backgroundMark x1="96654" y1="44987" x2="71747" y2="44987"/>
                        <a14:backgroundMark x1="55390" y1="4113" x2="81784" y2="21080"/>
                        <a14:backgroundMark x1="67286" y1="33419" x2="67286" y2="33419"/>
                        <a14:backgroundMark x1="63941" y1="39075" x2="83643" y2="22879"/>
                        <a14:backgroundMark x1="1859" y1="93059" x2="2974" y2="71465"/>
                        <a14:backgroundMark x1="7807" y1="5398" x2="19703" y2="1285"/>
                        <a14:backgroundMark x1="19703" y1="2314" x2="36431" y2="514"/>
                        <a14:backgroundMark x1="70632" y1="8740" x2="36431" y2="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58052"/>
            <a:ext cx="25622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940152" y="5805264"/>
            <a:ext cx="342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200" dirty="0" smtClean="0"/>
              <a:t>P. Carlos Guillermo Plaza S.J</a:t>
            </a:r>
          </a:p>
          <a:p>
            <a:r>
              <a:rPr lang="es-VE" sz="1200" dirty="0" smtClean="0"/>
              <a:t>Rector Fundador de la UCAB</a:t>
            </a:r>
            <a:endParaRPr lang="es-VE" sz="1200" dirty="0"/>
          </a:p>
        </p:txBody>
      </p:sp>
      <p:sp>
        <p:nvSpPr>
          <p:cNvPr id="8" name="7 Rectángulo"/>
          <p:cNvSpPr/>
          <p:nvPr/>
        </p:nvSpPr>
        <p:spPr>
          <a:xfrm>
            <a:off x="710612" y="1558533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Fijémonos lo que el p. Carlos Guillermo Plaza S.J comento sobre el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4213" y="2564904"/>
            <a:ext cx="42478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rgbClr val="002060"/>
                </a:solidFill>
              </a:rPr>
              <a:t>“A la Iglesia deben también las Universidades </a:t>
            </a:r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condición de autónomas</a:t>
            </a:r>
            <a:r>
              <a:rPr lang="es-VE" dirty="0" smtClean="0">
                <a:solidFill>
                  <a:srgbClr val="002060"/>
                </a:solidFill>
              </a:rPr>
              <a:t>, privilegio que hoy tan calurosamente se defiende.</a:t>
            </a:r>
          </a:p>
          <a:p>
            <a:endParaRPr lang="es-VE" dirty="0" smtClean="0">
              <a:solidFill>
                <a:srgbClr val="002060"/>
              </a:solidFill>
            </a:endParaRPr>
          </a:p>
          <a:p>
            <a:r>
              <a:rPr lang="es-VE" dirty="0" smtClean="0">
                <a:solidFill>
                  <a:srgbClr val="002060"/>
                </a:solidFill>
              </a:rPr>
              <a:t>Enclavadas en el seno de sociedad múltiple y feudal, se veían de continuo sometidas a las presiones políticas de reyes, príncipes y señores feudales, que pretendían convertir a la universidad en instrumento de sus apetencias políticas y personalistas…</a:t>
            </a:r>
            <a:endParaRPr lang="es-VE" dirty="0">
              <a:solidFill>
                <a:srgbClr val="002060"/>
              </a:solidFill>
            </a:endParaRPr>
          </a:p>
        </p:txBody>
      </p:sp>
      <p:sp>
        <p:nvSpPr>
          <p:cNvPr id="10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1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6694E-7 L 0.004 -0.056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8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86" l="0" r="100000">
                        <a14:foregroundMark x1="12639" y1="13625" x2="82528" y2="98715"/>
                        <a14:foregroundMark x1="27138" y1="74036" x2="27138" y2="74036"/>
                        <a14:foregroundMark x1="46840" y1="58098" x2="1859" y2="98458"/>
                        <a14:foregroundMark x1="41264" y1="63753" x2="49071" y2="94602"/>
                        <a14:foregroundMark x1="61710" y1="58098" x2="94424" y2="96144"/>
                        <a14:foregroundMark x1="97026" y1="53985" x2="97026" y2="53985"/>
                        <a14:backgroundMark x1="16357" y1="62468" x2="16357" y2="62468"/>
                        <a14:backgroundMark x1="5576" y1="32905" x2="5576" y2="32905"/>
                        <a14:backgroundMark x1="7807" y1="5398" x2="7807" y2="5398"/>
                        <a14:backgroundMark x1="7807" y1="4884" x2="5204" y2="33676"/>
                        <a14:backgroundMark x1="4461" y1="32905" x2="15985" y2="62211"/>
                        <a14:backgroundMark x1="19703" y1="53985" x2="19703" y2="53985"/>
                        <a14:backgroundMark x1="19703" y1="53985" x2="5204" y2="29306"/>
                        <a14:backgroundMark x1="7807" y1="18766" x2="20818" y2="48329"/>
                        <a14:backgroundMark x1="10037" y1="59126" x2="10037" y2="59126"/>
                        <a14:backgroundMark x1="14126" y1="63239" x2="14126" y2="63239"/>
                        <a14:backgroundMark x1="16357" y1="62468" x2="372" y2="72237"/>
                        <a14:backgroundMark x1="9294" y1="47815" x2="743" y2="56812"/>
                        <a14:backgroundMark x1="7435" y1="1542" x2="1859" y2="6427"/>
                        <a14:backgroundMark x1="87732" y1="33676" x2="87732" y2="33676"/>
                        <a14:backgroundMark x1="92565" y1="41902" x2="92565" y2="41902"/>
                        <a14:backgroundMark x1="94424" y1="42674" x2="71747" y2="0"/>
                        <a14:backgroundMark x1="70632" y1="44473" x2="98513" y2="514"/>
                        <a14:backgroundMark x1="92565" y1="17995" x2="92565" y2="17995"/>
                        <a14:backgroundMark x1="97026" y1="4627" x2="97398" y2="43188"/>
                        <a14:backgroundMark x1="96654" y1="44987" x2="71747" y2="44987"/>
                        <a14:backgroundMark x1="55390" y1="4113" x2="81784" y2="21080"/>
                        <a14:backgroundMark x1="67286" y1="33419" x2="67286" y2="33419"/>
                        <a14:backgroundMark x1="63941" y1="39075" x2="83643" y2="22879"/>
                        <a14:backgroundMark x1="1859" y1="93059" x2="2974" y2="71465"/>
                        <a14:backgroundMark x1="7807" y1="5398" x2="19703" y2="1285"/>
                        <a14:backgroundMark x1="19703" y1="2314" x2="36431" y2="514"/>
                        <a14:backgroundMark x1="70632" y1="8740" x2="36431" y2="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58052"/>
            <a:ext cx="25622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4213" y="1844824"/>
            <a:ext cx="42478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rgbClr val="002060"/>
                </a:solidFill>
              </a:rPr>
              <a:t>Para defender </a:t>
            </a:r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libertad de pensamiento </a:t>
            </a:r>
            <a:r>
              <a:rPr lang="es-VE" dirty="0" smtClean="0">
                <a:solidFill>
                  <a:srgbClr val="002060"/>
                </a:solidFill>
              </a:rPr>
              <a:t>se acogieron entonces las universidades al alto patrocinio del Romano Pontífice (el Papa). Dentro del ambiente y mentalidad de la época, la tutela directa de Roma representaba para las universidades la más firme garantía de </a:t>
            </a:r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independencia</a:t>
            </a:r>
            <a:r>
              <a:rPr lang="es-VE" dirty="0" smtClean="0">
                <a:solidFill>
                  <a:srgbClr val="002060"/>
                </a:solidFill>
              </a:rPr>
              <a:t> frente a los abusos de poder local.</a:t>
            </a:r>
          </a:p>
          <a:p>
            <a:endParaRPr lang="es-VE" dirty="0">
              <a:solidFill>
                <a:srgbClr val="002060"/>
              </a:solidFill>
            </a:endParaRPr>
          </a:p>
          <a:p>
            <a:r>
              <a:rPr lang="es-VE" dirty="0" smtClean="0">
                <a:solidFill>
                  <a:srgbClr val="002060"/>
                </a:solidFill>
              </a:rPr>
              <a:t>A pesar de esta garantía supranacional (algo así como su las actuales universidades del mundo dependieran directamente de la ONU) las universidades fueron víctimas de no pocas injerencias del poder político…”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940152" y="5805264"/>
            <a:ext cx="342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200" dirty="0" smtClean="0"/>
              <a:t>P. Carlos Guillermo Plaza S.J</a:t>
            </a:r>
          </a:p>
          <a:p>
            <a:r>
              <a:rPr lang="es-VE" sz="1200" dirty="0" smtClean="0"/>
              <a:t>Rector Fundador de la UCAB</a:t>
            </a:r>
            <a:endParaRPr lang="es-VE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619672" y="5766447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VE" sz="1400" b="1" dirty="0" smtClean="0">
                <a:solidFill>
                  <a:srgbClr val="002060"/>
                </a:solidFill>
              </a:rPr>
              <a:t>“</a:t>
            </a:r>
            <a:r>
              <a:rPr lang="es-VE" sz="1400" b="1" i="1" dirty="0" smtClean="0">
                <a:solidFill>
                  <a:srgbClr val="002060"/>
                </a:solidFill>
              </a:rPr>
              <a:t>La Iglesia y la Universidad</a:t>
            </a:r>
            <a:r>
              <a:rPr lang="es-VE" sz="1400" b="1" dirty="0" smtClean="0">
                <a:solidFill>
                  <a:srgbClr val="002060"/>
                </a:solidFill>
              </a:rPr>
              <a:t>”</a:t>
            </a:r>
          </a:p>
          <a:p>
            <a:pPr algn="r"/>
            <a:r>
              <a:rPr lang="es-VE" sz="1400" b="1" dirty="0" smtClean="0">
                <a:solidFill>
                  <a:srgbClr val="002060"/>
                </a:solidFill>
              </a:rPr>
              <a:t>  Publicado en la Revista SIC</a:t>
            </a:r>
            <a:endParaRPr lang="es-VE" sz="1400" b="1" dirty="0">
              <a:solidFill>
                <a:srgbClr val="002060"/>
              </a:solidFill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2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58" y="4509120"/>
            <a:ext cx="1757222" cy="22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4841" y="2204864"/>
            <a:ext cx="856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Gracias a 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Autonomía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,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l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a Universidad  fue (y es), un</a:t>
            </a:r>
            <a:endParaRPr lang="es-VE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la tarea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771800" y="3663314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en el que se puede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977746" y="3524815"/>
            <a:ext cx="12900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debatir</a:t>
            </a:r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 </a:t>
            </a:r>
          </a:p>
          <a:p>
            <a:pPr algn="ctr"/>
            <a:r>
              <a:rPr lang="es-VE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d</a:t>
            </a:r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iscernir</a:t>
            </a:r>
          </a:p>
          <a:p>
            <a:pPr algn="ctr"/>
            <a:r>
              <a:rPr lang="es-VE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deliberar</a:t>
            </a:r>
          </a:p>
          <a:p>
            <a:pPr algn="ctr"/>
            <a:r>
              <a:rPr lang="es-VE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crear</a:t>
            </a:r>
            <a:r>
              <a:rPr lang="es-VE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 </a:t>
            </a:r>
            <a:endParaRPr lang="es-VE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7" name="16 Abrir llave"/>
          <p:cNvSpPr/>
          <p:nvPr/>
        </p:nvSpPr>
        <p:spPr>
          <a:xfrm>
            <a:off x="3779912" y="3429000"/>
            <a:ext cx="360040" cy="149939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9" name="18 Abrir llave"/>
          <p:cNvSpPr/>
          <p:nvPr/>
        </p:nvSpPr>
        <p:spPr>
          <a:xfrm flipH="1">
            <a:off x="5116805" y="3429000"/>
            <a:ext cx="247283" cy="1499394"/>
          </a:xfrm>
          <a:prstGeom prst="leftBrace">
            <a:avLst>
              <a:gd name="adj1" fmla="val 8333"/>
              <a:gd name="adj2" fmla="val 5070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3" name="22 CuadroTexto"/>
          <p:cNvSpPr txBox="1"/>
          <p:nvPr/>
        </p:nvSpPr>
        <p:spPr>
          <a:xfrm>
            <a:off x="5364088" y="39330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para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6" b="897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862"/>
          <a:stretch/>
        </p:blipFill>
        <p:spPr bwMode="auto">
          <a:xfrm rot="17089264" flipH="1">
            <a:off x="1991665" y="3276029"/>
            <a:ext cx="1253948" cy="87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23 Grupo"/>
          <p:cNvGrpSpPr/>
          <p:nvPr/>
        </p:nvGrpSpPr>
        <p:grpSpPr>
          <a:xfrm>
            <a:off x="6316175" y="2204864"/>
            <a:ext cx="2216265" cy="369332"/>
            <a:chOff x="6316175" y="2204864"/>
            <a:chExt cx="2216265" cy="369332"/>
          </a:xfrm>
        </p:grpSpPr>
        <p:sp>
          <p:nvSpPr>
            <p:cNvPr id="7" name="6 Rectángulo"/>
            <p:cNvSpPr/>
            <p:nvPr/>
          </p:nvSpPr>
          <p:spPr>
            <a:xfrm>
              <a:off x="6316175" y="2204864"/>
              <a:ext cx="14961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s-VE" b="1" dirty="0" smtClean="0">
                  <a:solidFill>
                    <a:srgbClr val="66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espacio de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096" y="2204864"/>
              <a:ext cx="810344" cy="362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27 Grupo"/>
          <p:cNvGrpSpPr/>
          <p:nvPr/>
        </p:nvGrpSpPr>
        <p:grpSpPr>
          <a:xfrm>
            <a:off x="6192688" y="3789040"/>
            <a:ext cx="4572000" cy="646331"/>
            <a:chOff x="6192688" y="3789040"/>
            <a:chExt cx="4572000" cy="646331"/>
          </a:xfrm>
        </p:grpSpPr>
        <p:sp>
          <p:nvSpPr>
            <p:cNvPr id="18" name="17 Rectángulo"/>
            <p:cNvSpPr/>
            <p:nvPr/>
          </p:nvSpPr>
          <p:spPr>
            <a:xfrm>
              <a:off x="6192688" y="378904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VE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difundir</a:t>
              </a:r>
            </a:p>
            <a:p>
              <a:r>
                <a:rPr lang="es-VE" b="1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buscar</a:t>
              </a:r>
              <a:endParaRPr lang="es-VE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78" b="91556" l="0" r="96000">
                          <a14:foregroundMark x1="5333" y1="48444" x2="5333" y2="48444"/>
                          <a14:foregroundMark x1="19556" y1="48444" x2="19556" y2="48444"/>
                          <a14:foregroundMark x1="39111" y1="40444" x2="39111" y2="40444"/>
                          <a14:foregroundMark x1="40889" y1="50667" x2="40889" y2="50667"/>
                          <a14:foregroundMark x1="48889" y1="52000" x2="48889" y2="52000"/>
                          <a14:foregroundMark x1="63111" y1="51111" x2="63111" y2="51111"/>
                          <a14:foregroundMark x1="77333" y1="48444" x2="77333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29" b="36183"/>
            <a:stretch/>
          </p:blipFill>
          <p:spPr bwMode="auto">
            <a:xfrm>
              <a:off x="7084983" y="4077073"/>
              <a:ext cx="1087417" cy="288032"/>
            </a:xfrm>
            <a:prstGeom prst="rect">
              <a:avLst/>
            </a:prstGeom>
            <a:noFill/>
            <a:ln>
              <a:noFill/>
            </a:ln>
            <a:effectLst>
              <a:outerShdw dist="12700" dir="4200000" algn="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861048"/>
              <a:ext cx="831183" cy="201257"/>
            </a:xfrm>
            <a:prstGeom prst="rect">
              <a:avLst/>
            </a:prstGeom>
            <a:noFill/>
            <a:ln>
              <a:noFill/>
            </a:ln>
            <a:effectLst>
              <a:outerShdw dist="127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Abrir llave"/>
          <p:cNvSpPr/>
          <p:nvPr/>
        </p:nvSpPr>
        <p:spPr>
          <a:xfrm rot="16200000">
            <a:off x="6892909" y="3490782"/>
            <a:ext cx="569638" cy="189908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cxnSp>
        <p:nvCxnSpPr>
          <p:cNvPr id="9" name="8 Conector recto"/>
          <p:cNvCxnSpPr>
            <a:stCxn id="2" idx="1"/>
          </p:cNvCxnSpPr>
          <p:nvPr/>
        </p:nvCxnSpPr>
        <p:spPr>
          <a:xfrm flipH="1">
            <a:off x="7177728" y="4725144"/>
            <a:ext cx="1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683568" y="5085184"/>
            <a:ext cx="64941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H="1">
            <a:off x="683568" y="5085184"/>
            <a:ext cx="1" cy="6543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683568" y="5739526"/>
            <a:ext cx="57606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26 Grupo"/>
          <p:cNvGrpSpPr/>
          <p:nvPr/>
        </p:nvGrpSpPr>
        <p:grpSpPr>
          <a:xfrm>
            <a:off x="1229725" y="5517232"/>
            <a:ext cx="5799081" cy="432048"/>
            <a:chOff x="1229725" y="5517232"/>
            <a:chExt cx="5799081" cy="43204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1" y="5517232"/>
              <a:ext cx="1376685" cy="36004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229725" y="5579948"/>
              <a:ext cx="4638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VE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m</a:t>
              </a:r>
              <a:r>
                <a:rPr lang="es-VE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ediante</a:t>
              </a:r>
              <a:r>
                <a:rPr lang="es-VE" dirty="0" smtClean="0">
                  <a:latin typeface="Arial Black" panose="020B0A04020102020204" pitchFamily="34" charset="0"/>
                </a:rPr>
                <a:t> </a:t>
              </a:r>
              <a:r>
                <a:rPr lang="es-VE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el uso </a:t>
              </a:r>
              <a:r>
                <a:rPr lang="es-VE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DISCIPLINADO</a:t>
              </a:r>
              <a:r>
                <a:rPr lang="es-VE" dirty="0" smtClean="0">
                  <a:latin typeface="Arial Black" panose="020B0A04020102020204" pitchFamily="34" charset="0"/>
                </a:rPr>
                <a:t> </a:t>
              </a:r>
              <a:r>
                <a:rPr lang="es-VE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de</a:t>
              </a:r>
              <a:r>
                <a:rPr lang="es-VE" dirty="0" smtClean="0">
                  <a:latin typeface="Arial Black" panose="020B0A04020102020204" pitchFamily="34" charset="0"/>
                </a:rPr>
                <a:t> </a:t>
              </a:r>
              <a:endParaRPr lang="es-VE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579 L -0.65052 0.261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5" y="13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 animBg="1"/>
      <p:bldP spid="19" grpId="0" animBg="1"/>
      <p:bldP spid="23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64624" y="3356992"/>
            <a:ext cx="8455848" cy="28083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CuadroTexto"/>
          <p:cNvSpPr txBox="1"/>
          <p:nvPr/>
        </p:nvSpPr>
        <p:spPr>
          <a:xfrm>
            <a:off x="539552" y="3702511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Vamos a iniciar una exploración sobre la Universidad. Partimos del hecho concreto que estás en proceso de transición y necesitas conocer una nueva cultura.</a:t>
            </a:r>
          </a:p>
          <a:p>
            <a:pPr algn="just"/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Exploraremos los orígenes, pues ellos nos aportan muchas luces sobre la institución Universitaria en la actualidad.</a:t>
            </a:r>
          </a:p>
          <a:p>
            <a:pPr algn="just"/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Veremos si la Universidad tiene futuro y diferentes tipos de instituciones de educación superior.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6"/>
          <a:stretch/>
        </p:blipFill>
        <p:spPr bwMode="auto">
          <a:xfrm>
            <a:off x="6444208" y="914252"/>
            <a:ext cx="2232248" cy="255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32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2348880"/>
            <a:ext cx="48245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VE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La Universidad medieval ofrecían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conocimientos generales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y </a:t>
            </a:r>
            <a:r>
              <a:rPr lang="es-VE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destrezas intelectuales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 antes que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habilidades técnicas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para construir, arreglar, armar, diseñar, etc.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Interesaba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transmitir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un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sistema de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ideas sobre </a:t>
            </a:r>
            <a:r>
              <a:rPr lang="es-VE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mundo y 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humanidad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, así como de un repertorio de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convicciones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que habrían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de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orientar el modo de proceder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del ser humano en sociedad.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la tarea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08" y="2276872"/>
            <a:ext cx="4160848" cy="374441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2060848"/>
            <a:ext cx="482453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Debido  al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SABER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que manejaban, los universitarios fungían con consejeros, asesores,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contribuyendo 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 manera concreta en: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VE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719138" lvl="0" indent="-185738">
              <a:buFont typeface="+mj-lt"/>
              <a:buAutoNum type="arabicParenR"/>
            </a:pPr>
            <a:r>
              <a:rPr lang="es-VE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Aconsejar a los gobernantes para la toma de decisiones.</a:t>
            </a:r>
            <a:endParaRPr lang="es-VE" sz="16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719138" lvl="0" indent="-185738">
              <a:buFont typeface="+mj-lt"/>
              <a:buAutoNum type="arabicParenR"/>
            </a:pPr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Servir </a:t>
            </a:r>
            <a:r>
              <a:rPr lang="es-VE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 papado y a la jerarquía </a:t>
            </a:r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eclesiástica: ¿cómo?</a:t>
            </a:r>
          </a:p>
          <a:p>
            <a:pPr marL="892175" lvl="0" indent="-173038">
              <a:buFont typeface="Wingdings" panose="05000000000000000000" pitchFamily="2" charset="2"/>
              <a:buChar char="Ø"/>
            </a:pPr>
            <a:r>
              <a:rPr lang="es-VE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Siendo </a:t>
            </a:r>
            <a:r>
              <a:rPr lang="es-VE" sz="16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garantes y difusores </a:t>
            </a:r>
            <a:r>
              <a:rPr lang="es-VE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 la </a:t>
            </a:r>
            <a:r>
              <a:rPr lang="es-VE" sz="16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verdadera doctrina</a:t>
            </a:r>
            <a:r>
              <a:rPr lang="es-VE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892175" lvl="0" indent="-173038">
              <a:buFont typeface="Wingdings" panose="05000000000000000000" pitchFamily="2" charset="2"/>
              <a:buChar char="Ø"/>
            </a:pPr>
            <a:r>
              <a:rPr lang="es-VE" sz="16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Identificar</a:t>
            </a:r>
            <a:r>
              <a:rPr lang="es-VE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VE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 </a:t>
            </a:r>
            <a:r>
              <a:rPr lang="es-VE" sz="16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condenar</a:t>
            </a:r>
            <a:r>
              <a:rPr lang="es-VE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las </a:t>
            </a:r>
            <a:r>
              <a:rPr lang="es-VE" sz="16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herejías</a:t>
            </a:r>
            <a:r>
              <a:rPr lang="es-VE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 ideas que no lleven a la Verdad. </a:t>
            </a:r>
          </a:p>
          <a:p>
            <a:pPr marL="719138" lvl="0" indent="-185738">
              <a:buFont typeface="+mj-lt"/>
              <a:buAutoNum type="arabicParenR" startAt="3"/>
            </a:pPr>
            <a:r>
              <a:rPr lang="es-VE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Dar su parecer  sobre asuntos que contribuyan al </a:t>
            </a:r>
            <a:r>
              <a:rPr lang="es-VE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desarrollo </a:t>
            </a:r>
            <a:r>
              <a:rPr lang="es-VE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 la ciudad donde se encuentra.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la tarea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08" y="2276872"/>
            <a:ext cx="4160848" cy="374441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6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 rot="20580328">
            <a:off x="2981353" y="3816952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600" b="1" dirty="0" smtClean="0">
                <a:solidFill>
                  <a:schemeClr val="accent4">
                    <a:lumMod val="75000"/>
                  </a:schemeClr>
                </a:solidFill>
              </a:rPr>
              <a:t>Se traduce en</a:t>
            </a:r>
            <a:endParaRPr lang="es-VE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528392" cy="2304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36512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el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“Alma Mater”</a:t>
            </a:r>
          </a:p>
        </p:txBody>
      </p:sp>
      <p:pic>
        <p:nvPicPr>
          <p:cNvPr id="1028" name="Picture 4" descr="Resultado de imagen para universidad de Boloni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97996"/>
            <a:ext cx="2642226" cy="26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21328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La Primera universidad que tuvo el mundo occidental  fue la Universidad de Bolonia, fundada en 1088.</a:t>
            </a:r>
          </a:p>
          <a:p>
            <a:pPr algn="just"/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Como toda universidad tiene su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escudo</a:t>
            </a:r>
            <a:endParaRPr lang="es-VE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76">
                        <a14:foregroundMark x1="13164" y1="68519" x2="13164" y2="68519"/>
                        <a14:foregroundMark x1="16397" y1="71065" x2="16397" y2="71065"/>
                        <a14:foregroundMark x1="12240" y1="62731" x2="12240" y2="62731"/>
                        <a14:foregroundMark x1="4850" y1="50231" x2="4850" y2="50231"/>
                        <a14:foregroundMark x1="7159" y1="54630" x2="7159" y2="54630"/>
                        <a14:foregroundMark x1="5312" y1="41435" x2="5312" y2="41435"/>
                        <a14:foregroundMark x1="10624" y1="40741" x2="10624" y2="40741"/>
                        <a14:foregroundMark x1="12240" y1="29861" x2="12240" y2="29861"/>
                        <a14:foregroundMark x1="13857" y1="23611" x2="13857" y2="23611"/>
                        <a14:foregroundMark x1="17321" y1="25694" x2="17321" y2="25694"/>
                        <a14:foregroundMark x1="13626" y1="31250" x2="13626" y2="31250"/>
                        <a14:foregroundMark x1="24711" y1="18981" x2="24711" y2="18981"/>
                        <a14:foregroundMark x1="19861" y1="17361" x2="19861" y2="17361"/>
                        <a14:foregroundMark x1="21940" y1="23611" x2="21940" y2="23611"/>
                        <a14:foregroundMark x1="28176" y1="15278" x2="28176" y2="15278"/>
                        <a14:foregroundMark x1="27252" y1="13194" x2="27252" y2="13194"/>
                        <a14:foregroundMark x1="26559" y1="11343" x2="26559" y2="11343"/>
                        <a14:foregroundMark x1="24018" y1="12500" x2="24018" y2="12500"/>
                        <a14:foregroundMark x1="34411" y1="10185" x2="34411" y2="10185"/>
                        <a14:foregroundMark x1="57044" y1="8102" x2="57044" y2="8102"/>
                        <a14:foregroundMark x1="55658" y1="11343" x2="55658" y2="11343"/>
                        <a14:foregroundMark x1="58430" y1="5787" x2="58430" y2="5787"/>
                        <a14:foregroundMark x1="65820" y1="8796" x2="65820" y2="8796"/>
                        <a14:foregroundMark x1="72286" y1="12731" x2="72286" y2="12731"/>
                        <a14:foregroundMark x1="76443" y1="15741" x2="76443" y2="15741"/>
                        <a14:foregroundMark x1="81524" y1="19444" x2="81524" y2="19444"/>
                        <a14:foregroundMark x1="86836" y1="29398" x2="86836" y2="29398"/>
                        <a14:foregroundMark x1="88453" y1="34028" x2="88453" y2="34028"/>
                        <a14:foregroundMark x1="90762" y1="40278" x2="90762" y2="40278"/>
                        <a14:foregroundMark x1="88915" y1="46065" x2="88915" y2="46065"/>
                        <a14:foregroundMark x1="92610" y1="54630" x2="92610" y2="54630"/>
                        <a14:foregroundMark x1="93764" y1="60185" x2="93764" y2="60185"/>
                        <a14:foregroundMark x1="86605" y1="66898" x2="86605" y2="66898"/>
                        <a14:foregroundMark x1="87298" y1="63426" x2="87298" y2="63426"/>
                        <a14:foregroundMark x1="87067" y1="71296" x2="87067" y2="71296"/>
                        <a14:foregroundMark x1="42494" y1="9028" x2="42494" y2="9028"/>
                        <a14:foregroundMark x1="34180" y1="8102" x2="34180" y2="8102"/>
                        <a14:foregroundMark x1="35797" y1="12731" x2="35797" y2="12731"/>
                        <a14:foregroundMark x1="35797" y1="6944" x2="35797" y2="6944"/>
                        <a14:foregroundMark x1="36952" y1="9722" x2="36952" y2="9722"/>
                        <a14:foregroundMark x1="64203" y1="12500" x2="64203" y2="12500"/>
                        <a14:foregroundMark x1="64665" y1="7407" x2="64665" y2="7407"/>
                        <a14:foregroundMark x1="67898" y1="8796" x2="67898" y2="8796"/>
                        <a14:backgroundMark x1="28176" y1="22222" x2="28176" y2="22222"/>
                        <a14:backgroundMark x1="79677" y1="67824" x2="79677" y2="67824"/>
                        <a14:backgroundMark x1="79446" y1="30556" x2="79446" y2="30556"/>
                        <a14:backgroundMark x1="79446" y1="30556" x2="80139" y2="67824"/>
                        <a14:backgroundMark x1="68822" y1="20602" x2="26559" y2="77315"/>
                        <a14:backgroundMark x1="27483" y1="23380" x2="69977" y2="78472"/>
                        <a14:backgroundMark x1="47575" y1="27315" x2="47575" y2="27315"/>
                        <a14:backgroundMark x1="47575" y1="21296" x2="47575" y2="21296"/>
                        <a14:backgroundMark x1="36490" y1="23843" x2="36490" y2="23843"/>
                        <a14:backgroundMark x1="34180" y1="26389" x2="63048" y2="27315"/>
                        <a14:backgroundMark x1="66282" y1="28009" x2="66744" y2="71991"/>
                        <a14:backgroundMark x1="46882" y1="17593" x2="46882" y2="17593"/>
                        <a14:backgroundMark x1="53811" y1="20139" x2="53811" y2="20139"/>
                        <a14:backgroundMark x1="47113" y1="15046" x2="47113" y2="15046"/>
                        <a14:backgroundMark x1="51270" y1="14815" x2="51270" y2="14815"/>
                        <a14:backgroundMark x1="55196" y1="14815" x2="55196" y2="14815"/>
                        <a14:backgroundMark x1="74365" y1="24074" x2="74365" y2="24074"/>
                        <a14:backgroundMark x1="84758" y1="53704" x2="84758" y2="53704"/>
                        <a14:backgroundMark x1="84296" y1="41898" x2="84296" y2="41898"/>
                        <a14:backgroundMark x1="85219" y1="47222" x2="85219" y2="47222"/>
                        <a14:backgroundMark x1="83603" y1="62500" x2="83603" y2="62500"/>
                        <a14:backgroundMark x1="75982" y1="74306" x2="75982" y2="74306"/>
                        <a14:backgroundMark x1="59815" y1="83565" x2="59815" y2="83565"/>
                        <a14:backgroundMark x1="66744" y1="81713" x2="66744" y2="81713"/>
                        <a14:backgroundMark x1="63048" y1="82639" x2="63048" y2="82639"/>
                        <a14:backgroundMark x1="46189" y1="85185" x2="46189" y2="85185"/>
                        <a14:backgroundMark x1="52887" y1="86343" x2="52887" y2="86343"/>
                        <a14:backgroundMark x1="56582" y1="85648" x2="56582" y2="85648"/>
                        <a14:backgroundMark x1="21940" y1="71065" x2="21940" y2="71065"/>
                        <a14:backgroundMark x1="21709" y1="71065" x2="45035" y2="84491"/>
                        <a14:backgroundMark x1="20785" y1="71528" x2="28176" y2="22685"/>
                        <a14:backgroundMark x1="16628" y1="37269" x2="16628" y2="37269"/>
                        <a14:backgroundMark x1="27714" y1="22222" x2="17321" y2="36343"/>
                        <a14:backgroundMark x1="16166" y1="37500" x2="20785" y2="71528"/>
                        <a14:backgroundMark x1="14319" y1="56250" x2="14319" y2="56250"/>
                        <a14:backgroundMark x1="14088" y1="47917" x2="14088" y2="47917"/>
                        <a14:backgroundMark x1="28406" y1="82407" x2="28406" y2="82407"/>
                        <a14:backgroundMark x1="34642" y1="89583" x2="34642" y2="89583"/>
                        <a14:backgroundMark x1="19169" y1="89583" x2="19169" y2="89583"/>
                        <a14:backgroundMark x1="60277" y1="97222" x2="60277" y2="97222"/>
                        <a14:backgroundMark x1="18245" y1="89352" x2="60277" y2="96759"/>
                        <a14:backgroundMark x1="87991" y1="19444" x2="87991" y2="19444"/>
                        <a14:backgroundMark x1="81524" y1="88426" x2="81524" y2="88426"/>
                        <a14:backgroundMark x1="97460" y1="59491" x2="97460" y2="59491"/>
                        <a14:backgroundMark x1="82217" y1="12963" x2="82217" y2="12963"/>
                        <a14:backgroundMark x1="82910" y1="13657" x2="93072" y2="27315"/>
                        <a14:backgroundMark x1="34642" y1="46528" x2="34642" y2="46528"/>
                        <a14:backgroundMark x1="32794" y1="38889" x2="32794" y2="38889"/>
                        <a14:backgroundMark x1="27714" y1="33102" x2="39723" y2="61111"/>
                        <a14:backgroundMark x1="46189" y1="81019" x2="52887" y2="54861"/>
                        <a14:backgroundMark x1="63048" y1="43287" x2="63048" y2="43287"/>
                        <a14:backgroundMark x1="63510" y1="43287" x2="63510" y2="43287"/>
                        <a14:backgroundMark x1="61663" y1="40509" x2="61663" y2="40509"/>
                        <a14:backgroundMark x1="16166" y1="13889" x2="16166" y2="13889"/>
                        <a14:backgroundMark x1="6697" y1="25694" x2="6697" y2="25694"/>
                        <a14:backgroundMark x1="8776" y1="22917" x2="8776" y2="22917"/>
                        <a14:backgroundMark x1="26790" y1="6713" x2="26790" y2="6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264001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 flipV="1">
            <a:off x="3131840" y="4241779"/>
            <a:ext cx="1224136" cy="339349"/>
          </a:xfrm>
          <a:prstGeom prst="straightConnector1">
            <a:avLst/>
          </a:prstGeom>
          <a:ln w="285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4283968" y="4011161"/>
            <a:ext cx="459722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1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MADRE NUTRICIA DE LOS ESTUDIOS</a:t>
            </a:r>
            <a:endParaRPr lang="es-VE" sz="17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403648" y="350100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y el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lema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 que la caracteriza</a:t>
            </a:r>
            <a:r>
              <a:rPr lang="es-VE" dirty="0" smtClean="0">
                <a:latin typeface="Century Gothic" panose="020B0502020202020204" pitchFamily="34" charset="0"/>
              </a:rPr>
              <a:t>:</a:t>
            </a:r>
            <a:endParaRPr lang="es-VE" dirty="0">
              <a:latin typeface="Century Gothic" panose="020B050202020202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251143" y="4463241"/>
            <a:ext cx="5569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indicaba el lema?  </a:t>
            </a:r>
            <a:r>
              <a:rPr lang="es-VE" sz="1600" b="1" dirty="0" smtClean="0">
                <a:solidFill>
                  <a:srgbClr val="006600"/>
                </a:solidFill>
              </a:rPr>
              <a:t>Que la  Universidad, por el tipo de saber que generaba y enseñaba, transformaba al estudiante que ingresaba en ella, sacando lo mejor de él.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sz="1600" b="1" dirty="0" smtClean="0">
                <a:solidFill>
                  <a:srgbClr val="006600"/>
                </a:solidFill>
              </a:rPr>
              <a:t>Como una madre, gestaba, a los largo de los años de estudio, una persona nueva. </a:t>
            </a:r>
            <a:r>
              <a:rPr lang="es-VE" sz="1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“alma mater” deja una impronta en sus egresados.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sz="1600" b="1" dirty="0" smtClean="0">
                <a:solidFill>
                  <a:srgbClr val="006600"/>
                </a:solidFill>
              </a:rPr>
              <a:t>Con el tiempo, “</a:t>
            </a:r>
            <a:r>
              <a:rPr lang="es-VE" sz="1600" b="1" i="1" dirty="0" smtClean="0">
                <a:solidFill>
                  <a:srgbClr val="006600"/>
                </a:solidFill>
              </a:rPr>
              <a:t>Alma Mater</a:t>
            </a:r>
            <a:r>
              <a:rPr lang="es-VE" sz="1600" b="1" dirty="0" smtClean="0">
                <a:solidFill>
                  <a:srgbClr val="006600"/>
                </a:solidFill>
              </a:rPr>
              <a:t>” se adoptó como la forma de llamar a la Universidad. </a:t>
            </a:r>
            <a:r>
              <a:rPr lang="es-VE" sz="1600" b="1" i="1" dirty="0" smtClean="0">
                <a:solidFill>
                  <a:srgbClr val="006600"/>
                </a:solidFill>
              </a:rPr>
              <a:t>¿Cuál es tu alma mater?</a:t>
            </a:r>
            <a:endParaRPr lang="es-VE" sz="1600" b="1" i="1" dirty="0">
              <a:solidFill>
                <a:srgbClr val="006600"/>
              </a:solidFill>
            </a:endParaRPr>
          </a:p>
        </p:txBody>
      </p:sp>
      <p:sp>
        <p:nvSpPr>
          <p:cNvPr id="12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22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2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219557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Recuerda: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la Universidad era una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comunidad de Maestros y Discípulos</a:t>
            </a:r>
            <a:endParaRPr lang="es-VE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los títulos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99592" y="436510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“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Nosotros</a:t>
            </a:r>
            <a:r>
              <a:rPr lang="es-VE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los miembros del 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gremio del saber, </a:t>
            </a:r>
            <a:r>
              <a:rPr lang="es-VE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declaramos 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quien pueda interesar, que </a:t>
            </a:r>
            <a:r>
              <a:rPr lang="es-VE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este  “</a:t>
            </a:r>
            <a:r>
              <a:rPr lang="es-VE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discípulo</a:t>
            </a:r>
            <a:r>
              <a:rPr lang="es-VE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”, 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ahora titulado (licenciado), </a:t>
            </a:r>
            <a:r>
              <a:rPr lang="es-VE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conoce el 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oficio, </a:t>
            </a:r>
            <a:r>
              <a:rPr lang="es-VE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 consideramos como un 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igual</a:t>
            </a:r>
            <a:r>
              <a:rPr lang="es-VE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V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 puede ejercerlo en cualquier parte.”</a:t>
            </a:r>
            <a:endParaRPr lang="es-VE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23528" y="350100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Cuando los maestros entregaban el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título o licencia (permiso)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al discípulo/aprendiz ,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lo que significaba era lo siguiente: </a:t>
            </a:r>
            <a:endParaRPr lang="es-VE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>
            <a:off x="6871218" y="3901571"/>
            <a:ext cx="1877246" cy="26622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25720" y="256490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Según el prestigio de la Universidad,  acudían Maestros y Discípulos de diversas partes del mundo.  Era una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comunidad plural e internacional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, esencialmente de hombres.  </a:t>
            </a:r>
          </a:p>
        </p:txBody>
      </p:sp>
      <p:sp>
        <p:nvSpPr>
          <p:cNvPr id="8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14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1934212"/>
            <a:ext cx="2694568" cy="1923947"/>
          </a:xfrm>
          <a:prstGeom prst="rect">
            <a:avLst/>
          </a:prstGeom>
          <a:noFill/>
          <a:ln>
            <a:noFill/>
          </a:ln>
          <a:effectLst>
            <a:outerShdw blurRad="149987" dist="177800" dir="3000000" algn="ctr">
              <a:srgbClr val="000000">
                <a:alpha val="6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7317140" y="1916832"/>
            <a:ext cx="1575340" cy="194711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los grados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02196" y="2196060"/>
            <a:ext cx="5033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Cada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Maestro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enseñaba sentado desde una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silla principal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, que era el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sitial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que indicaba 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autoridad para enseñar 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 su materia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VE" b="1" dirty="0" smtClean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Esa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silla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principal </a:t>
            </a:r>
            <a:r>
              <a:rPr lang="es-VE" b="1" dirty="0">
                <a:solidFill>
                  <a:srgbClr val="006600"/>
                </a:solidFill>
                <a:latin typeface="Century Gothic" panose="020B0502020202020204" pitchFamily="34" charset="0"/>
              </a:rPr>
              <a:t>se 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llama</a:t>
            </a:r>
            <a:endParaRPr lang="es-VE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63888" y="3563724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VE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“Cátedra</a:t>
            </a:r>
            <a:r>
              <a:rPr lang="es-VE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5536" y="4077072"/>
            <a:ext cx="5033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Para obtener una cátedra el licenciado debía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demostrar,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 entre los maestros, que tenía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las cualidades para enseñar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Tener una cátedra -ser catedrático- era una gran distinción y un compromiso inmenso.</a:t>
            </a:r>
          </a:p>
        </p:txBody>
      </p:sp>
      <p:sp>
        <p:nvSpPr>
          <p:cNvPr id="12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24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5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33282 -0.000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4" grpId="1"/>
      <p:bldP spid="1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468313" y="2779187"/>
            <a:ext cx="8352158" cy="39703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los grados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68312" y="2132856"/>
            <a:ext cx="8352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Cuando el Licenciado demostraba que podía enseñar, los Maestros le reconocían  como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Maestro o Magíster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19" y="2924944"/>
            <a:ext cx="6696744" cy="365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07704" y="3978930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Pero…¿Cómo lograban ese reconocimiento?</a:t>
            </a:r>
            <a:endParaRPr lang="es-V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55959" y="2779187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</a:rPr>
              <a:t>“</a:t>
            </a:r>
            <a:r>
              <a:rPr lang="es-VE" b="1" dirty="0">
                <a:solidFill>
                  <a:srgbClr val="006600"/>
                </a:solidFill>
              </a:rPr>
              <a:t>Si había aprobado el examen, el candidato era entonces licenciado, pero sólo podía recibir el título de doctor y enseñar como magíster (maestro) </a:t>
            </a:r>
            <a:r>
              <a:rPr lang="es-VE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 el examen público. </a:t>
            </a:r>
            <a:endParaRPr lang="es-VE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b="1" dirty="0">
              <a:solidFill>
                <a:srgbClr val="006600"/>
              </a:solidFill>
            </a:endParaRPr>
          </a:p>
          <a:p>
            <a:r>
              <a:rPr lang="es-VE" b="1" dirty="0" smtClean="0">
                <a:solidFill>
                  <a:srgbClr val="006600"/>
                </a:solidFill>
              </a:rPr>
              <a:t>Para </a:t>
            </a:r>
            <a:r>
              <a:rPr lang="es-VE" b="1" dirty="0">
                <a:solidFill>
                  <a:srgbClr val="006600"/>
                </a:solidFill>
              </a:rPr>
              <a:t>esta ocasión, era conducido con pompa a la catedral, donde pronunciaba un discurso; presentaba, asimismo, una tesis acerca de un </a:t>
            </a:r>
            <a:r>
              <a:rPr lang="es-VE" b="1" dirty="0" smtClean="0">
                <a:solidFill>
                  <a:srgbClr val="006600"/>
                </a:solidFill>
              </a:rPr>
              <a:t>problema(…)  </a:t>
            </a:r>
            <a:r>
              <a:rPr lang="es-VE" b="1" dirty="0">
                <a:solidFill>
                  <a:srgbClr val="006600"/>
                </a:solidFill>
              </a:rPr>
              <a:t>y luego la defendía frente a los estudiantes que lo retaban. De este modo desempeñaba por primera vez el papel de maestro en una discusión en la Universidad</a:t>
            </a:r>
            <a:r>
              <a:rPr lang="es-VE" b="1" dirty="0" smtClean="0">
                <a:solidFill>
                  <a:srgbClr val="006600"/>
                </a:solidFill>
              </a:rPr>
              <a:t>.</a:t>
            </a:r>
          </a:p>
          <a:p>
            <a:endParaRPr lang="es-VE" b="1" dirty="0">
              <a:solidFill>
                <a:srgbClr val="006600"/>
              </a:solidFill>
            </a:endParaRPr>
          </a:p>
          <a:p>
            <a:r>
              <a:rPr lang="es-VE" b="1" dirty="0" smtClean="0">
                <a:solidFill>
                  <a:srgbClr val="006600"/>
                </a:solidFill>
              </a:rPr>
              <a:t> </a:t>
            </a:r>
            <a:r>
              <a:rPr lang="es-VE" b="1" dirty="0">
                <a:solidFill>
                  <a:srgbClr val="006600"/>
                </a:solidFill>
              </a:rPr>
              <a:t>Después el archidiácono le otorgaba de forma solemne el certificado de docencia y se le hacía entrega de las insignias de su cargo: una cátedra, un libro abierto, un anillo de oro, el birrete o el gorro</a:t>
            </a:r>
            <a:r>
              <a:rPr lang="es-VE" b="1" dirty="0" smtClean="0">
                <a:solidFill>
                  <a:srgbClr val="006600"/>
                </a:solidFill>
              </a:rPr>
              <a:t>.”</a:t>
            </a:r>
          </a:p>
          <a:p>
            <a:pPr algn="r"/>
            <a:r>
              <a:rPr lang="es-VE" b="1" i="1" dirty="0">
                <a:solidFill>
                  <a:srgbClr val="006600"/>
                </a:solidFill>
              </a:rPr>
              <a:t>Jacques Le </a:t>
            </a:r>
            <a:r>
              <a:rPr lang="es-VE" b="1" i="1" dirty="0" err="1">
                <a:solidFill>
                  <a:srgbClr val="006600"/>
                </a:solidFill>
              </a:rPr>
              <a:t>Goff</a:t>
            </a:r>
            <a:r>
              <a:rPr lang="es-VE" b="1" i="1" dirty="0">
                <a:solidFill>
                  <a:srgbClr val="006600"/>
                </a:solidFill>
              </a:rPr>
              <a:t>, </a:t>
            </a:r>
            <a:endParaRPr lang="es-VE" b="1" i="1" dirty="0" smtClean="0">
              <a:solidFill>
                <a:srgbClr val="006600"/>
              </a:solidFill>
            </a:endParaRPr>
          </a:p>
          <a:p>
            <a:pPr algn="r"/>
            <a:r>
              <a:rPr lang="es-VE" b="1" i="1" dirty="0" smtClean="0">
                <a:solidFill>
                  <a:srgbClr val="006600"/>
                </a:solidFill>
              </a:rPr>
              <a:t>“</a:t>
            </a:r>
            <a:r>
              <a:rPr lang="es-VE" b="1" i="1" dirty="0">
                <a:solidFill>
                  <a:srgbClr val="006600"/>
                </a:solidFill>
              </a:rPr>
              <a:t>Los intelectuales en la Edad Media</a:t>
            </a:r>
            <a:r>
              <a:rPr lang="es-VE" b="1" dirty="0" smtClean="0">
                <a:solidFill>
                  <a:srgbClr val="006600"/>
                </a:solidFill>
              </a:rPr>
              <a:t>”</a:t>
            </a:r>
            <a:endParaRPr lang="es-VE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los grados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715016" cy="40324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059832" y="2204864"/>
            <a:ext cx="5760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El Magíster debía preparar sus disertaciones  y estar dispuesto a contestar las preguntas de sus estudiantes.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Los Estudiantes le debían pagar por sus lecciones, dado que esa era la forma de ganarse la vida.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Los estudiantes podía en ser de diversas procedencias geográficas y sociales.  La universidad les permitía asegurar un ascenso social.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Por lo regular, los estudiantes-discípulos, no contaban con el dinero para pagar sus clases y debían buscar a personas que les ayudaran a financiar sus estudios, a los cuales se les llamó mecenas. 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26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5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23528" y="980728"/>
            <a:ext cx="42046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los grados </a:t>
            </a:r>
          </a:p>
          <a:p>
            <a:pPr algn="ctr"/>
            <a:r>
              <a:rPr lang="es-ES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 Universidad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131840" y="2492896"/>
            <a:ext cx="5760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A la reunión de los Magíster/Profesores de la Universidad se le llama: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Claustro de Profesores.</a:t>
            </a:r>
          </a:p>
          <a:p>
            <a:pPr algn="just"/>
            <a:endParaRPr lang="es-VE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Este claustro era responsable de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elegir al Rector, 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 era la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máxima autoridad de la Universidad </a:t>
            </a:r>
            <a:r>
              <a:rPr lang="es-VE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 debía ostentar el grado de Doctor.</a:t>
            </a:r>
          </a:p>
          <a:p>
            <a:pPr algn="just"/>
            <a:endParaRPr lang="es-VE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Los Universitarios usaban un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ropaje distintivo</a:t>
            </a:r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: cuyos componentes fundamentales eran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toga, el birrete</a:t>
            </a:r>
            <a:r>
              <a:rPr lang="es-VE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s-VE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 la medalla.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8880"/>
            <a:ext cx="2597199" cy="35021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2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2° Parte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47664" y="3564305"/>
            <a:ext cx="61863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Imaginarios y expectativas al </a:t>
            </a:r>
          </a:p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comenzar la vida Universitaria</a:t>
            </a:r>
            <a:endParaRPr lang="es-V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30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8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980728"/>
            <a:ext cx="77048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la importancia de la Universidad</a:t>
            </a:r>
          </a:p>
          <a:p>
            <a:r>
              <a:rPr lang="es-ES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 el mundo contemporáneo</a:t>
            </a:r>
            <a:endParaRPr lang="es-ES" sz="32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t="21203" r="10669" b="26520"/>
          <a:stretch/>
        </p:blipFill>
        <p:spPr bwMode="auto">
          <a:xfrm>
            <a:off x="395536" y="2924944"/>
            <a:ext cx="3308960" cy="31323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6" b="99538" l="10000" r="90000">
                        <a14:foregroundMark x1="64308" y1="95266" x2="82000" y2="98730"/>
                        <a14:backgroundMark x1="51077" y1="66975" x2="51077" y2="66975"/>
                        <a14:backgroundMark x1="54769" y1="51155" x2="54769" y2="51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5"/>
          <a:stretch/>
        </p:blipFill>
        <p:spPr bwMode="auto">
          <a:xfrm>
            <a:off x="2476686" y="2276871"/>
            <a:ext cx="3679490" cy="429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4316431" y="3356992"/>
            <a:ext cx="4648057" cy="3096344"/>
            <a:chOff x="5076056" y="1700808"/>
            <a:chExt cx="4296544" cy="291691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17000" y1="14583" x2="17000" y2="14583"/>
                          <a14:foregroundMark x1="80000" y1="14323" x2="80000" y2="14323"/>
                          <a14:foregroundMark x1="74333" y1="30469" x2="74333" y2="30469"/>
                          <a14:foregroundMark x1="32167" y1="14583" x2="32167" y2="14583"/>
                          <a14:foregroundMark x1="51167" y1="20833" x2="51167" y2="20833"/>
                          <a14:foregroundMark x1="50333" y1="14323" x2="50333" y2="14323"/>
                          <a14:foregroundMark x1="62667" y1="15625" x2="62667" y2="15625"/>
                          <a14:foregroundMark x1="28667" y1="29688" x2="28667" y2="29688"/>
                          <a14:foregroundMark x1="39167" y1="58073" x2="39167" y2="58073"/>
                          <a14:foregroundMark x1="85833" y1="39323" x2="85833" y2="39323"/>
                          <a14:foregroundMark x1="85833" y1="28906" x2="85833" y2="28906"/>
                          <a14:foregroundMark x1="85500" y1="33854" x2="85500" y2="33854"/>
                          <a14:foregroundMark x1="85333" y1="87240" x2="85333" y2="87240"/>
                          <a14:foregroundMark x1="52500" y1="30469" x2="52500" y2="30469"/>
                          <a14:foregroundMark x1="54833" y1="34635" x2="54833" y2="34635"/>
                          <a14:backgroundMark x1="56667" y1="33333" x2="56667" y2="3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700808"/>
              <a:ext cx="3914800" cy="25054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4" descr="Resultado de imagen para siglo XXI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0" b="66200" l="10000" r="90000">
                          <a14:foregroundMark x1="19000" y1="49500" x2="19000" y2="49500"/>
                          <a14:foregroundMark x1="13650" y1="25800" x2="13650" y2="25800"/>
                          <a14:foregroundMark x1="14850" y1="33000" x2="14850" y2="33000"/>
                          <a14:foregroundMark x1="15000" y1="33600" x2="19450" y2="50400"/>
                          <a14:foregroundMark x1="23950" y1="60500" x2="39800" y2="61100"/>
                          <a14:foregroundMark x1="40400" y1="61100" x2="40400" y2="61100"/>
                          <a14:foregroundMark x1="56100" y1="62300" x2="83200" y2="51800"/>
                          <a14:foregroundMark x1="66000" y1="10000" x2="66000" y2="10000"/>
                          <a14:foregroundMark x1="67500" y1="16000" x2="67500" y2="16000"/>
                          <a14:foregroundMark x1="68700" y1="16000" x2="68700" y2="16000"/>
                          <a14:foregroundMark x1="57000" y1="25500" x2="57000" y2="25500"/>
                          <a14:foregroundMark x1="57300" y1="27000" x2="61650" y2="45600"/>
                          <a14:foregroundMark x1="58950" y1="29400" x2="58950" y2="29400"/>
                          <a14:foregroundMark x1="55650" y1="20400" x2="55650" y2="20400"/>
                          <a14:foregroundMark x1="55350" y1="22200" x2="55350" y2="22200"/>
                          <a14:foregroundMark x1="56250" y1="22200" x2="56250" y2="22200"/>
                          <a14:foregroundMark x1="68400" y1="14500" x2="68400" y2="14500"/>
                          <a14:foregroundMark x1="60900" y1="30000" x2="69450" y2="17400"/>
                          <a14:foregroundMark x1="61200" y1="32100" x2="61200" y2="32100"/>
                          <a14:foregroundMark x1="72100" y1="40200" x2="81250" y2="50400"/>
                          <a14:foregroundMark x1="71800" y1="39600" x2="61500" y2="42900"/>
                          <a14:foregroundMark x1="29650" y1="13900" x2="29650" y2="13900"/>
                          <a14:foregroundMark x1="30100" y1="13900" x2="32500" y2="32700"/>
                          <a14:foregroundMark x1="37700" y1="12100" x2="37700" y2="12100"/>
                          <a14:foregroundMark x1="31150" y1="13000" x2="37400" y2="14200"/>
                          <a14:foregroundMark x1="46550" y1="12100" x2="46550" y2="12100"/>
                          <a14:foregroundMark x1="47150" y1="12700" x2="51350" y2="14500"/>
                          <a14:foregroundMark x1="46100" y1="13000" x2="40850" y2="13000"/>
                          <a14:backgroundMark x1="26050" y1="64700" x2="87550" y2="64400"/>
                          <a14:backgroundMark x1="13950" y1="32400" x2="13950" y2="32400"/>
                          <a14:backgroundMark x1="14100" y1="29700" x2="14100" y2="29700"/>
                          <a14:backgroundMark x1="42800" y1="8200" x2="42800" y2="8200"/>
                          <a14:backgroundMark x1="44300" y1="7000" x2="44300" y2="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t="3798" r="15458" b="34825"/>
            <a:stretch/>
          </p:blipFill>
          <p:spPr bwMode="auto">
            <a:xfrm>
              <a:off x="5425440" y="2953543"/>
              <a:ext cx="3947160" cy="166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5 Llamada rectangular redondeada"/>
          <p:cNvSpPr/>
          <p:nvPr/>
        </p:nvSpPr>
        <p:spPr>
          <a:xfrm>
            <a:off x="5652120" y="2057946"/>
            <a:ext cx="3312368" cy="1218049"/>
          </a:xfrm>
          <a:prstGeom prst="wedgeRoundRectCallout">
            <a:avLst>
              <a:gd name="adj1" fmla="val -61321"/>
              <a:gd name="adj2" fmla="val 6375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CuadroTexto"/>
          <p:cNvSpPr txBox="1"/>
          <p:nvPr/>
        </p:nvSpPr>
        <p:spPr>
          <a:xfrm>
            <a:off x="5652120" y="207566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Hemos visto los orígenes de las Universidades.</a:t>
            </a:r>
          </a:p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¿Qué podemos decir para el mundo contemporáneo?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3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64624" y="3356992"/>
            <a:ext cx="8455848" cy="28083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CuadroTexto"/>
          <p:cNvSpPr txBox="1"/>
          <p:nvPr/>
        </p:nvSpPr>
        <p:spPr>
          <a:xfrm>
            <a:off x="539552" y="3610759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La guía de estudio estará dividida en 3 partes:</a:t>
            </a:r>
          </a:p>
          <a:p>
            <a:pPr algn="just"/>
            <a:endParaRPr lang="es-VE" sz="2000" b="1" dirty="0">
              <a:solidFill>
                <a:srgbClr val="003300"/>
              </a:solidFill>
              <a:latin typeface="Century Gothic" pitchFamily="34" charset="0"/>
            </a:endParaRPr>
          </a:p>
          <a:p>
            <a:pPr marL="514350" indent="-514350" algn="just">
              <a:buFont typeface="+mj-lt"/>
              <a:buAutoNum type="romanUcPeriod"/>
            </a:pPr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¿Qué es la Universidad?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Imaginarios y Expectativas al comenzar la Vida Universitaria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VE" sz="2000" b="1" dirty="0" smtClean="0">
                <a:solidFill>
                  <a:srgbClr val="003300"/>
                </a:solidFill>
                <a:latin typeface="Century Gothic" pitchFamily="34" charset="0"/>
              </a:rPr>
              <a:t>Deficiencias y fortalezas en la trayectoria académica del estudiante.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VE" sz="2000" b="1" dirty="0">
              <a:solidFill>
                <a:srgbClr val="003300"/>
              </a:solidFill>
              <a:latin typeface="Century Gothic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6"/>
          <a:stretch/>
        </p:blipFill>
        <p:spPr bwMode="auto">
          <a:xfrm>
            <a:off x="6444208" y="914252"/>
            <a:ext cx="2232248" cy="255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rectangular redondeada"/>
          <p:cNvSpPr/>
          <p:nvPr/>
        </p:nvSpPr>
        <p:spPr>
          <a:xfrm>
            <a:off x="395536" y="2312450"/>
            <a:ext cx="2304256" cy="1848416"/>
          </a:xfrm>
          <a:prstGeom prst="wedgeRoundRectCallout">
            <a:avLst>
              <a:gd name="adj1" fmla="val 68916"/>
              <a:gd name="adj2" fmla="val 5251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" name="1 Rectángulo"/>
          <p:cNvSpPr/>
          <p:nvPr/>
        </p:nvSpPr>
        <p:spPr>
          <a:xfrm>
            <a:off x="395536" y="980728"/>
            <a:ext cx="77048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Tipos de instituciones de </a:t>
            </a:r>
          </a:p>
          <a:p>
            <a:r>
              <a:rPr lang="es-ES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Educación superior.</a:t>
            </a:r>
            <a:endParaRPr lang="es-ES" sz="32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t="15495" r="28123" b="17824"/>
          <a:stretch/>
        </p:blipFill>
        <p:spPr bwMode="auto">
          <a:xfrm>
            <a:off x="4283967" y="1952410"/>
            <a:ext cx="4370783" cy="44169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5" b="100000" l="10000" r="90000">
                        <a14:foregroundMark x1="27615" y1="98847" x2="27615" y2="98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8" r="36954"/>
          <a:stretch/>
        </p:blipFill>
        <p:spPr bwMode="auto">
          <a:xfrm>
            <a:off x="2530016" y="3464578"/>
            <a:ext cx="2474031" cy="306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3" y="2358324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La Educación superior puede concretarse en diversos modos de instituciones.</a:t>
            </a:r>
          </a:p>
          <a:p>
            <a:r>
              <a:rPr lang="es-VE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Veamos 3 tipos:</a:t>
            </a:r>
            <a:endParaRPr lang="es-VE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17769662">
            <a:off x="4350722" y="2894806"/>
            <a:ext cx="3686780" cy="20355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cap="none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Universidad</a:t>
            </a:r>
            <a:endParaRPr lang="es-ES" sz="4000" b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 rot="2599731">
            <a:off x="5083774" y="3187241"/>
            <a:ext cx="3686780" cy="18198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College</a:t>
            </a:r>
            <a:endParaRPr lang="es-ES" sz="40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 rot="20737882">
            <a:off x="4360161" y="2869819"/>
            <a:ext cx="3686780" cy="28198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Politécnico</a:t>
            </a:r>
            <a:endParaRPr lang="es-ES" sz="4000" b="1" cap="none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4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900" b="95872" l="0" r="99125">
                        <a14:foregroundMark x1="17375" y1="63782" x2="17375" y2="63782"/>
                        <a14:foregroundMark x1="20750" y1="81358" x2="20750" y2="81358"/>
                        <a14:foregroundMark x1="86500" y1="35286" x2="86500" y2="35286"/>
                        <a14:foregroundMark x1="80125" y1="57923" x2="80125" y2="57923"/>
                        <a14:foregroundMark x1="72875" y1="85752" x2="72875" y2="85752"/>
                        <a14:foregroundMark x1="10125" y1="9188" x2="10125" y2="9188"/>
                        <a14:foregroundMark x1="15750" y1="8921" x2="15750" y2="8921"/>
                        <a14:foregroundMark x1="18750" y1="8522" x2="18750" y2="8522"/>
                        <a14:foregroundMark x1="23250" y1="9587" x2="23250" y2="9587"/>
                        <a14:foregroundMark x1="28500" y1="8389" x2="28500" y2="8389"/>
                        <a14:foregroundMark x1="34500" y1="8655" x2="34500" y2="8655"/>
                        <a14:foregroundMark x1="39625" y1="9188" x2="39625" y2="9188"/>
                        <a14:foregroundMark x1="43875" y1="9720" x2="43875" y2="9720"/>
                        <a14:foregroundMark x1="49000" y1="11185" x2="49000" y2="11185"/>
                        <a14:foregroundMark x1="50000" y1="9055" x2="50000" y2="9055"/>
                        <a14:foregroundMark x1="51500" y1="11052" x2="51500" y2="11052"/>
                        <a14:foregroundMark x1="55875" y1="12383" x2="55875" y2="12383"/>
                        <a14:foregroundMark x1="54625" y1="8522" x2="54625" y2="8522"/>
                        <a14:foregroundMark x1="59125" y1="10253" x2="59125" y2="10253"/>
                        <a14:foregroundMark x1="57875" y1="8655" x2="57875" y2="8655"/>
                        <a14:foregroundMark x1="59750" y1="13182" x2="59750" y2="13182"/>
                        <a14:foregroundMark x1="64500" y1="11984" x2="64500" y2="11984"/>
                        <a14:foregroundMark x1="70750" y1="58455" x2="70750" y2="58455"/>
                        <a14:foregroundMark x1="61500" y1="10519" x2="61500" y2="10519"/>
                        <a14:foregroundMark x1="63125" y1="7989" x2="63125" y2="7989"/>
                        <a14:foregroundMark x1="65500" y1="8655" x2="65500" y2="8655"/>
                        <a14:foregroundMark x1="64375" y1="13449" x2="64375" y2="13449"/>
                        <a14:foregroundMark x1="65000" y1="9854" x2="65000" y2="9854"/>
                        <a14:foregroundMark x1="63125" y1="7457" x2="63125" y2="7457"/>
                        <a14:foregroundMark x1="67125" y1="10120" x2="67125" y2="10120"/>
                        <a14:foregroundMark x1="71125" y1="10652" x2="71125" y2="10652"/>
                        <a14:foregroundMark x1="71500" y1="13182" x2="71500" y2="13182"/>
                        <a14:foregroundMark x1="73375" y1="12250" x2="73375" y2="12250"/>
                        <a14:foregroundMark x1="74375" y1="10919" x2="74375" y2="10919"/>
                        <a14:foregroundMark x1="73875" y1="7989" x2="73875" y2="7989"/>
                        <a14:foregroundMark x1="18125" y1="28495" x2="18125" y2="28495"/>
                        <a14:foregroundMark x1="29125" y1="42477" x2="29125" y2="42477"/>
                        <a14:foregroundMark x1="33875" y1="31558" x2="33875" y2="31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8" y="260648"/>
            <a:ext cx="7006350" cy="65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2" b="90000" l="9925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9" t="3629" r="28403" b="9679"/>
          <a:stretch/>
        </p:blipFill>
        <p:spPr bwMode="auto">
          <a:xfrm>
            <a:off x="3678101" y="2304591"/>
            <a:ext cx="1512614" cy="45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1560" y="980728"/>
            <a:ext cx="78488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College</a:t>
            </a:r>
            <a:r>
              <a:rPr lang="es-E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vs. </a:t>
            </a:r>
            <a:r>
              <a:rPr lang="es-ES" sz="4000" b="1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Universidades</a:t>
            </a:r>
            <a:endParaRPr lang="es-ES" sz="4000" b="1" cap="none" spc="50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34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45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b="10473"/>
          <a:stretch/>
        </p:blipFill>
        <p:spPr bwMode="auto">
          <a:xfrm>
            <a:off x="591750" y="1688614"/>
            <a:ext cx="8228722" cy="46807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980728"/>
            <a:ext cx="78488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Politécnico</a:t>
            </a:r>
            <a:endParaRPr lang="es-ES" sz="4000" b="1" cap="none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179512" y="6021288"/>
            <a:ext cx="878497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3" name="2 Rectángulo"/>
          <p:cNvSpPr/>
          <p:nvPr/>
        </p:nvSpPr>
        <p:spPr>
          <a:xfrm>
            <a:off x="212365" y="6021288"/>
            <a:ext cx="8752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VE" sz="16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Instituto de tecnología, instituto tecnológico o politécnico, es una institución de educación superior) especializada en la enseñanza y aprendizaje de tecnologías.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3923928" y="980728"/>
            <a:ext cx="4680520" cy="5256584"/>
            <a:chOff x="3923928" y="980728"/>
            <a:chExt cx="4680520" cy="52565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213" y="1710863"/>
              <a:ext cx="3154235" cy="4526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7 Grupo"/>
            <p:cNvGrpSpPr/>
            <p:nvPr/>
          </p:nvGrpSpPr>
          <p:grpSpPr>
            <a:xfrm>
              <a:off x="3923928" y="980728"/>
              <a:ext cx="2736304" cy="1296144"/>
              <a:chOff x="3923928" y="980728"/>
              <a:chExt cx="2736304" cy="1296144"/>
            </a:xfrm>
          </p:grpSpPr>
          <p:sp>
            <p:nvSpPr>
              <p:cNvPr id="5" name="4 Llamada rectangular redondeada"/>
              <p:cNvSpPr/>
              <p:nvPr/>
            </p:nvSpPr>
            <p:spPr>
              <a:xfrm>
                <a:off x="3923928" y="980728"/>
                <a:ext cx="2736304" cy="1296144"/>
              </a:xfrm>
              <a:prstGeom prst="wedgeRoundRectCallout">
                <a:avLst>
                  <a:gd name="adj1" fmla="val 51763"/>
                  <a:gd name="adj2" fmla="val 61284"/>
                  <a:gd name="adj3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7" name="6 CuadroTexto"/>
              <p:cNvSpPr txBox="1"/>
              <p:nvPr/>
            </p:nvSpPr>
            <p:spPr>
              <a:xfrm>
                <a:off x="3923928" y="1026602"/>
                <a:ext cx="27363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VE" dirty="0" smtClean="0">
                    <a:latin typeface="Century Gothic" panose="020B0502020202020204" pitchFamily="34" charset="0"/>
                  </a:rPr>
                  <a:t>Otra modalidad de la Educación superior son los politécnicos.</a:t>
                </a:r>
              </a:p>
              <a:p>
                <a:r>
                  <a:rPr lang="es-VE" dirty="0" smtClean="0">
                    <a:latin typeface="Century Gothic" panose="020B0502020202020204" pitchFamily="34" charset="0"/>
                  </a:rPr>
                  <a:t>Veamos un ejemplo</a:t>
                </a:r>
                <a:endParaRPr lang="es-VE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2" name="11 Grupo"/>
          <p:cNvGrpSpPr/>
          <p:nvPr/>
        </p:nvGrpSpPr>
        <p:grpSpPr>
          <a:xfrm>
            <a:off x="1331640" y="2492896"/>
            <a:ext cx="2160240" cy="1872208"/>
            <a:chOff x="9828584" y="980728"/>
            <a:chExt cx="2160240" cy="1872208"/>
          </a:xfrm>
        </p:grpSpPr>
        <p:sp>
          <p:nvSpPr>
            <p:cNvPr id="11" name="10 Elipse"/>
            <p:cNvSpPr/>
            <p:nvPr/>
          </p:nvSpPr>
          <p:spPr>
            <a:xfrm>
              <a:off x="9828584" y="980728"/>
              <a:ext cx="2160240" cy="18722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9900592" y="1412776"/>
              <a:ext cx="2016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VE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Fíjate en lo que ofrece y a las preguntas que responde</a:t>
              </a:r>
              <a:endParaRPr lang="es-VE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12 Elipse"/>
          <p:cNvSpPr/>
          <p:nvPr/>
        </p:nvSpPr>
        <p:spPr>
          <a:xfrm>
            <a:off x="2051720" y="5013176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5" name="14 Elipse"/>
          <p:cNvSpPr/>
          <p:nvPr/>
        </p:nvSpPr>
        <p:spPr>
          <a:xfrm>
            <a:off x="3275856" y="5013176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6" name="15 Elipse"/>
          <p:cNvSpPr/>
          <p:nvPr/>
        </p:nvSpPr>
        <p:spPr>
          <a:xfrm>
            <a:off x="6084168" y="5013176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7" name="16 Elipse"/>
          <p:cNvSpPr/>
          <p:nvPr/>
        </p:nvSpPr>
        <p:spPr>
          <a:xfrm>
            <a:off x="7308304" y="5013176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8" name="17 Elipse"/>
          <p:cNvSpPr/>
          <p:nvPr/>
        </p:nvSpPr>
        <p:spPr>
          <a:xfrm>
            <a:off x="2123728" y="1988840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9" name="18 Elipse"/>
          <p:cNvSpPr/>
          <p:nvPr/>
        </p:nvSpPr>
        <p:spPr>
          <a:xfrm>
            <a:off x="3347864" y="1988840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0" name="19 Elipse"/>
          <p:cNvSpPr/>
          <p:nvPr/>
        </p:nvSpPr>
        <p:spPr>
          <a:xfrm>
            <a:off x="5940152" y="3789040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1" name="20 Elipse"/>
          <p:cNvSpPr/>
          <p:nvPr/>
        </p:nvSpPr>
        <p:spPr>
          <a:xfrm>
            <a:off x="7164288" y="3789040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2" name="21 Elipse"/>
          <p:cNvSpPr/>
          <p:nvPr/>
        </p:nvSpPr>
        <p:spPr>
          <a:xfrm>
            <a:off x="6012160" y="1988840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3" name="22 Elipse"/>
          <p:cNvSpPr/>
          <p:nvPr/>
        </p:nvSpPr>
        <p:spPr>
          <a:xfrm>
            <a:off x="7236296" y="1988840"/>
            <a:ext cx="1224136" cy="4320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329372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3° Parte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23728" y="3564305"/>
            <a:ext cx="55659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Deficiencias y fortaleza en </a:t>
            </a:r>
          </a:p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trayectoria académica</a:t>
            </a:r>
            <a:endParaRPr lang="es-V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0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5" r="2796"/>
          <a:stretch/>
        </p:blipFill>
        <p:spPr bwMode="auto">
          <a:xfrm>
            <a:off x="392415" y="1340769"/>
            <a:ext cx="3027457" cy="34563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9" b="90000" l="9934" r="899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70" y="1383851"/>
            <a:ext cx="3724194" cy="59335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55976" y="3136900"/>
            <a:ext cx="4216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VE" sz="2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Libertad auto-regulada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VE" sz="2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Organización del tiempo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VE" sz="2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Planificación del Trabajo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VE" sz="2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Hábitos académicos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VE" sz="2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Aprendizaje autónomo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VE" sz="24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Auto-cuidado</a:t>
            </a:r>
            <a:endParaRPr lang="es-VE" sz="2400" b="1" dirty="0">
              <a:solidFill>
                <a:srgbClr val="00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563888" y="1844824"/>
            <a:ext cx="2772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 smtClean="0">
                <a:ln w="28575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anose="0208090404030B020404" pitchFamily="18" charset="0"/>
              </a:rPr>
              <a:t>6 </a:t>
            </a:r>
            <a:r>
              <a:rPr lang="es-ES" sz="5400" b="1" spc="50" dirty="0" smtClean="0">
                <a:ln w="28575">
                  <a:solidFill>
                    <a:srgbClr val="FF0000"/>
                  </a:solidFill>
                </a:ln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anose="0208090404030B020404" pitchFamily="18" charset="0"/>
              </a:rPr>
              <a:t>Retos</a:t>
            </a:r>
            <a:endParaRPr lang="es-ES" sz="5400" b="1" cap="none" spc="50" dirty="0">
              <a:ln w="28575">
                <a:solidFill>
                  <a:srgbClr val="FF0000"/>
                </a:solidFill>
              </a:ln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27984" y="2614846"/>
            <a:ext cx="47525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VE" sz="2400" b="1" dirty="0" smtClean="0">
                <a:ln>
                  <a:solidFill>
                    <a:srgbClr val="FF0000"/>
                  </a:solidFill>
                </a:ln>
                <a:solidFill>
                  <a:srgbClr val="006600"/>
                </a:solidFill>
                <a:latin typeface="Arial Black" panose="020B0A04020102020204" pitchFamily="34" charset="0"/>
              </a:rPr>
              <a:t>Para la vida Universitaria</a:t>
            </a:r>
            <a:endParaRPr lang="es-VE" sz="2400" b="1" dirty="0">
              <a:ln>
                <a:solidFill>
                  <a:srgbClr val="FF0000"/>
                </a:solidFill>
              </a:ln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44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4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0"/>
          <a:stretch/>
        </p:blipFill>
        <p:spPr bwMode="auto">
          <a:xfrm>
            <a:off x="1034048" y="902864"/>
            <a:ext cx="6850320" cy="591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45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6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000" y1="28250" x2="37000" y2="28250"/>
                        <a14:foregroundMark x1="52750" y1="34000" x2="52750" y2="34000"/>
                        <a14:foregroundMark x1="29250" y1="72750" x2="29250" y2="72750"/>
                        <a14:foregroundMark x1="41000" y1="63750" x2="41000" y2="63750"/>
                        <a14:foregroundMark x1="59000" y1="67250" x2="59000" y2="67250"/>
                        <a14:foregroundMark x1="73500" y1="68000" x2="73500" y2="68000"/>
                        <a14:backgroundMark x1="31250" y1="51750" x2="31250" y2="51750"/>
                        <a14:backgroundMark x1="45250" y1="54500" x2="45250" y2="54500"/>
                        <a14:backgroundMark x1="48750" y1="66250" x2="48750" y2="66250"/>
                        <a14:backgroundMark x1="61500" y1="70000" x2="61500" y2="70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0931" r="15711" b="18101"/>
          <a:stretch/>
        </p:blipFill>
        <p:spPr bwMode="auto">
          <a:xfrm>
            <a:off x="3419873" y="1636563"/>
            <a:ext cx="2592288" cy="269597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chemeClr val="bg1">
                <a:alpha val="84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4581128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600" dirty="0" smtClean="0">
                <a:solidFill>
                  <a:schemeClr val="bg1">
                    <a:lumMod val="95000"/>
                  </a:schemeClr>
                </a:solidFill>
                <a:latin typeface="Gabriola" panose="04040605051002020D02" pitchFamily="82" charset="0"/>
              </a:rPr>
              <a:t>“La Libertad es sin duda el tema de la Universidad”</a:t>
            </a:r>
          </a:p>
          <a:p>
            <a:pPr algn="r"/>
            <a:r>
              <a:rPr lang="es-VE" sz="2000" dirty="0" smtClean="0">
                <a:solidFill>
                  <a:schemeClr val="bg1">
                    <a:lumMod val="95000"/>
                  </a:schemeClr>
                </a:solidFill>
                <a:latin typeface="Gabriola" panose="04040605051002020D02" pitchFamily="82" charset="0"/>
              </a:rPr>
              <a:t>Andrés Bello (17/09/1843)</a:t>
            </a:r>
          </a:p>
        </p:txBody>
      </p:sp>
    </p:spTree>
    <p:extLst>
      <p:ext uri="{BB962C8B-B14F-4D97-AF65-F5344CB8AC3E}">
        <p14:creationId xmlns:p14="http://schemas.microsoft.com/office/powerpoint/2010/main" val="3331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708920"/>
            <a:ext cx="9144000" cy="302433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Rectángulo"/>
          <p:cNvSpPr/>
          <p:nvPr/>
        </p:nvSpPr>
        <p:spPr>
          <a:xfrm>
            <a:off x="3995936" y="4509120"/>
            <a:ext cx="5472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UNIVERSITARIA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95936" y="4077072"/>
            <a:ext cx="62060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3600" b="1" spc="9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La institución</a:t>
            </a:r>
            <a:endParaRPr lang="es-ES" sz="3600" b="1" cap="none" spc="9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97" r="100000">
                        <a14:foregroundMark x1="19640" y1="50133" x2="19640" y2="50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" y="2708920"/>
            <a:ext cx="466866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3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2729948" y="2492896"/>
            <a:ext cx="3823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Introducción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01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8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 rot="321440">
            <a:off x="4199360" y="1305275"/>
            <a:ext cx="1231714" cy="16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3" name="2 Rectángulo"/>
          <p:cNvSpPr/>
          <p:nvPr/>
        </p:nvSpPr>
        <p:spPr>
          <a:xfrm>
            <a:off x="0" y="2060848"/>
            <a:ext cx="8964488" cy="43204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" b="100000" l="0" r="100000">
                        <a14:foregroundMark x1="4037" y1="16391" x2="7339" y2="71128"/>
                        <a14:foregroundMark x1="49358" y1="94436" x2="49358" y2="94436"/>
                        <a14:foregroundMark x1="6055" y1="44812" x2="16881" y2="81353"/>
                        <a14:foregroundMark x1="29358" y1="88872" x2="29358" y2="88872"/>
                        <a14:foregroundMark x1="15780" y1="78947" x2="47890" y2="95789"/>
                        <a14:foregroundMark x1="19083" y1="82256" x2="44771" y2="96992"/>
                        <a14:foregroundMark x1="82752" y1="80000" x2="82752" y2="80000"/>
                        <a14:foregroundMark x1="82752" y1="80000" x2="50275" y2="95188"/>
                        <a14:foregroundMark x1="94862" y1="48872" x2="94862" y2="48872"/>
                        <a14:foregroundMark x1="94862" y1="48571" x2="83119" y2="80301"/>
                        <a14:foregroundMark x1="60183" y1="94286" x2="60183" y2="94286"/>
                        <a14:foregroundMark x1="58716" y1="94737" x2="83119" y2="80000"/>
                        <a14:foregroundMark x1="86789" y1="79549" x2="98165" y2="53383"/>
                        <a14:foregroundMark x1="94128" y1="13383" x2="95780" y2="51729"/>
                        <a14:foregroundMark x1="91376" y1="16391" x2="93211" y2="55940"/>
                        <a14:foregroundMark x1="70092" y1="68421" x2="70092" y2="68421"/>
                        <a14:foregroundMark x1="68624" y1="66917" x2="68624" y2="66917"/>
                        <a14:foregroundMark x1="67890" y1="71729" x2="67890" y2="71729"/>
                        <a14:foregroundMark x1="68257" y1="69925" x2="68257" y2="69925"/>
                        <a14:foregroundMark x1="67890" y1="71128" x2="69541" y2="62556"/>
                        <a14:foregroundMark x1="1101" y1="7368" x2="98532" y2="7669"/>
                        <a14:foregroundMark x1="917" y1="2556" x2="99083" y2="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571">
            <a:off x="515460" y="2943328"/>
            <a:ext cx="2331006" cy="284425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3" b="100000" l="0" r="96375">
                        <a14:foregroundMark x1="2125" y1="92655" x2="49500" y2="46704"/>
                        <a14:foregroundMark x1="3000" y1="98870" x2="3000" y2="98870"/>
                        <a14:foregroundMark x1="96375" y1="95480" x2="96375" y2="95480"/>
                        <a14:foregroundMark x1="50500" y1="80791" x2="65750" y2="78343"/>
                        <a14:backgroundMark x1="1500" y1="93597" x2="51750" y2="58945"/>
                        <a14:backgroundMark x1="5125" y1="33522" x2="50625" y2="58192"/>
                        <a14:backgroundMark x1="625" y1="51977" x2="52000" y2="59134"/>
                        <a14:backgroundMark x1="2500" y1="81168" x2="2500" y2="81168"/>
                        <a14:backgroundMark x1="1500" y1="92655" x2="15250" y2="51977"/>
                        <a14:backgroundMark x1="2125" y1="92655" x2="30625" y2="56874"/>
                        <a14:backgroundMark x1="2500" y1="93220" x2="39375" y2="59134"/>
                        <a14:backgroundMark x1="36500" y1="57627" x2="4750" y2="90584"/>
                        <a14:backgroundMark x1="39750" y1="57439" x2="18125" y2="78343"/>
                        <a14:backgroundMark x1="26875" y1="82109" x2="26875" y2="82109"/>
                        <a14:backgroundMark x1="56375" y1="76648" x2="56375" y2="76648"/>
                        <a14:backgroundMark x1="56375" y1="65348" x2="65625" y2="76648"/>
                        <a14:backgroundMark x1="11125" y1="88324" x2="51500" y2="78719"/>
                        <a14:backgroundMark x1="14125" y1="89642" x2="14125" y2="89642"/>
                        <a14:backgroundMark x1="23375" y1="86629" x2="14000" y2="89642"/>
                        <a14:backgroundMark x1="23375" y1="87006" x2="20500" y2="87006"/>
                        <a14:backgroundMark x1="36000" y1="83616" x2="32625" y2="85311"/>
                        <a14:backgroundMark x1="40750" y1="82109" x2="36750" y2="83239"/>
                        <a14:backgroundMark x1="43500" y1="45009" x2="43500" y2="45009"/>
                        <a14:backgroundMark x1="40125" y1="46704" x2="51750" y2="49341"/>
                        <a14:backgroundMark x1="49875" y1="46139" x2="46875" y2="49153"/>
                        <a14:backgroundMark x1="50000" y1="46704" x2="44625" y2="52542"/>
                        <a14:backgroundMark x1="42125" y1="48211" x2="48250" y2="52354"/>
                        <a14:backgroundMark x1="41500" y1="51412" x2="45875" y2="50847"/>
                        <a14:backgroundMark x1="46125" y1="50094" x2="46125" y2="50094"/>
                        <a14:backgroundMark x1="46500" y1="49153" x2="46500" y2="49153"/>
                        <a14:backgroundMark x1="46500" y1="49529" x2="46500" y2="49529"/>
                        <a14:backgroundMark x1="47125" y1="48776" x2="35625" y2="59699"/>
                        <a14:backgroundMark x1="45000" y1="51412" x2="33875" y2="61770"/>
                        <a14:backgroundMark x1="15500" y1="79661" x2="33875" y2="61959"/>
                        <a14:backgroundMark x1="33500" y1="61770" x2="22125" y2="72881"/>
                        <a14:backgroundMark x1="35625" y1="60264" x2="34125" y2="61959"/>
                        <a14:backgroundMark x1="64750" y1="67420" x2="65750" y2="72128"/>
                        <a14:backgroundMark x1="50375" y1="78343" x2="61500" y2="73258"/>
                        <a14:backgroundMark x1="61125" y1="74953" x2="65500" y2="77589"/>
                        <a14:backgroundMark x1="61875" y1="78343" x2="61875" y2="78343"/>
                        <a14:backgroundMark x1="66375" y1="77401" x2="66375" y2="77401"/>
                        <a14:backgroundMark x1="65875" y1="74576" x2="68125" y2="77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48"/>
          <a:stretch/>
        </p:blipFill>
        <p:spPr bwMode="auto">
          <a:xfrm flipH="1">
            <a:off x="0" y="5324891"/>
            <a:ext cx="9144000" cy="1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" b="71875" l="167" r="97667">
                        <a14:foregroundMark x1="1833" y1="18875" x2="2000" y2="69125"/>
                        <a14:foregroundMark x1="5917" y1="18875" x2="4667" y2="51875"/>
                        <a14:foregroundMark x1="89917" y1="18875" x2="89917" y2="18875"/>
                        <a14:foregroundMark x1="90500" y1="32500" x2="90500" y2="32500"/>
                        <a14:foregroundMark x1="77167" y1="31500" x2="77167" y2="31500"/>
                        <a14:foregroundMark x1="73500" y1="30250" x2="90500" y2="71875"/>
                        <a14:foregroundMark x1="78167" y1="57125" x2="78167" y2="57125"/>
                        <a14:foregroundMark x1="79000" y1="62375" x2="79000" y2="62375"/>
                        <a14:foregroundMark x1="80000" y1="58375" x2="80000" y2="58375"/>
                        <a14:foregroundMark x1="87417" y1="27250" x2="89667" y2="67500"/>
                        <a14:foregroundMark x1="5917" y1="22000" x2="25250" y2="23875"/>
                        <a14:foregroundMark x1="3250" y1="68750" x2="3250" y2="68750"/>
                        <a14:foregroundMark x1="92750" y1="18625" x2="92750" y2="18625"/>
                        <a14:backgroundMark x1="6500" y1="30000" x2="6500" y2="30000"/>
                        <a14:backgroundMark x1="23750" y1="29375" x2="70833" y2="32500"/>
                        <a14:backgroundMark x1="7167" y1="28125" x2="7167" y2="28125"/>
                        <a14:backgroundMark x1="38583" y1="2250" x2="38583" y2="2250"/>
                        <a14:backgroundMark x1="20500" y1="1375" x2="20500" y2="1375"/>
                        <a14:backgroundMark x1="10833" y1="1375" x2="10833" y2="1375"/>
                        <a14:backgroundMark x1="12250" y1="1625" x2="12250" y2="1625"/>
                        <a14:backgroundMark x1="59333" y1="7250" x2="59333" y2="7250"/>
                        <a14:backgroundMark x1="74917" y1="9375" x2="74917" y2="9375"/>
                        <a14:backgroundMark x1="38333" y1="2000" x2="96667" y2="5000"/>
                        <a14:backgroundMark x1="96083" y1="38625" x2="96083" y2="38625"/>
                        <a14:backgroundMark x1="95250" y1="32500" x2="95667" y2="45125"/>
                        <a14:backgroundMark x1="5750" y1="48750" x2="5083" y2="64875"/>
                        <a14:backgroundMark x1="5083" y1="64875" x2="5083" y2="6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229" r="7215" b="32450"/>
          <a:stretch/>
        </p:blipFill>
        <p:spPr bwMode="auto">
          <a:xfrm>
            <a:off x="0" y="620688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 rot="387979" flipV="1">
            <a:off x="-8789" y="1225331"/>
            <a:ext cx="9181060" cy="30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5" name="14 Llamada rectangular redondeada"/>
          <p:cNvSpPr/>
          <p:nvPr/>
        </p:nvSpPr>
        <p:spPr>
          <a:xfrm>
            <a:off x="5148064" y="1248135"/>
            <a:ext cx="3528392" cy="1748817"/>
          </a:xfrm>
          <a:prstGeom prst="wedgeRoundRectCallout">
            <a:avLst>
              <a:gd name="adj1" fmla="val 787"/>
              <a:gd name="adj2" fmla="val 707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4" name="3 CuadroTexto"/>
          <p:cNvSpPr txBox="1"/>
          <p:nvPr/>
        </p:nvSpPr>
        <p:spPr>
          <a:xfrm>
            <a:off x="5292080" y="1231592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Al comenzar en la UCAB, estas introduciéndote en la  cultura universitaria y es importante que conozcas más de sus características  desde el principio.</a:t>
            </a:r>
            <a:endParaRPr lang="es-VE" b="1" dirty="0">
              <a:solidFill>
                <a:srgbClr val="0033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0" y="836712"/>
            <a:ext cx="91600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684213" y="3140968"/>
            <a:ext cx="6336059" cy="36004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08" l="10000" r="90000">
                        <a14:foregroundMark x1="66961" y1="55000" x2="66961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40968"/>
            <a:ext cx="3312368" cy="33123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07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3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n para signo de interrogacion gif con movimien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46" y="1016335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5204" l="9744" r="51917">
                        <a14:foregroundMark x1="41374" y1="47482" x2="43770" y2="69065"/>
                        <a14:foregroundMark x1="43770" y1="46763" x2="43770" y2="51559"/>
                        <a14:foregroundMark x1="21885" y1="87530" x2="21885" y2="87530"/>
                        <a14:foregroundMark x1="43450" y1="86811" x2="43450" y2="86811"/>
                        <a14:foregroundMark x1="40895" y1="86331" x2="40895" y2="86331"/>
                        <a14:foregroundMark x1="44249" y1="89928" x2="44249" y2="89928"/>
                        <a14:foregroundMark x1="43930" y1="92326" x2="43930" y2="92326"/>
                        <a14:backgroundMark x1="17891" y1="87530" x2="17891" y2="87530"/>
                        <a14:backgroundMark x1="19329" y1="84652" x2="19329" y2="84652"/>
                        <a14:backgroundMark x1="23482" y1="71703" x2="23482" y2="71703"/>
                        <a14:backgroundMark x1="23962" y1="71463" x2="23962" y2="71463"/>
                        <a14:backgroundMark x1="25080" y1="64748" x2="25080" y2="64748"/>
                        <a14:backgroundMark x1="25399" y1="59952" x2="25399" y2="59952"/>
                        <a14:backgroundMark x1="46805" y1="88249" x2="46805" y2="8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24363" r="48373"/>
          <a:stretch/>
        </p:blipFill>
        <p:spPr bwMode="auto">
          <a:xfrm>
            <a:off x="251520" y="2951701"/>
            <a:ext cx="2880320" cy="37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081086" y="3709481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VE" sz="20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¿Qué es la Universidad?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VE" sz="20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¿Cuál es su finalidad?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VE" sz="20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¿Cuándo aparecieron?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995936" y="2320018"/>
            <a:ext cx="4621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 llegar a este nuevo lugar que es la Universidad, es importante que te hagas algunas preguntas desde el inicio.</a:t>
            </a:r>
            <a:endParaRPr lang="es-VE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08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8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Llamada rectangular redondeada"/>
          <p:cNvSpPr/>
          <p:nvPr/>
        </p:nvSpPr>
        <p:spPr>
          <a:xfrm>
            <a:off x="4355976" y="1556792"/>
            <a:ext cx="4464496" cy="3416320"/>
          </a:xfrm>
          <a:prstGeom prst="wedgeRoundRectCallout">
            <a:avLst>
              <a:gd name="adj1" fmla="val -86932"/>
              <a:gd name="adj2" fmla="val 34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5" b="100000" l="10000" r="90000">
                        <a14:foregroundMark x1="32750" y1="54221" x2="32750" y2="54221"/>
                        <a14:foregroundMark x1="33625" y1="53096" x2="33625" y2="53096"/>
                        <a14:foregroundMark x1="66750" y1="63415" x2="66750" y2="63415"/>
                        <a14:backgroundMark x1="33250" y1="30957" x2="33250" y2="30957"/>
                        <a14:backgroundMark x1="56750" y1="45966" x2="56750" y2="45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64" r="23455"/>
          <a:stretch/>
        </p:blipFill>
        <p:spPr bwMode="auto">
          <a:xfrm>
            <a:off x="107504" y="1124744"/>
            <a:ext cx="4248472" cy="54243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99992" y="1735356"/>
            <a:ext cx="424847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sz="2300" dirty="0" smtClean="0">
                <a:latin typeface="Century Gothic" panose="020B0502020202020204" pitchFamily="34" charset="0"/>
              </a:rPr>
              <a:t>Y la pregunta más importante de todas: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VE" sz="2300" dirty="0" smtClean="0">
                <a:latin typeface="Century Gothic" panose="020B0502020202020204" pitchFamily="34" charset="0"/>
              </a:rPr>
              <a:t>¿A qué viniste, cuando decidiste “entrar” en la Universidad…y a “esta” Universidad?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VE" sz="2300" dirty="0" smtClean="0">
                <a:latin typeface="Century Gothic" panose="020B0502020202020204" pitchFamily="34" charset="0"/>
              </a:rPr>
              <a:t>¿Qué es, en definitiva, lo que esperas encontrar acá? </a:t>
            </a:r>
            <a:endParaRPr lang="es-VE" sz="2300" dirty="0">
              <a:latin typeface="Century Gothic" panose="020B0502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09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0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1° Parte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23728" y="3564305"/>
            <a:ext cx="4979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¿Qué es la Universidad?</a:t>
            </a:r>
            <a:endParaRPr lang="es-V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8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8891</TotalTime>
  <Words>1849</Words>
  <Application>Microsoft Office PowerPoint</Application>
  <PresentationFormat>Presentación en pantalla (4:3)</PresentationFormat>
  <Paragraphs>225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</dc:creator>
  <cp:lastModifiedBy>DTI</cp:lastModifiedBy>
  <cp:revision>475</cp:revision>
  <dcterms:created xsi:type="dcterms:W3CDTF">2016-03-07T08:14:23Z</dcterms:created>
  <dcterms:modified xsi:type="dcterms:W3CDTF">2022-09-26T19:36:05Z</dcterms:modified>
</cp:coreProperties>
</file>