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1" r:id="rId1"/>
    <p:sldMasterId id="2147483732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embeddedFontLst>
    <p:embeddedFont>
      <p:font typeface="Candara" panose="020E0502030303020204" pitchFamily="34" charset="0"/>
      <p:regular r:id="rId34"/>
      <p:bold r:id="rId35"/>
      <p:italic r:id="rId36"/>
      <p:boldItalic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Times" panose="02020603050405020304" pitchFamily="18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49938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7" name="Google Shape;92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8" name="Google Shape;99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1" name="Google Shape;102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Google Shape;91;p14"/>
          <p:cNvCxnSpPr/>
          <p:nvPr/>
        </p:nvCxnSpPr>
        <p:spPr>
          <a:xfrm>
            <a:off x="0" y="836712"/>
            <a:ext cx="9144000" cy="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2" name="Google Shape;9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250" y="212819"/>
            <a:ext cx="2730500" cy="43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r="53281"/>
          <a:stretch/>
        </p:blipFill>
        <p:spPr>
          <a:xfrm>
            <a:off x="7331615" y="44624"/>
            <a:ext cx="1200825" cy="756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ólo el título">
  <p:cSld name="1_Sólo el título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63" name="Google Shape;163;p25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64" name="Google Shape;164;p2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5" name="Google Shape;165;p25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6" name="Google Shape;166;p25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ólo el título">
  <p:cSld name="2_Sólo el título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71" name="Google Shape;171;p26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72" name="Google Shape;172;p2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3" name="Google Shape;173;p26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4" name="Google Shape;174;p26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ólo el título">
  <p:cSld name="3_Sólo el título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79" name="Google Shape;179;p27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80" name="Google Shape;180;p2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1" name="Google Shape;181;p27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2" name="Google Shape;182;p27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ólo el título">
  <p:cSld name="4_Sólo el título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87" name="Google Shape;187;p28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88" name="Google Shape;188;p2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9" name="Google Shape;189;p28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0" name="Google Shape;190;p28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ólo el título">
  <p:cSld name="5_Sólo el título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195" name="Google Shape;195;p29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96" name="Google Shape;196;p29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7" name="Google Shape;197;p29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8" name="Google Shape;198;p29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ólo el título">
  <p:cSld name="7_Sólo el título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03" name="Google Shape;203;p30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04" name="Google Shape;204;p30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5" name="Google Shape;205;p30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6" name="Google Shape;206;p30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ólo el título">
  <p:cSld name="8_Sólo el título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11" name="Google Shape;211;p31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12" name="Google Shape;212;p31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3" name="Google Shape;213;p31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4" name="Google Shape;214;p31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Sólo el título">
  <p:cSld name="9_Sólo el título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19" name="Google Shape;219;p32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20" name="Google Shape;220;p3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1" name="Google Shape;221;p32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2" name="Google Shape;222;p32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ólo el título">
  <p:cSld name="10_Sólo el título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27" name="Google Shape;227;p33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28" name="Google Shape;228;p3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9" name="Google Shape;229;p33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0" name="Google Shape;230;p33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ólo el título">
  <p:cSld name="11_Sólo el título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35" name="Google Shape;235;p34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36" name="Google Shape;236;p3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7" name="Google Shape;237;p34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8" name="Google Shape;238;p34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Sólo el título">
  <p:cSld name="12_Sólo el título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43" name="Google Shape;243;p35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44" name="Google Shape;244;p3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5" name="Google Shape;245;p35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6" name="Google Shape;246;p35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Sólo el título">
  <p:cSld name="13_Sólo el título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51" name="Google Shape;251;p36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52" name="Google Shape;252;p3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3" name="Google Shape;253;p36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4" name="Google Shape;254;p36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ólo el título">
  <p:cSld name="6_Sólo el título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37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257" name="Google Shape;257;p3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8" name="Google Shape;258;p37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9" name="Google Shape;259;p37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260" name="Google Shape;260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Sólo el título">
  <p:cSld name="14_Sólo el título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38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265" name="Google Shape;265;p3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6" name="Google Shape;266;p38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7" name="Google Shape;267;p38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268" name="Google Shape;268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Sólo el título">
  <p:cSld name="16_Sólo el título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39"/>
          <p:cNvGrpSpPr/>
          <p:nvPr/>
        </p:nvGrpSpPr>
        <p:grpSpPr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273" name="Google Shape;273;p39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4" name="Google Shape;274;p39"/>
            <p:cNvCxnSpPr/>
            <p:nvPr/>
          </p:nvCxnSpPr>
          <p:spPr>
            <a:xfrm>
              <a:off x="323528" y="836712"/>
              <a:ext cx="8353497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75" name="Google Shape;275;p39"/>
            <p:cNvSpPr txBox="1"/>
            <p:nvPr/>
          </p:nvSpPr>
          <p:spPr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/>
            </a:p>
          </p:txBody>
        </p:sp>
      </p:grpSp>
      <p:sp>
        <p:nvSpPr>
          <p:cNvPr id="276" name="Google Shape;276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Sólo el título">
  <p:cSld name="15_Sólo el título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83" name="Google Shape;283;p40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84" name="Google Shape;284;p40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85" name="Google Shape;285;p40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86" name="Google Shape;286;p40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Sólo el título">
  <p:cSld name="17_Sólo el título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91" name="Google Shape;291;p41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292" name="Google Shape;292;p41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3" name="Google Shape;293;p41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4" name="Google Shape;294;p41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Sólo el título">
  <p:cSld name="18_Sólo el título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299" name="Google Shape;299;p42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00" name="Google Shape;300;p4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1" name="Google Shape;301;p42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2" name="Google Shape;302;p42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Sólo el título">
  <p:cSld name="19_Sólo el título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07" name="Google Shape;307;p43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08" name="Google Shape;308;p4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9" name="Google Shape;309;p43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10" name="Google Shape;310;p43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Sólo el título">
  <p:cSld name="23_Sólo el título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15" name="Google Shape;315;p44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16" name="Google Shape;316;p4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7" name="Google Shape;317;p44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18" name="Google Shape;318;p44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Sólo el título">
  <p:cSld name="24_Sólo el título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23" name="Google Shape;323;p45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24" name="Google Shape;324;p4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5" name="Google Shape;325;p45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6" name="Google Shape;326;p45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Sólo el título">
  <p:cSld name="25_Sólo el título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31" name="Google Shape;331;p46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32" name="Google Shape;332;p4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3" name="Google Shape;333;p46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34" name="Google Shape;334;p46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Sólo el título">
  <p:cSld name="26_Sólo el título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39" name="Google Shape;339;p47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40" name="Google Shape;340;p4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1" name="Google Shape;341;p47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42" name="Google Shape;342;p47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Sólo el título">
  <p:cSld name="27_Sólo el título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47" name="Google Shape;347;p48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48" name="Google Shape;348;p4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9" name="Google Shape;349;p48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0" name="Google Shape;350;p48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Sólo el título">
  <p:cSld name="28_Sólo el título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55" name="Google Shape;355;p49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56" name="Google Shape;356;p49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7" name="Google Shape;357;p49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8" name="Google Shape;358;p49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Sólo el título">
  <p:cSld name="29_Sólo el título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63" name="Google Shape;363;p50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64" name="Google Shape;364;p50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5" name="Google Shape;365;p50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6" name="Google Shape;366;p50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Sólo el título">
  <p:cSld name="30_Sólo el título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71" name="Google Shape;371;p51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72" name="Google Shape;372;p51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3" name="Google Shape;373;p51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74" name="Google Shape;374;p51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Sólo el título">
  <p:cSld name="31_Sólo el título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79" name="Google Shape;379;p52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80" name="Google Shape;380;p5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1" name="Google Shape;381;p52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2" name="Google Shape;382;p52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Sólo el título">
  <p:cSld name="32_Sólo el título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87" name="Google Shape;387;p53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88" name="Google Shape;388;p5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9" name="Google Shape;389;p53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90" name="Google Shape;390;p53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Sólo el título">
  <p:cSld name="33_Sólo el título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395" name="Google Shape;395;p54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396" name="Google Shape;396;p5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7" name="Google Shape;397;p54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98" name="Google Shape;398;p54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Sólo el título">
  <p:cSld name="34_Sólo el título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03" name="Google Shape;403;p55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04" name="Google Shape;404;p5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5" name="Google Shape;405;p55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06" name="Google Shape;406;p55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Sólo el título">
  <p:cSld name="35_Sólo el título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11" name="Google Shape;411;p56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12" name="Google Shape;412;p5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3" name="Google Shape;413;p56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14" name="Google Shape;414;p56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Sólo el título">
  <p:cSld name="36_Sólo el título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19" name="Google Shape;419;p57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20" name="Google Shape;420;p5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1" name="Google Shape;421;p57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22" name="Google Shape;422;p57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Sólo el título">
  <p:cSld name="37_Sólo el título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27" name="Google Shape;427;p58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28" name="Google Shape;428;p5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9" name="Google Shape;429;p58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0" name="Google Shape;430;p58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Sólo el título">
  <p:cSld name="38_Sólo el título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35" name="Google Shape;435;p59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36" name="Google Shape;436;p59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37" name="Google Shape;437;p59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8" name="Google Shape;438;p59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Sólo el título">
  <p:cSld name="39_Sólo el título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43" name="Google Shape;443;p60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44" name="Google Shape;444;p60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5" name="Google Shape;445;p60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6" name="Google Shape;446;p60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Sólo el título">
  <p:cSld name="40_Sólo el título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51" name="Google Shape;451;p61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52" name="Google Shape;452;p61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3" name="Google Shape;453;p61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4" name="Google Shape;454;p61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Sólo el título">
  <p:cSld name="41_Sólo el título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59" name="Google Shape;459;p62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60" name="Google Shape;460;p6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1" name="Google Shape;461;p62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62" name="Google Shape;462;p62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Sólo el título">
  <p:cSld name="42_Sólo el título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67" name="Google Shape;467;p63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68" name="Google Shape;468;p6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9" name="Google Shape;469;p63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70" name="Google Shape;470;p63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Sólo el título">
  <p:cSld name="43_Sólo el título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75" name="Google Shape;475;p64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76" name="Google Shape;476;p6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7" name="Google Shape;477;p64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78" name="Google Shape;478;p64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Sólo el título">
  <p:cSld name="44_Sólo el título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83" name="Google Shape;483;p65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84" name="Google Shape;484;p6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85" name="Google Shape;485;p65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86" name="Google Shape;486;p65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Sólo el título">
  <p:cSld name="45_Sólo el título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91" name="Google Shape;491;p66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492" name="Google Shape;492;p6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3" name="Google Shape;493;p66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94" name="Google Shape;494;p66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Sólo el título">
  <p:cSld name="46_Sólo el título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499" name="Google Shape;499;p67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00" name="Google Shape;500;p6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1" name="Google Shape;501;p67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02" name="Google Shape;502;p67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Sólo el título">
  <p:cSld name="47_Sólo el título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07" name="Google Shape;507;p68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08" name="Google Shape;508;p6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9" name="Google Shape;509;p68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10" name="Google Shape;510;p68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Sólo el título">
  <p:cSld name="48_Sólo el título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15" name="Google Shape;515;p69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16" name="Google Shape;516;p69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7" name="Google Shape;517;p69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18" name="Google Shape;518;p69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Sólo el título">
  <p:cSld name="49_Sólo el título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23" name="Google Shape;523;p70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24" name="Google Shape;524;p70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25" name="Google Shape;525;p70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26" name="Google Shape;526;p70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Sólo el título">
  <p:cSld name="50_Sólo el título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31" name="Google Shape;531;p71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32" name="Google Shape;532;p71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33" name="Google Shape;533;p71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34" name="Google Shape;534;p71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_Sólo el título">
  <p:cSld name="51_Sólo el título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39" name="Google Shape;539;p72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40" name="Google Shape;540;p7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1" name="Google Shape;541;p72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42" name="Google Shape;542;p72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Sólo el título">
  <p:cSld name="52_Sólo el título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47" name="Google Shape;547;p73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48" name="Google Shape;548;p7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9" name="Google Shape;549;p73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50" name="Google Shape;550;p73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_Sólo el título">
  <p:cSld name="53_Sólo el título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55" name="Google Shape;555;p74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56" name="Google Shape;556;p7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57" name="Google Shape;557;p74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58" name="Google Shape;558;p74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Sólo el título">
  <p:cSld name="54_Sólo el título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63" name="Google Shape;563;p75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64" name="Google Shape;564;p7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65" name="Google Shape;565;p75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66" name="Google Shape;566;p75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Sólo el título">
  <p:cSld name="55_Sólo el título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71" name="Google Shape;571;p76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72" name="Google Shape;572;p76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73" name="Google Shape;573;p76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74" name="Google Shape;574;p76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6_Sólo el título">
  <p:cSld name="56_Sólo el título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79" name="Google Shape;579;p77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80" name="Google Shape;580;p77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1" name="Google Shape;581;p77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82" name="Google Shape;582;p77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7_Sólo el título">
  <p:cSld name="57_Sólo el título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87" name="Google Shape;587;p78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88" name="Google Shape;588;p78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9" name="Google Shape;589;p78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90" name="Google Shape;590;p78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8_Sólo el título">
  <p:cSld name="58_Sólo el título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595" name="Google Shape;595;p79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596" name="Google Shape;596;p79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97" name="Google Shape;597;p79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98" name="Google Shape;598;p79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9_Sólo el título">
  <p:cSld name="59_Sólo el título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603" name="Google Shape;603;p80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604" name="Google Shape;604;p80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05" name="Google Shape;605;p80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06" name="Google Shape;606;p80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0_Sólo el título">
  <p:cSld name="60_Sólo el título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611" name="Google Shape;611;p81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612" name="Google Shape;612;p81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13" name="Google Shape;613;p81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14" name="Google Shape;614;p81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1_Sólo el título">
  <p:cSld name="61_Sólo el título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619" name="Google Shape;619;p82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620" name="Google Shape;620;p82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1" name="Google Shape;621;p82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22" name="Google Shape;622;p82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Sólo el título">
  <p:cSld name="62_Sólo el título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627" name="Google Shape;627;p83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628" name="Google Shape;628;p83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9" name="Google Shape;629;p83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30" name="Google Shape;630;p83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3_Sólo el título">
  <p:cSld name="63_Sólo el título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635" name="Google Shape;635;p84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636" name="Google Shape;636;p84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37" name="Google Shape;637;p84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38" name="Google Shape;638;p84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4_Sólo el título">
  <p:cSld name="64_Sólo el título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  <p:grpSp>
        <p:nvGrpSpPr>
          <p:cNvPr id="643" name="Google Shape;643;p85"/>
          <p:cNvGrpSpPr/>
          <p:nvPr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644" name="Google Shape;644;p85" descr="COLOR Oficial - Grande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45" name="Google Shape;645;p85"/>
            <p:cNvCxnSpPr/>
            <p:nvPr/>
          </p:nvCxnSpPr>
          <p:spPr>
            <a:xfrm>
              <a:off x="323528" y="836712"/>
              <a:ext cx="8352928" cy="0"/>
            </a:xfrm>
            <a:prstGeom prst="straightConnector1">
              <a:avLst/>
            </a:prstGeom>
            <a:noFill/>
            <a:ln w="3810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46" name="Google Shape;646;p85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Diplomado Docencia Universitaria Orientada al desarrollo de Competencias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Módulo I: Identidad Ucabista</a:t>
              </a:r>
              <a:endParaRPr sz="11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6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6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  <p:sldLayoutId id="2147483709" r:id="rId51"/>
    <p:sldLayoutId id="2147483710" r:id="rId52"/>
    <p:sldLayoutId id="2147483711" r:id="rId53"/>
    <p:sldLayoutId id="2147483712" r:id="rId54"/>
    <p:sldLayoutId id="2147483713" r:id="rId55"/>
    <p:sldLayoutId id="2147483714" r:id="rId56"/>
    <p:sldLayoutId id="2147483715" r:id="rId57"/>
    <p:sldLayoutId id="2147483716" r:id="rId58"/>
    <p:sldLayoutId id="2147483717" r:id="rId59"/>
    <p:sldLayoutId id="2147483718" r:id="rId60"/>
    <p:sldLayoutId id="2147483719" r:id="rId61"/>
    <p:sldLayoutId id="2147483720" r:id="rId62"/>
    <p:sldLayoutId id="2147483721" r:id="rId63"/>
    <p:sldLayoutId id="2147483722" r:id="rId64"/>
    <p:sldLayoutId id="2147483723" r:id="rId65"/>
    <p:sldLayoutId id="2147483724" r:id="rId66"/>
    <p:sldLayoutId id="2147483725" r:id="rId67"/>
    <p:sldLayoutId id="2147483726" r:id="rId68"/>
    <p:sldLayoutId id="2147483727" r:id="rId69"/>
    <p:sldLayoutId id="2147483728" r:id="rId70"/>
    <p:sldLayoutId id="2147483729" r:id="rId71"/>
    <p:sldLayoutId id="2147483730" r:id="rId7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www.ucab.edu.ve/informacion-institucional/ucab-20-20/proyecto-formativo-institucional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www.todamateria.com/valore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50.png"/><Relationship Id="rId5" Type="http://schemas.openxmlformats.org/officeDocument/2006/relationships/image" Target="../media/image25.pn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slide" Target="slide2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2.xml"/><Relationship Id="rId5" Type="http://schemas.openxmlformats.org/officeDocument/2006/relationships/slide" Target="slide18.xml"/><Relationship Id="rId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hyperlink" Target="https://www.ucab.edu.ve/informacion-institucional/ucab-20-20/proyecto-formativo-institucional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6"/>
          <p:cNvSpPr/>
          <p:nvPr/>
        </p:nvSpPr>
        <p:spPr>
          <a:xfrm>
            <a:off x="0" y="0"/>
            <a:ext cx="9144000" cy="10002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86"/>
          <p:cNvSpPr/>
          <p:nvPr/>
        </p:nvSpPr>
        <p:spPr>
          <a:xfrm>
            <a:off x="135816" y="260648"/>
            <a:ext cx="8828672" cy="5085504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3" name="Google Shape;653;p86"/>
          <p:cNvGrpSpPr/>
          <p:nvPr/>
        </p:nvGrpSpPr>
        <p:grpSpPr>
          <a:xfrm>
            <a:off x="278848" y="2124145"/>
            <a:ext cx="6552728" cy="1643989"/>
            <a:chOff x="278848" y="2124145"/>
            <a:chExt cx="6552728" cy="1643989"/>
          </a:xfrm>
        </p:grpSpPr>
        <p:sp>
          <p:nvSpPr>
            <p:cNvPr id="654" name="Google Shape;654;p86"/>
            <p:cNvSpPr/>
            <p:nvPr/>
          </p:nvSpPr>
          <p:spPr>
            <a:xfrm>
              <a:off x="350856" y="3183359"/>
              <a:ext cx="55948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3200" b="1" i="0" u="none" strike="noStrike" cap="none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COMPROMISO I</a:t>
              </a:r>
              <a:endParaRPr sz="3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655" name="Google Shape;655;p86"/>
            <p:cNvSpPr/>
            <p:nvPr/>
          </p:nvSpPr>
          <p:spPr>
            <a:xfrm>
              <a:off x="323528" y="2124145"/>
              <a:ext cx="48965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3200" b="1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IDENTIDAD</a:t>
              </a:r>
              <a:endParaRPr/>
            </a:p>
          </p:txBody>
        </p:sp>
        <p:sp>
          <p:nvSpPr>
            <p:cNvPr id="656" name="Google Shape;656;p86"/>
            <p:cNvSpPr/>
            <p:nvPr/>
          </p:nvSpPr>
          <p:spPr>
            <a:xfrm>
              <a:off x="278848" y="2708920"/>
              <a:ext cx="2869422" cy="46166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86"/>
            <p:cNvSpPr/>
            <p:nvPr/>
          </p:nvSpPr>
          <p:spPr>
            <a:xfrm>
              <a:off x="350856" y="2636912"/>
              <a:ext cx="6480720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LIDERAZGO</a:t>
              </a:r>
              <a:endParaRPr/>
            </a:p>
          </p:txBody>
        </p:sp>
      </p:grpSp>
      <p:sp>
        <p:nvSpPr>
          <p:cNvPr id="658" name="Google Shape;658;p86"/>
          <p:cNvSpPr/>
          <p:nvPr/>
        </p:nvSpPr>
        <p:spPr>
          <a:xfrm>
            <a:off x="1070936" y="4365104"/>
            <a:ext cx="7560840" cy="646331"/>
          </a:xfrm>
          <a:prstGeom prst="roundRect">
            <a:avLst>
              <a:gd name="adj" fmla="val 16667"/>
            </a:avLst>
          </a:prstGeom>
          <a:blipFill rotWithShape="1">
            <a:blip r:embed="rId4">
              <a:alphaModFix/>
            </a:blip>
            <a:tile tx="0" ty="0" sx="100000" sy="100000" flip="none" algn="tl"/>
          </a:blip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86"/>
          <p:cNvSpPr txBox="1"/>
          <p:nvPr/>
        </p:nvSpPr>
        <p:spPr>
          <a:xfrm>
            <a:off x="751004" y="4462675"/>
            <a:ext cx="80776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82663" marR="0" lvl="0" indent="-982663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Semana 11: La UCAB una institución con fundamento y horizonte.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0" name="Google Shape;660;p86" descr="P:\IDENTIDAD CORPORATIVA UCAB\LOGO UCAB UNIDADES\Identidad y Misión\Logo Oficial- SF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536" y="491438"/>
            <a:ext cx="2799636" cy="4892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1" name="Google Shape;661;p86"/>
          <p:cNvGrpSpPr/>
          <p:nvPr/>
        </p:nvGrpSpPr>
        <p:grpSpPr>
          <a:xfrm>
            <a:off x="3051621" y="1076451"/>
            <a:ext cx="5552710" cy="3508720"/>
            <a:chOff x="3186665" y="954488"/>
            <a:chExt cx="5392028" cy="3914672"/>
          </a:xfrm>
        </p:grpSpPr>
        <p:pic>
          <p:nvPicPr>
            <p:cNvPr id="662" name="Google Shape;662;p8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75856" y="3297215"/>
              <a:ext cx="4824536" cy="157194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3" name="Google Shape;663;p86"/>
            <p:cNvGrpSpPr/>
            <p:nvPr/>
          </p:nvGrpSpPr>
          <p:grpSpPr>
            <a:xfrm>
              <a:off x="3186665" y="954488"/>
              <a:ext cx="5392028" cy="3359514"/>
              <a:chOff x="3186665" y="954488"/>
              <a:chExt cx="5392028" cy="3359514"/>
            </a:xfrm>
          </p:grpSpPr>
          <p:pic>
            <p:nvPicPr>
              <p:cNvPr id="664" name="Google Shape;664;p8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186665" y="954488"/>
                <a:ext cx="1483585" cy="14835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5" name="Google Shape;665;p86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3753983" y="1304237"/>
                <a:ext cx="1607602" cy="15486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6" name="Google Shape;666;p86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3616691" y="2403956"/>
                <a:ext cx="4962002" cy="12410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7" name="Google Shape;667;p86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7546251" y="3717032"/>
                <a:ext cx="554141" cy="5969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</p:pic>
        </p:grpSp>
      </p:grpSp>
      <p:sp>
        <p:nvSpPr>
          <p:cNvPr id="668" name="Google Shape;668;p86"/>
          <p:cNvSpPr txBox="1"/>
          <p:nvPr/>
        </p:nvSpPr>
        <p:spPr>
          <a:xfrm>
            <a:off x="3681468" y="5920711"/>
            <a:ext cx="19497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Julio,2020</a:t>
            </a:r>
            <a:endParaRPr/>
          </a:p>
        </p:txBody>
      </p:sp>
      <p:pic>
        <p:nvPicPr>
          <p:cNvPr id="669" name="Google Shape;669;p86" descr="PFIoscar.jpg"/>
          <p:cNvPicPr preferRelativeResize="0"/>
          <p:nvPr/>
        </p:nvPicPr>
        <p:blipFill rotWithShape="1">
          <a:blip r:embed="rId11">
            <a:alphaModFix/>
          </a:blip>
          <a:srcRect t="82121"/>
          <a:stretch/>
        </p:blipFill>
        <p:spPr>
          <a:xfrm>
            <a:off x="135816" y="5229200"/>
            <a:ext cx="8828672" cy="12868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95"/>
          <p:cNvPicPr preferRelativeResize="0"/>
          <p:nvPr/>
        </p:nvPicPr>
        <p:blipFill rotWithShape="1">
          <a:blip r:embed="rId3">
            <a:alphaModFix/>
          </a:blip>
          <a:srcRect l="23283" t="19392" r="8798" b="35242"/>
          <a:stretch/>
        </p:blipFill>
        <p:spPr>
          <a:xfrm>
            <a:off x="0" y="836350"/>
            <a:ext cx="9147954" cy="602165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95"/>
          <p:cNvSpPr/>
          <p:nvPr/>
        </p:nvSpPr>
        <p:spPr>
          <a:xfrm>
            <a:off x="1314298" y="2550969"/>
            <a:ext cx="6642078" cy="806022"/>
          </a:xfrm>
          <a:prstGeom prst="parallelogram">
            <a:avLst>
              <a:gd name="adj" fmla="val 25000"/>
            </a:avLst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95"/>
          <p:cNvSpPr txBox="1"/>
          <p:nvPr/>
        </p:nvSpPr>
        <p:spPr>
          <a:xfrm>
            <a:off x="1550439" y="2649145"/>
            <a:ext cx="60458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Times New Roman"/>
              <a:buNone/>
            </a:pPr>
            <a:r>
              <a:rPr lang="es-VE" sz="2000" b="1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PROYECTO FORMATIVO INSTITUCIONAL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Times New Roman"/>
              <a:buNone/>
            </a:pPr>
            <a:r>
              <a:rPr lang="es-VE" sz="2000" b="1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(PFI)</a:t>
            </a:r>
            <a:endParaRPr/>
          </a:p>
        </p:txBody>
      </p:sp>
      <p:sp>
        <p:nvSpPr>
          <p:cNvPr id="780" name="Google Shape;780;p95"/>
          <p:cNvSpPr/>
          <p:nvPr/>
        </p:nvSpPr>
        <p:spPr>
          <a:xfrm rot="5400000">
            <a:off x="1327516" y="3496885"/>
            <a:ext cx="1224135" cy="1232382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95"/>
          <p:cNvSpPr/>
          <p:nvPr/>
        </p:nvSpPr>
        <p:spPr>
          <a:xfrm rot="5400000">
            <a:off x="2619058" y="3496885"/>
            <a:ext cx="1224135" cy="1232382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95"/>
          <p:cNvSpPr/>
          <p:nvPr/>
        </p:nvSpPr>
        <p:spPr>
          <a:xfrm rot="5400000">
            <a:off x="3928051" y="3496885"/>
            <a:ext cx="1224135" cy="1232382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95"/>
          <p:cNvSpPr/>
          <p:nvPr/>
        </p:nvSpPr>
        <p:spPr>
          <a:xfrm rot="5400000">
            <a:off x="5233672" y="3496885"/>
            <a:ext cx="1224135" cy="1232382"/>
          </a:xfrm>
          <a:prstGeom prst="homePlate">
            <a:avLst>
              <a:gd name="adj" fmla="val 50000"/>
            </a:avLst>
          </a:prstGeom>
          <a:solidFill>
            <a:srgbClr val="0066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95"/>
          <p:cNvSpPr/>
          <p:nvPr/>
        </p:nvSpPr>
        <p:spPr>
          <a:xfrm rot="5400000">
            <a:off x="6543581" y="3496885"/>
            <a:ext cx="1224135" cy="1232382"/>
          </a:xfrm>
          <a:prstGeom prst="homePlate">
            <a:avLst>
              <a:gd name="adj" fmla="val 50000"/>
            </a:avLst>
          </a:prstGeom>
          <a:solidFill>
            <a:srgbClr val="0066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95"/>
          <p:cNvSpPr txBox="1"/>
          <p:nvPr/>
        </p:nvSpPr>
        <p:spPr>
          <a:xfrm>
            <a:off x="1314298" y="3590852"/>
            <a:ext cx="12414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4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IDENTIDAD</a:t>
            </a:r>
            <a:endParaRPr/>
          </a:p>
        </p:txBody>
      </p:sp>
      <p:sp>
        <p:nvSpPr>
          <p:cNvPr id="786" name="Google Shape;786;p95"/>
          <p:cNvSpPr txBox="1"/>
          <p:nvPr/>
        </p:nvSpPr>
        <p:spPr>
          <a:xfrm>
            <a:off x="2614935" y="3590852"/>
            <a:ext cx="122061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4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RETOS</a:t>
            </a:r>
            <a:endParaRPr/>
          </a:p>
        </p:txBody>
      </p:sp>
      <p:sp>
        <p:nvSpPr>
          <p:cNvPr id="787" name="Google Shape;787;p95"/>
          <p:cNvSpPr txBox="1"/>
          <p:nvPr/>
        </p:nvSpPr>
        <p:spPr>
          <a:xfrm>
            <a:off x="3853023" y="3590852"/>
            <a:ext cx="136287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1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ORIENTACIONES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1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ESTRATÉGICAS</a:t>
            </a:r>
            <a:endParaRPr/>
          </a:p>
        </p:txBody>
      </p:sp>
      <p:sp>
        <p:nvSpPr>
          <p:cNvPr id="788" name="Google Shape;788;p95"/>
          <p:cNvSpPr txBox="1"/>
          <p:nvPr/>
        </p:nvSpPr>
        <p:spPr>
          <a:xfrm>
            <a:off x="5184340" y="3590852"/>
            <a:ext cx="132279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3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PROPUESTA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3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PEDAGÓGICA</a:t>
            </a:r>
            <a:endParaRPr/>
          </a:p>
        </p:txBody>
      </p:sp>
      <p:sp>
        <p:nvSpPr>
          <p:cNvPr id="789" name="Google Shape;789;p95"/>
          <p:cNvSpPr txBox="1"/>
          <p:nvPr/>
        </p:nvSpPr>
        <p:spPr>
          <a:xfrm>
            <a:off x="6705292" y="3590852"/>
            <a:ext cx="8982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2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TALENTO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2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HUMANO</a:t>
            </a:r>
            <a:endParaRPr/>
          </a:p>
        </p:txBody>
      </p:sp>
      <p:sp>
        <p:nvSpPr>
          <p:cNvPr id="790" name="Google Shape;790;p95"/>
          <p:cNvSpPr txBox="1"/>
          <p:nvPr/>
        </p:nvSpPr>
        <p:spPr>
          <a:xfrm>
            <a:off x="452847" y="1385940"/>
            <a:ext cx="55447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Times New Roman"/>
              <a:buNone/>
            </a:pPr>
            <a:r>
              <a:rPr lang="es-VE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ESQUEMA DE CONTENIDOS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96"/>
          <p:cNvPicPr preferRelativeResize="0"/>
          <p:nvPr/>
        </p:nvPicPr>
        <p:blipFill rotWithShape="1">
          <a:blip r:embed="rId3">
            <a:alphaModFix/>
          </a:blip>
          <a:srcRect l="1771"/>
          <a:stretch/>
        </p:blipFill>
        <p:spPr>
          <a:xfrm>
            <a:off x="0" y="836712"/>
            <a:ext cx="9144000" cy="6021287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96"/>
          <p:cNvSpPr txBox="1"/>
          <p:nvPr/>
        </p:nvSpPr>
        <p:spPr>
          <a:xfrm>
            <a:off x="3491880" y="2710702"/>
            <a:ext cx="25415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PARTE 2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7" name="Google Shape;797;p96"/>
          <p:cNvCxnSpPr/>
          <p:nvPr/>
        </p:nvCxnSpPr>
        <p:spPr>
          <a:xfrm>
            <a:off x="2195736" y="3501007"/>
            <a:ext cx="4608512" cy="1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8" name="Google Shape;798;p96"/>
          <p:cNvSpPr txBox="1"/>
          <p:nvPr/>
        </p:nvSpPr>
        <p:spPr>
          <a:xfrm>
            <a:off x="1954361" y="3501008"/>
            <a:ext cx="561662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40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Objetivos y Misión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40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de la UCAB</a:t>
            </a:r>
            <a:endParaRPr sz="3600" b="1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97"/>
          <p:cNvPicPr preferRelativeResize="0"/>
          <p:nvPr/>
        </p:nvPicPr>
        <p:blipFill rotWithShape="1">
          <a:blip r:embed="rId3">
            <a:alphaModFix/>
          </a:blip>
          <a:srcRect t="7610" r="1971" b="10001"/>
          <a:stretch/>
        </p:blipFill>
        <p:spPr>
          <a:xfrm flipH="1">
            <a:off x="0" y="836712"/>
            <a:ext cx="9144000" cy="16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97" descr="C:\Users\DISEÑO\Documents\CAROLINA 2019\UCAB\IDENTIDAD Y LIDERAZGO\10.png"/>
          <p:cNvPicPr preferRelativeResize="0"/>
          <p:nvPr/>
        </p:nvPicPr>
        <p:blipFill rotWithShape="1">
          <a:blip r:embed="rId4">
            <a:alphaModFix/>
          </a:blip>
          <a:srcRect b="33028"/>
          <a:stretch/>
        </p:blipFill>
        <p:spPr>
          <a:xfrm>
            <a:off x="0" y="4581128"/>
            <a:ext cx="3133708" cy="274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97" descr="C:\Users\DISEÑO\Documents\CAROLINA 2019\UCAB\IDENTIDAD Y LIDERAZGO\13.png"/>
          <p:cNvPicPr preferRelativeResize="0"/>
          <p:nvPr/>
        </p:nvPicPr>
        <p:blipFill rotWithShape="1">
          <a:blip r:embed="rId5">
            <a:alphaModFix/>
          </a:blip>
          <a:srcRect l="54929"/>
          <a:stretch/>
        </p:blipFill>
        <p:spPr>
          <a:xfrm flipH="1">
            <a:off x="6715175" y="836712"/>
            <a:ext cx="2428825" cy="322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97" descr="C:\Users\DISEÑO\Documents\CAROLINA 2019\UCAB\IDENTIDAD Y LIDERAZGO\7.png"/>
          <p:cNvPicPr preferRelativeResize="0"/>
          <p:nvPr/>
        </p:nvPicPr>
        <p:blipFill rotWithShape="1">
          <a:blip r:embed="rId6">
            <a:alphaModFix/>
          </a:blip>
          <a:srcRect l="11455" t="12839"/>
          <a:stretch/>
        </p:blipFill>
        <p:spPr>
          <a:xfrm flipH="1">
            <a:off x="5004049" y="836712"/>
            <a:ext cx="4139951" cy="346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97" descr="C:\Users\DISEÑO\Documents\CAROLINA 2019\UCAB\IDENTIDAD Y LIDERAZGO\4.png"/>
          <p:cNvPicPr preferRelativeResize="0"/>
          <p:nvPr/>
        </p:nvPicPr>
        <p:blipFill rotWithShape="1">
          <a:blip r:embed="rId7">
            <a:alphaModFix/>
          </a:blip>
          <a:srcRect b="50000"/>
          <a:stretch/>
        </p:blipFill>
        <p:spPr>
          <a:xfrm flipH="1">
            <a:off x="1835696" y="6021289"/>
            <a:ext cx="2494288" cy="859380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97"/>
          <p:cNvSpPr/>
          <p:nvPr/>
        </p:nvSpPr>
        <p:spPr>
          <a:xfrm>
            <a:off x="432049" y="1327946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 primer  lugar, conocemos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definición de </a:t>
            </a:r>
            <a:r>
              <a:rPr lang="es-VE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«misión»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97"/>
          <p:cNvSpPr txBox="1"/>
          <p:nvPr/>
        </p:nvSpPr>
        <p:spPr>
          <a:xfrm>
            <a:off x="611560" y="2725934"/>
            <a:ext cx="273630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Times"/>
              <a:buNone/>
            </a:pPr>
            <a:r>
              <a:rPr lang="es-VE" sz="2400" b="1">
                <a:solidFill>
                  <a:srgbClr val="002060"/>
                </a:solidFill>
                <a:latin typeface="Times"/>
                <a:ea typeface="Times"/>
                <a:cs typeface="Times"/>
                <a:sym typeface="Times"/>
              </a:rPr>
              <a:t>MISIÓN:</a:t>
            </a:r>
            <a:endParaRPr sz="2400" b="1">
              <a:solidFill>
                <a:srgbClr val="00206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10" name="Google Shape;810;p97"/>
          <p:cNvSpPr/>
          <p:nvPr/>
        </p:nvSpPr>
        <p:spPr>
          <a:xfrm>
            <a:off x="2250678" y="2754397"/>
            <a:ext cx="5616624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 misión, es el enunciado que </a:t>
            </a:r>
            <a:r>
              <a:rPr lang="es-VE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define cuál es la labor o actividad </a:t>
            </a: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del negocio en el mercado donde se encuentre, supone </a:t>
            </a:r>
            <a:r>
              <a:rPr lang="es-VE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 razón de ser</a:t>
            </a: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la </a:t>
            </a:r>
            <a:r>
              <a:rPr lang="es-VE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personalidad </a:t>
            </a: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 la </a:t>
            </a:r>
            <a:r>
              <a:rPr lang="es-VE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identidad</a:t>
            </a: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Para definir la misión, no solo se contempla el porqué de la organización, también puede observar a los </a:t>
            </a:r>
            <a:r>
              <a:rPr lang="es-VE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clientes </a:t>
            </a: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 la </a:t>
            </a:r>
            <a:r>
              <a:rPr lang="es-VE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propuesta de valor que diferencie a la institución del resto</a:t>
            </a: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; está claramente conectada con el mercado, y cómo quieres que te vea ese mercado.</a:t>
            </a:r>
            <a:endParaRPr sz="2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98"/>
          <p:cNvPicPr preferRelativeResize="0"/>
          <p:nvPr/>
        </p:nvPicPr>
        <p:blipFill rotWithShape="1">
          <a:blip r:embed="rId3">
            <a:alphaModFix/>
          </a:blip>
          <a:srcRect t="7610" r="1971" b="10001"/>
          <a:stretch/>
        </p:blipFill>
        <p:spPr>
          <a:xfrm flipH="1">
            <a:off x="0" y="864347"/>
            <a:ext cx="9144000" cy="16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98" descr="C:\Users\DISEÑO\Documents\CAROLINA 2019\UCAB\IDENTIDAD Y LIDERAZGO\10.png"/>
          <p:cNvPicPr preferRelativeResize="0"/>
          <p:nvPr/>
        </p:nvPicPr>
        <p:blipFill rotWithShape="1">
          <a:blip r:embed="rId4">
            <a:alphaModFix/>
          </a:blip>
          <a:srcRect b="33028"/>
          <a:stretch/>
        </p:blipFill>
        <p:spPr>
          <a:xfrm>
            <a:off x="-66686" y="4090588"/>
            <a:ext cx="3133708" cy="274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98" descr="C:\Users\DISEÑO\Documents\CAROLINA 2019\UCAB\IDENTIDAD Y LIDERAZGO\13.png"/>
          <p:cNvPicPr preferRelativeResize="0"/>
          <p:nvPr/>
        </p:nvPicPr>
        <p:blipFill rotWithShape="1">
          <a:blip r:embed="rId5">
            <a:alphaModFix/>
          </a:blip>
          <a:srcRect l="54929"/>
          <a:stretch/>
        </p:blipFill>
        <p:spPr>
          <a:xfrm flipH="1">
            <a:off x="6715175" y="836712"/>
            <a:ext cx="2428825" cy="322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98" descr="C:\Users\DISEÑO\Documents\CAROLINA 2019\UCAB\IDENTIDAD Y LIDERAZGO\7.png"/>
          <p:cNvPicPr preferRelativeResize="0"/>
          <p:nvPr/>
        </p:nvPicPr>
        <p:blipFill rotWithShape="1">
          <a:blip r:embed="rId6">
            <a:alphaModFix/>
          </a:blip>
          <a:srcRect l="11455" t="12839"/>
          <a:stretch/>
        </p:blipFill>
        <p:spPr>
          <a:xfrm flipH="1">
            <a:off x="5045970" y="996602"/>
            <a:ext cx="4139951" cy="346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98" descr="C:\Users\DISEÑO\Documents\CAROLINA 2019\UCAB\IDENTIDAD Y LIDERAZGO\4.png"/>
          <p:cNvPicPr preferRelativeResize="0"/>
          <p:nvPr/>
        </p:nvPicPr>
        <p:blipFill rotWithShape="1">
          <a:blip r:embed="rId7">
            <a:alphaModFix/>
          </a:blip>
          <a:srcRect b="50000"/>
          <a:stretch/>
        </p:blipFill>
        <p:spPr>
          <a:xfrm flipH="1">
            <a:off x="1835696" y="6021289"/>
            <a:ext cx="2494288" cy="85938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98"/>
          <p:cNvSpPr txBox="1"/>
          <p:nvPr/>
        </p:nvSpPr>
        <p:spPr>
          <a:xfrm>
            <a:off x="113418" y="1153601"/>
            <a:ext cx="801114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</a:pPr>
            <a:r>
              <a:rPr lang="es-VE" sz="24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La MISIÓN de la UCAB, responde a la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</a:pPr>
            <a:r>
              <a:rPr lang="es-VE" sz="24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Misión de la </a:t>
            </a:r>
            <a:r>
              <a:rPr lang="es-VE" sz="28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Compañía de Jesús </a:t>
            </a:r>
            <a:r>
              <a:rPr lang="es-VE" sz="24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y a la Misión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</a:pPr>
            <a:r>
              <a:rPr lang="es-VE" sz="24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de la </a:t>
            </a:r>
            <a:r>
              <a:rPr lang="es-VE" sz="28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Iglesia Católica</a:t>
            </a:r>
            <a:r>
              <a:rPr lang="es-VE" sz="24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, es por esto que debemos conocer.</a:t>
            </a:r>
            <a:endParaRPr sz="2400" b="1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21" name="Google Shape;821;p98"/>
          <p:cNvSpPr/>
          <p:nvPr/>
        </p:nvSpPr>
        <p:spPr>
          <a:xfrm>
            <a:off x="2292807" y="2794540"/>
            <a:ext cx="5616624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002060"/>
                </a:solidFill>
                <a:latin typeface="Times"/>
                <a:ea typeface="Times"/>
                <a:cs typeface="Times"/>
                <a:sym typeface="Times"/>
              </a:rPr>
              <a:t>Misión de la </a:t>
            </a:r>
            <a:r>
              <a:rPr lang="es-VE" sz="2800" b="1">
                <a:solidFill>
                  <a:srgbClr val="002060"/>
                </a:solidFill>
                <a:latin typeface="Times"/>
                <a:ea typeface="Times"/>
                <a:cs typeface="Times"/>
                <a:sym typeface="Times"/>
              </a:rPr>
              <a:t>Compañía de Jesús</a:t>
            </a:r>
            <a:endParaRPr sz="28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Nuestra comprensión de la llamada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 servir la fe, promover la justicia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y dialogar con la cultura y otras religiones a la luz del mandato apostólico de establecer relaciones justas con Dios, con los demás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y con la creación.</a:t>
            </a:r>
            <a:endParaRPr sz="2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8"/>
          <p:cNvSpPr/>
          <p:nvPr/>
        </p:nvSpPr>
        <p:spPr>
          <a:xfrm>
            <a:off x="1268088" y="2733715"/>
            <a:ext cx="51969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6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 sz="60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98"/>
          <p:cNvSpPr/>
          <p:nvPr/>
        </p:nvSpPr>
        <p:spPr>
          <a:xfrm>
            <a:off x="7115945" y="6021288"/>
            <a:ext cx="51969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6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60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98"/>
          <p:cNvSpPr txBox="1"/>
          <p:nvPr/>
        </p:nvSpPr>
        <p:spPr>
          <a:xfrm>
            <a:off x="92458" y="1188551"/>
            <a:ext cx="801114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Desde el ámbito universitario es adaptada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La MISIÓN DE LAS UNIVERSIDADES JESUITAS:</a:t>
            </a:r>
            <a:endParaRPr/>
          </a:p>
        </p:txBody>
      </p:sp>
      <p:sp>
        <p:nvSpPr>
          <p:cNvPr id="825" name="Google Shape;825;p98"/>
          <p:cNvSpPr/>
          <p:nvPr/>
        </p:nvSpPr>
        <p:spPr>
          <a:xfrm>
            <a:off x="1268088" y="2974932"/>
            <a:ext cx="7678067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 Congregación General 36ª de la Compañía de Jesús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 una invitación a enfocar la misión de las universidades desde la perspectiva de compañeros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 una misión de reconciliación y de justicia.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Nuestras obras educativas, a todos los niveles, y nuestros centros de comunicación e investigación social, tienen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que ser una ayuda para la formación de hombres y mujeres comprometidos con la reconciliación, que sean capaces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 superar los obstáculos que a ella se oponen y proponer soluciones. El apostolado intelectual debe ser fortalecido para ayudar a transformar nuestras culturas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 nuestras sociedades.</a:t>
            </a:r>
            <a:endParaRPr sz="2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99" descr="C:\Users\DISEÑO\Documents\CAROLINA 2019\UCAB\IDENTIDAD Y LIDERAZGO\10.png"/>
          <p:cNvPicPr preferRelativeResize="0"/>
          <p:nvPr/>
        </p:nvPicPr>
        <p:blipFill rotWithShape="1">
          <a:blip r:embed="rId3">
            <a:alphaModFix/>
          </a:blip>
          <a:srcRect b="33028"/>
          <a:stretch/>
        </p:blipFill>
        <p:spPr>
          <a:xfrm>
            <a:off x="1051791" y="4109709"/>
            <a:ext cx="3133708" cy="274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99"/>
          <p:cNvPicPr preferRelativeResize="0"/>
          <p:nvPr/>
        </p:nvPicPr>
        <p:blipFill rotWithShape="1">
          <a:blip r:embed="rId4">
            <a:alphaModFix/>
          </a:blip>
          <a:srcRect t="7610" r="1971" b="10001"/>
          <a:stretch/>
        </p:blipFill>
        <p:spPr>
          <a:xfrm rot="-5400000" flipH="1">
            <a:off x="-1588741" y="2448121"/>
            <a:ext cx="6021289" cy="2843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99" descr="C:\Users\DISEÑO\Documents\CAROLINA 2019\UCAB\IDENTIDAD Y LIDERAZGO\13.png"/>
          <p:cNvPicPr preferRelativeResize="0"/>
          <p:nvPr/>
        </p:nvPicPr>
        <p:blipFill rotWithShape="1">
          <a:blip r:embed="rId5">
            <a:alphaModFix/>
          </a:blip>
          <a:srcRect l="54929"/>
          <a:stretch/>
        </p:blipFill>
        <p:spPr>
          <a:xfrm flipH="1">
            <a:off x="6715175" y="836712"/>
            <a:ext cx="2428825" cy="322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99" descr="C:\Users\DISEÑO\Documents\CAROLINA 2019\UCAB\IDENTIDAD Y LIDERAZGO\7.png"/>
          <p:cNvPicPr preferRelativeResize="0"/>
          <p:nvPr/>
        </p:nvPicPr>
        <p:blipFill rotWithShape="1">
          <a:blip r:embed="rId6">
            <a:alphaModFix/>
          </a:blip>
          <a:srcRect l="11455" t="12839"/>
          <a:stretch/>
        </p:blipFill>
        <p:spPr>
          <a:xfrm flipH="1">
            <a:off x="5004049" y="836712"/>
            <a:ext cx="4139951" cy="346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99"/>
          <p:cNvPicPr preferRelativeResize="0"/>
          <p:nvPr/>
        </p:nvPicPr>
        <p:blipFill rotWithShape="1">
          <a:blip r:embed="rId7">
            <a:alphaModFix/>
          </a:blip>
          <a:srcRect l="67058" t="13456" r="17471" b="1650"/>
          <a:stretch/>
        </p:blipFill>
        <p:spPr>
          <a:xfrm>
            <a:off x="212302" y="1844824"/>
            <a:ext cx="2419203" cy="3731831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99"/>
          <p:cNvSpPr txBox="1"/>
          <p:nvPr/>
        </p:nvSpPr>
        <p:spPr>
          <a:xfrm>
            <a:off x="2856806" y="1654171"/>
            <a:ext cx="3276302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Los rasgos de la </a:t>
            </a:r>
            <a:r>
              <a:rPr lang="es-VE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UCAB</a:t>
            </a: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se concretan en los  </a:t>
            </a:r>
            <a:r>
              <a:rPr lang="es-VE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Objetivos y Misión</a:t>
            </a: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declarados en el </a:t>
            </a:r>
            <a:r>
              <a:rPr lang="es-VE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Estatuto Orgánico</a:t>
            </a: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99"/>
          <p:cNvSpPr txBox="1"/>
          <p:nvPr/>
        </p:nvSpPr>
        <p:spPr>
          <a:xfrm>
            <a:off x="2995460" y="3306537"/>
            <a:ext cx="399118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es-VE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Artículo 6°.- La Universidad Católica Andrés Bello proclama como suyo los objetivos siguientes: </a:t>
            </a:r>
            <a:endParaRPr sz="1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7" name="Google Shape;837;p9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71882" y="3741988"/>
            <a:ext cx="2988045" cy="301092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2549"/>
              </a:srgbClr>
            </a:outerShdw>
          </a:effectLst>
        </p:spPr>
      </p:pic>
      <p:pic>
        <p:nvPicPr>
          <p:cNvPr id="838" name="Google Shape;838;p99" descr="C:\Users\DISEÑO\Documents\CAROLINA 2019\UCAB\IDENTIDAD Y LIDERAZGO\4.png"/>
          <p:cNvPicPr preferRelativeResize="0"/>
          <p:nvPr/>
        </p:nvPicPr>
        <p:blipFill rotWithShape="1">
          <a:blip r:embed="rId9">
            <a:alphaModFix/>
          </a:blip>
          <a:srcRect b="50000"/>
          <a:stretch/>
        </p:blipFill>
        <p:spPr>
          <a:xfrm flipH="1">
            <a:off x="1835696" y="6021289"/>
            <a:ext cx="2494288" cy="859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100"/>
          <p:cNvPicPr preferRelativeResize="0"/>
          <p:nvPr/>
        </p:nvPicPr>
        <p:blipFill rotWithShape="1">
          <a:blip r:embed="rId3">
            <a:alphaModFix/>
          </a:blip>
          <a:srcRect t="7610" r="1971" b="10001"/>
          <a:stretch/>
        </p:blipFill>
        <p:spPr>
          <a:xfrm flipH="1">
            <a:off x="0" y="836712"/>
            <a:ext cx="9144000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100" descr="C:\Users\DISEÑO\Documents\CAROLINA 2019\UCAB\IDENTIDAD Y LIDERAZGO\1.png"/>
          <p:cNvPicPr preferRelativeResize="0"/>
          <p:nvPr/>
        </p:nvPicPr>
        <p:blipFill rotWithShape="1">
          <a:blip r:embed="rId4">
            <a:alphaModFix/>
          </a:blip>
          <a:srcRect l="25612" t="6102"/>
          <a:stretch/>
        </p:blipFill>
        <p:spPr>
          <a:xfrm flipH="1">
            <a:off x="4227634" y="2185156"/>
            <a:ext cx="4916366" cy="374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100" descr="C:\Users\DISEÑO\Documents\CAROLINA 2019\UCAB\IDENTIDAD Y LIDERAZGO\8.png"/>
          <p:cNvPicPr preferRelativeResize="0"/>
          <p:nvPr/>
        </p:nvPicPr>
        <p:blipFill rotWithShape="1">
          <a:blip r:embed="rId5">
            <a:alphaModFix/>
          </a:blip>
          <a:srcRect l="48843" b="41381"/>
          <a:stretch/>
        </p:blipFill>
        <p:spPr>
          <a:xfrm>
            <a:off x="0" y="4049563"/>
            <a:ext cx="3139611" cy="2835821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0"/>
          <p:cNvSpPr txBox="1"/>
          <p:nvPr/>
        </p:nvSpPr>
        <p:spPr>
          <a:xfrm>
            <a:off x="251520" y="1183712"/>
            <a:ext cx="2124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MISIÓN</a:t>
            </a:r>
            <a:endParaRPr/>
          </a:p>
        </p:txBody>
      </p:sp>
      <p:sp>
        <p:nvSpPr>
          <p:cNvPr id="847" name="Google Shape;847;p100"/>
          <p:cNvSpPr txBox="1"/>
          <p:nvPr/>
        </p:nvSpPr>
        <p:spPr>
          <a:xfrm>
            <a:off x="1295340" y="2465355"/>
            <a:ext cx="5527140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VE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Universidad Católica Andrés Bello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VE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 una institución de </a:t>
            </a:r>
            <a:r>
              <a:rPr lang="es-VE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servicio público</a:t>
            </a:r>
            <a:r>
              <a:rPr lang="es-VE" sz="200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VE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inspiración cristiana y confiada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VE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la Compañía de Jesús.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VE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 funciones de investigación, docencia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VE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extensión, así como sus  procesos administrativos, están comprometidos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VE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 la formación integral de la persona, </a:t>
            </a:r>
            <a:r>
              <a:rPr lang="es-VE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caracterizada por la excelencia humana y profesional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es-VE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y el compromiso social</a:t>
            </a:r>
            <a:r>
              <a:rPr lang="es-VE" sz="200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101"/>
          <p:cNvPicPr preferRelativeResize="0"/>
          <p:nvPr/>
        </p:nvPicPr>
        <p:blipFill rotWithShape="1">
          <a:blip r:embed="rId3">
            <a:alphaModFix/>
          </a:blip>
          <a:srcRect l="23283" t="19392" r="8798" b="35242"/>
          <a:stretch/>
        </p:blipFill>
        <p:spPr>
          <a:xfrm>
            <a:off x="0" y="836712"/>
            <a:ext cx="9144000" cy="6021288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101"/>
          <p:cNvSpPr txBox="1"/>
          <p:nvPr/>
        </p:nvSpPr>
        <p:spPr>
          <a:xfrm>
            <a:off x="323528" y="1340768"/>
            <a:ext cx="55446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Times New Roman"/>
              <a:buNone/>
            </a:pPr>
            <a:r>
              <a:rPr lang="es-VE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esta manera, siguiendo el Estatuto Orgánico,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Times New Roman"/>
              <a:buNone/>
            </a:pPr>
            <a:r>
              <a:rPr lang="es-VE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 su Artículo 6, literal 5 la UCAB busca: </a:t>
            </a:r>
            <a:endParaRPr sz="18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4" name="Google Shape;854;p101"/>
          <p:cNvSpPr txBox="1"/>
          <p:nvPr/>
        </p:nvSpPr>
        <p:spPr>
          <a:xfrm>
            <a:off x="323528" y="2204864"/>
            <a:ext cx="619268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000"/>
              <a:buFont typeface="Arial"/>
              <a:buChar char="•"/>
            </a:pP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Contribuir con la </a:t>
            </a:r>
            <a:r>
              <a:rPr lang="es-V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formación integral</a:t>
            </a: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juventud universitaria en su aspecto personal y comunitario dentro de la concepción cristiana de la vida.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101"/>
          <p:cNvSpPr txBox="1"/>
          <p:nvPr/>
        </p:nvSpPr>
        <p:spPr>
          <a:xfrm>
            <a:off x="1043608" y="3273529"/>
            <a:ext cx="619268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000"/>
              <a:buFont typeface="Arial"/>
              <a:buChar char="•"/>
            </a:pP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Esforzarse por acelerar el proceso de </a:t>
            </a:r>
            <a:r>
              <a:rPr lang="es-V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desarrollo nacional</a:t>
            </a: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creando conciencia de su problemática y promoviendo la voluntad de desarrollo.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101"/>
          <p:cNvSpPr txBox="1"/>
          <p:nvPr/>
        </p:nvSpPr>
        <p:spPr>
          <a:xfrm>
            <a:off x="1763688" y="4327121"/>
            <a:ext cx="691276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000"/>
              <a:buFont typeface="Arial"/>
              <a:buChar char="•"/>
            </a:pP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Trabajar por la </a:t>
            </a:r>
            <a:r>
              <a:rPr lang="es-V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integración de Latinoamérica </a:t>
            </a: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por salvaguardar y enriquecer su común </a:t>
            </a:r>
            <a:r>
              <a:rPr lang="es-V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patrimonio histórico-cultural</a:t>
            </a: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promover la mutua </a:t>
            </a:r>
            <a:r>
              <a:rPr lang="es-VE" sz="18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comprensión de los pueblos</a:t>
            </a: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por la implantación de la justicia y la paz fundada en el hondo humanismo ecuménico.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101"/>
          <p:cNvSpPr txBox="1"/>
          <p:nvPr/>
        </p:nvSpPr>
        <p:spPr>
          <a:xfrm>
            <a:off x="2771800" y="5564970"/>
            <a:ext cx="554461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000"/>
              <a:buFont typeface="Arial"/>
              <a:buChar char="•"/>
            </a:pP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Irradiar su acción a los </a:t>
            </a:r>
            <a:r>
              <a:rPr lang="es-V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sectores más marginados</a:t>
            </a: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101"/>
          <p:cNvSpPr txBox="1"/>
          <p:nvPr/>
        </p:nvSpPr>
        <p:spPr>
          <a:xfrm>
            <a:off x="3570496" y="6097103"/>
            <a:ext cx="474592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000"/>
              <a:buFont typeface="Arial"/>
              <a:buChar char="•"/>
            </a:pP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Promover el </a:t>
            </a:r>
            <a:r>
              <a:rPr lang="es-V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diálogo</a:t>
            </a:r>
            <a:r>
              <a:rPr lang="es-V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las ciencias entre sí y de éstas con la filosofía y la teología.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02"/>
          <p:cNvSpPr/>
          <p:nvPr/>
        </p:nvSpPr>
        <p:spPr>
          <a:xfrm>
            <a:off x="179388" y="1085850"/>
            <a:ext cx="8713787" cy="54387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4" name="Google Shape;864;p102"/>
          <p:cNvSpPr/>
          <p:nvPr/>
        </p:nvSpPr>
        <p:spPr>
          <a:xfrm>
            <a:off x="539750" y="1268413"/>
            <a:ext cx="8064500" cy="1076325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102"/>
          <p:cNvSpPr txBox="1"/>
          <p:nvPr/>
        </p:nvSpPr>
        <p:spPr>
          <a:xfrm>
            <a:off x="414751" y="1354976"/>
            <a:ext cx="770612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Arial"/>
              <a:buChar char="•"/>
            </a:pPr>
            <a:r>
              <a:rPr lang="es-VE" sz="24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Luego de ver la Misión de l</a:t>
            </a:r>
            <a:r>
              <a:rPr lang="es-VE" sz="2400" b="1">
                <a:solidFill>
                  <a:srgbClr val="E36C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UCAB, vamos </a:t>
            </a:r>
            <a:r>
              <a:rPr lang="es-VE" sz="24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hacer un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 ejercicio de comprobación de lectura.</a:t>
            </a:r>
            <a:endParaRPr/>
          </a:p>
        </p:txBody>
      </p:sp>
      <p:pic>
        <p:nvPicPr>
          <p:cNvPr id="866" name="Google Shape;866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8124" y="1470026"/>
            <a:ext cx="865496" cy="832977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102"/>
          <p:cNvSpPr/>
          <p:nvPr/>
        </p:nvSpPr>
        <p:spPr>
          <a:xfrm>
            <a:off x="359568" y="2354751"/>
            <a:ext cx="8353425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Encuentra palabras y rasgos que puedan tener relación en común entre la Misión de la UCAB y la Misión de la universidad de DEUSTO.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 Universidad de Deusto pretende en nuestros días  </a:t>
            </a:r>
            <a:r>
              <a:rPr lang="es-VE" sz="2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servir a la sociedad</a:t>
            </a:r>
            <a:r>
              <a:rPr lang="es-V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 mediante una contribución específicamente universitaria y a partir de una </a:t>
            </a:r>
            <a:r>
              <a:rPr lang="es-VE" sz="2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visión cristiana de la realidad</a:t>
            </a:r>
            <a:r>
              <a:rPr lang="es-VE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 cuanto universidad, está presidida por el amor a la sabiduría y el afán de conocer e indagar con rigor y metodología científicos la estructura de lo real. Por ello busca la </a:t>
            </a:r>
            <a:r>
              <a:rPr lang="es-VE" sz="2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excelencia en la investigación</a:t>
            </a:r>
            <a:r>
              <a:rPr lang="es-VE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 y </a:t>
            </a:r>
            <a:r>
              <a:rPr lang="es-VE" sz="2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en la docencia</a:t>
            </a:r>
            <a:r>
              <a:rPr lang="es-V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Pretende simultáneamente la formación de personas libres, ciudadanos responsables y profesionales competentes, dotados de aquellos conocimientos, valores y destrezas que les permitan comprometerse en la </a:t>
            </a:r>
            <a:r>
              <a:rPr lang="es-VE" sz="2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promoción del saber</a:t>
            </a:r>
            <a:r>
              <a:rPr lang="es-V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 y en la </a:t>
            </a:r>
            <a:r>
              <a:rPr lang="es-VE" sz="2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transformación de la sociedad.</a:t>
            </a:r>
            <a:r>
              <a:rPr lang="es-VE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endParaRPr sz="18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Google Shape;872;p103"/>
          <p:cNvPicPr preferRelativeResize="0"/>
          <p:nvPr/>
        </p:nvPicPr>
        <p:blipFill rotWithShape="1">
          <a:blip r:embed="rId3">
            <a:alphaModFix/>
          </a:blip>
          <a:srcRect l="1771"/>
          <a:stretch/>
        </p:blipFill>
        <p:spPr>
          <a:xfrm>
            <a:off x="0" y="836712"/>
            <a:ext cx="9144000" cy="6021287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03"/>
          <p:cNvSpPr txBox="1"/>
          <p:nvPr/>
        </p:nvSpPr>
        <p:spPr>
          <a:xfrm>
            <a:off x="3491880" y="2710702"/>
            <a:ext cx="25415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PARTE 3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4" name="Google Shape;874;p103"/>
          <p:cNvCxnSpPr/>
          <p:nvPr/>
        </p:nvCxnSpPr>
        <p:spPr>
          <a:xfrm>
            <a:off x="2195736" y="3501007"/>
            <a:ext cx="4608512" cy="1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5" name="Google Shape;875;p103"/>
          <p:cNvSpPr txBox="1"/>
          <p:nvPr/>
        </p:nvSpPr>
        <p:spPr>
          <a:xfrm>
            <a:off x="1763688" y="3645023"/>
            <a:ext cx="561662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40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La Visión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40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de la UCAB</a:t>
            </a:r>
            <a:endParaRPr sz="3600" b="1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Google Shape;880;p104"/>
          <p:cNvPicPr preferRelativeResize="0"/>
          <p:nvPr/>
        </p:nvPicPr>
        <p:blipFill rotWithShape="1">
          <a:blip r:embed="rId3">
            <a:alphaModFix/>
          </a:blip>
          <a:srcRect t="7610" r="1971" b="10001"/>
          <a:stretch/>
        </p:blipFill>
        <p:spPr>
          <a:xfrm flipH="1">
            <a:off x="0" y="836712"/>
            <a:ext cx="9144000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104" descr="C:\Users\DISEÑO\Documents\CAROLINA 2019\UCAB\IDENTIDAD Y LIDERAZGO\1.png"/>
          <p:cNvPicPr preferRelativeResize="0"/>
          <p:nvPr/>
        </p:nvPicPr>
        <p:blipFill rotWithShape="1">
          <a:blip r:embed="rId4">
            <a:alphaModFix/>
          </a:blip>
          <a:srcRect l="25612" t="6102"/>
          <a:stretch/>
        </p:blipFill>
        <p:spPr>
          <a:xfrm flipH="1">
            <a:off x="4224149" y="836712"/>
            <a:ext cx="4916366" cy="3745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2" name="Google Shape;882;p104"/>
          <p:cNvGrpSpPr/>
          <p:nvPr/>
        </p:nvGrpSpPr>
        <p:grpSpPr>
          <a:xfrm>
            <a:off x="6211557" y="1340768"/>
            <a:ext cx="2619862" cy="2476948"/>
            <a:chOff x="3794563" y="952053"/>
            <a:chExt cx="2619862" cy="2476948"/>
          </a:xfrm>
        </p:grpSpPr>
        <p:pic>
          <p:nvPicPr>
            <p:cNvPr id="883" name="Google Shape;883;p1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11190" y="952053"/>
              <a:ext cx="2603235" cy="247694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84" name="Google Shape;884;p104"/>
            <p:cNvCxnSpPr/>
            <p:nvPr/>
          </p:nvCxnSpPr>
          <p:spPr>
            <a:xfrm>
              <a:off x="5112808" y="2284462"/>
              <a:ext cx="0" cy="1117190"/>
            </a:xfrm>
            <a:prstGeom prst="straightConnector1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85" name="Google Shape;885;p104"/>
            <p:cNvSpPr txBox="1"/>
            <p:nvPr/>
          </p:nvSpPr>
          <p:spPr>
            <a:xfrm rot="2165818">
              <a:off x="5073258" y="1432668"/>
              <a:ext cx="115651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538CD5"/>
                </a:buClr>
                <a:buSzPts val="1400"/>
                <a:buFont typeface="Century Gothic"/>
                <a:buNone/>
              </a:pPr>
              <a:r>
                <a:rPr lang="es-VE" sz="1400" b="1">
                  <a:solidFill>
                    <a:srgbClr val="538CD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Objetivo</a:t>
              </a:r>
              <a:endParaRPr sz="11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104"/>
            <p:cNvSpPr txBox="1"/>
            <p:nvPr/>
          </p:nvSpPr>
          <p:spPr>
            <a:xfrm rot="-4307947">
              <a:off x="5299785" y="2427000"/>
              <a:ext cx="143755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Century Gothic"/>
                <a:buNone/>
              </a:pPr>
              <a:r>
                <a:rPr lang="es-VE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Investigación</a:t>
              </a:r>
              <a:endParaRPr sz="11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104"/>
            <p:cNvSpPr txBox="1"/>
            <p:nvPr/>
          </p:nvSpPr>
          <p:spPr>
            <a:xfrm>
              <a:off x="4499992" y="3110500"/>
              <a:ext cx="119796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400"/>
                <a:buFont typeface="Century Gothic"/>
                <a:buNone/>
              </a:pPr>
              <a:r>
                <a:rPr lang="es-VE" sz="1400" b="1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Docencia</a:t>
              </a:r>
              <a:endParaRPr sz="11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104"/>
            <p:cNvSpPr txBox="1"/>
            <p:nvPr/>
          </p:nvSpPr>
          <p:spPr>
            <a:xfrm rot="4331075">
              <a:off x="3517832" y="2375076"/>
              <a:ext cx="1472883" cy="492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538CD5"/>
                </a:buClr>
                <a:buSzPts val="1200"/>
                <a:buFont typeface="Century Gothic"/>
                <a:buNone/>
              </a:pPr>
              <a:r>
                <a:rPr lang="es-VE" sz="1200" b="1">
                  <a:solidFill>
                    <a:srgbClr val="538CD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Proyección </a:t>
              </a:r>
              <a:r>
                <a:rPr lang="es-VE" sz="1400" b="1">
                  <a:solidFill>
                    <a:srgbClr val="538CD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social</a:t>
              </a:r>
              <a:endParaRPr sz="11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104"/>
            <p:cNvSpPr txBox="1"/>
            <p:nvPr/>
          </p:nvSpPr>
          <p:spPr>
            <a:xfrm rot="-2168803">
              <a:off x="3836366" y="1345469"/>
              <a:ext cx="1472883" cy="492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F243E"/>
                </a:buClr>
                <a:buSzPts val="1400"/>
                <a:buFont typeface="Century Gothic"/>
                <a:buNone/>
              </a:pPr>
              <a:r>
                <a:rPr lang="es-VE" sz="1400" b="1">
                  <a:solidFill>
                    <a:srgbClr val="0F243E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Gestión </a:t>
              </a:r>
              <a:r>
                <a:rPr lang="es-VE" sz="1200" b="1">
                  <a:solidFill>
                    <a:srgbClr val="0F243E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administrativa</a:t>
              </a:r>
              <a:endParaRPr sz="11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104"/>
            <p:cNvSpPr/>
            <p:nvPr/>
          </p:nvSpPr>
          <p:spPr>
            <a:xfrm>
              <a:off x="4496252" y="1729509"/>
              <a:ext cx="1233111" cy="1198858"/>
            </a:xfrm>
            <a:prstGeom prst="ellipse">
              <a:avLst/>
            </a:prstGeom>
            <a:gradFill>
              <a:gsLst>
                <a:gs pos="0">
                  <a:srgbClr val="29859E"/>
                </a:gs>
                <a:gs pos="80000">
                  <a:srgbClr val="36B0D0"/>
                </a:gs>
                <a:gs pos="100000">
                  <a:srgbClr val="33B3D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1" name="Google Shape;891;p104"/>
          <p:cNvSpPr/>
          <p:nvPr/>
        </p:nvSpPr>
        <p:spPr>
          <a:xfrm>
            <a:off x="251520" y="989834"/>
            <a:ext cx="457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Visión declarada en el PFI nos permite apreciar qué se espera para cada una de las Funciones sustantivas de la UCAB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104"/>
          <p:cNvSpPr txBox="1"/>
          <p:nvPr/>
        </p:nvSpPr>
        <p:spPr>
          <a:xfrm>
            <a:off x="395536" y="2346662"/>
            <a:ext cx="201048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4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VISIÓN</a:t>
            </a:r>
            <a:endParaRPr/>
          </a:p>
        </p:txBody>
      </p:sp>
      <p:sp>
        <p:nvSpPr>
          <p:cNvPr id="893" name="Google Shape;893;p104"/>
          <p:cNvSpPr txBox="1"/>
          <p:nvPr/>
        </p:nvSpPr>
        <p:spPr>
          <a:xfrm>
            <a:off x="992436" y="3277170"/>
            <a:ext cx="552714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 reconocida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como una institución de educación superior privada de servicio público,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líder en la </a:t>
            </a:r>
            <a:r>
              <a:rPr lang="es-VE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formación integral</a:t>
            </a:r>
            <a:r>
              <a:rPr lang="es-VE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comprometida con la </a:t>
            </a:r>
            <a:r>
              <a:rPr lang="es-VE" sz="2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excelencia</a:t>
            </a:r>
            <a:r>
              <a:rPr lang="es-VE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construcción de una sociedad más justa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humana, así como con el diálogo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entre la Fe y la Cultura.</a:t>
            </a:r>
            <a:endParaRPr/>
          </a:p>
        </p:txBody>
      </p:sp>
      <p:sp>
        <p:nvSpPr>
          <p:cNvPr id="894" name="Google Shape;894;p104"/>
          <p:cNvSpPr txBox="1"/>
          <p:nvPr/>
        </p:nvSpPr>
        <p:spPr>
          <a:xfrm>
            <a:off x="2153362" y="2654603"/>
            <a:ext cx="64633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7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endParaRPr/>
          </a:p>
        </p:txBody>
      </p:sp>
      <p:sp>
        <p:nvSpPr>
          <p:cNvPr id="895" name="Google Shape;895;p104"/>
          <p:cNvSpPr txBox="1"/>
          <p:nvPr/>
        </p:nvSpPr>
        <p:spPr>
          <a:xfrm>
            <a:off x="5148064" y="5246244"/>
            <a:ext cx="64633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7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87"/>
          <p:cNvSpPr/>
          <p:nvPr/>
        </p:nvSpPr>
        <p:spPr>
          <a:xfrm>
            <a:off x="374240" y="2348880"/>
            <a:ext cx="8590248" cy="4509120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34411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34411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UNIDAD II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34411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2.3.- </a:t>
            </a:r>
            <a:r>
              <a:rPr lang="es-VE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UCAB una institución con fundamento y horizonte.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2.3.1.- Programa de acción originario y Fines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2.3.2.- </a:t>
            </a:r>
            <a:r>
              <a:rPr lang="es-VE" sz="1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Misión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2.3.3.- </a:t>
            </a:r>
            <a:r>
              <a:rPr lang="es-VE" sz="1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Visión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2.4.- La UCAB una institución con Valores e Ideales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2.4.1.- </a:t>
            </a:r>
            <a:r>
              <a:rPr lang="es-VE" sz="1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Valores de la UCAB y su incidencia en el modo de proceder ucabista</a:t>
            </a:r>
            <a:r>
              <a:rPr lang="es-VE" sz="16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4411B"/>
              </a:buClr>
              <a:buSzPts val="1600"/>
              <a:buFont typeface="Century Gothic"/>
              <a:buAutoNum type="alphaLcParenR"/>
            </a:pPr>
            <a:r>
              <a:rPr lang="es-VE" sz="16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Visión cristiana de la Vida</a:t>
            </a:r>
            <a:endParaRPr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4411B"/>
              </a:buClr>
              <a:buSzPts val="1600"/>
              <a:buFont typeface="Century Gothic"/>
              <a:buAutoNum type="alphaLcParenR"/>
            </a:pPr>
            <a:r>
              <a:rPr lang="es-VE" sz="16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Excelencia/Magis</a:t>
            </a:r>
            <a:endParaRPr sz="1600" b="1">
              <a:solidFill>
                <a:srgbClr val="34411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4411B"/>
              </a:buClr>
              <a:buSzPts val="1600"/>
              <a:buFont typeface="Century Gothic"/>
              <a:buAutoNum type="alphaLcParenR"/>
            </a:pPr>
            <a:r>
              <a:rPr lang="es-VE" sz="16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Compromiso social</a:t>
            </a:r>
            <a:endParaRPr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4411B"/>
              </a:buClr>
              <a:buSzPts val="1600"/>
              <a:buFont typeface="Century Gothic"/>
              <a:buAutoNum type="alphaLcParenR"/>
            </a:pPr>
            <a:r>
              <a:rPr lang="es-VE" sz="16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Compromiso con el desarrollo Sustentable</a:t>
            </a:r>
            <a:endParaRPr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4411B"/>
              </a:buClr>
              <a:buSzPts val="1600"/>
              <a:buFont typeface="Century Gothic"/>
              <a:buAutoNum type="alphaLcParenR"/>
            </a:pPr>
            <a:r>
              <a:rPr lang="es-VE" sz="16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Autonomía</a:t>
            </a:r>
            <a:endParaRPr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4411B"/>
              </a:buClr>
              <a:buSzPts val="1600"/>
              <a:buFont typeface="Century Gothic"/>
              <a:buAutoNum type="alphaLcParenR"/>
            </a:pPr>
            <a:r>
              <a:rPr lang="es-VE" sz="1600" b="1">
                <a:solidFill>
                  <a:srgbClr val="3441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Conciencia Ciudadana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34411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5" name="Google Shape;675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0032" y="958790"/>
            <a:ext cx="3909728" cy="1273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05"/>
          <p:cNvSpPr/>
          <p:nvPr/>
        </p:nvSpPr>
        <p:spPr>
          <a:xfrm>
            <a:off x="179388" y="1085850"/>
            <a:ext cx="8713787" cy="54387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1" name="Google Shape;901;p105"/>
          <p:cNvSpPr/>
          <p:nvPr/>
        </p:nvSpPr>
        <p:spPr>
          <a:xfrm>
            <a:off x="447004" y="1411586"/>
            <a:ext cx="8064500" cy="1076325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105"/>
          <p:cNvSpPr txBox="1"/>
          <p:nvPr/>
        </p:nvSpPr>
        <p:spPr>
          <a:xfrm>
            <a:off x="447004" y="1649276"/>
            <a:ext cx="770612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Arial"/>
              <a:buChar char="•"/>
            </a:pPr>
            <a:r>
              <a:rPr lang="es-VE" sz="24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Ubica en el Proyecto Formativo Institucional 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4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la Visión de la UCAB</a:t>
            </a:r>
            <a:endParaRPr/>
          </a:p>
        </p:txBody>
      </p:sp>
      <p:pic>
        <p:nvPicPr>
          <p:cNvPr id="903" name="Google Shape;903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5531" y="1287463"/>
            <a:ext cx="1098550" cy="10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105"/>
          <p:cNvSpPr/>
          <p:nvPr/>
        </p:nvSpPr>
        <p:spPr>
          <a:xfrm>
            <a:off x="1402981" y="2719961"/>
            <a:ext cx="61525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https://www.ucab.edu.ve/informacion-institucional/ucab-20-20/proyecto-formativo-institucional/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5" name="Google Shape;905;p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798" y="2686829"/>
            <a:ext cx="490118" cy="47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1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04332" y="2781415"/>
            <a:ext cx="561071" cy="5352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7" name="Google Shape;907;p105"/>
          <p:cNvGrpSpPr/>
          <p:nvPr/>
        </p:nvGrpSpPr>
        <p:grpSpPr>
          <a:xfrm>
            <a:off x="5947403" y="3244901"/>
            <a:ext cx="2831717" cy="2476948"/>
            <a:chOff x="3794563" y="952053"/>
            <a:chExt cx="2619862" cy="2476948"/>
          </a:xfrm>
        </p:grpSpPr>
        <p:pic>
          <p:nvPicPr>
            <p:cNvPr id="908" name="Google Shape;908;p10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811190" y="952053"/>
              <a:ext cx="2603235" cy="247694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09" name="Google Shape;909;p105"/>
            <p:cNvCxnSpPr/>
            <p:nvPr/>
          </p:nvCxnSpPr>
          <p:spPr>
            <a:xfrm>
              <a:off x="5112808" y="2284462"/>
              <a:ext cx="0" cy="1117190"/>
            </a:xfrm>
            <a:prstGeom prst="straightConnector1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10" name="Google Shape;910;p105"/>
            <p:cNvSpPr txBox="1"/>
            <p:nvPr/>
          </p:nvSpPr>
          <p:spPr>
            <a:xfrm rot="2165818">
              <a:off x="5073258" y="1432668"/>
              <a:ext cx="115651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538CD5"/>
                </a:buClr>
                <a:buSzPts val="1400"/>
                <a:buFont typeface="Century Gothic"/>
                <a:buNone/>
              </a:pPr>
              <a:r>
                <a:rPr lang="es-VE" sz="1400" b="1">
                  <a:solidFill>
                    <a:srgbClr val="538CD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Objetivo</a:t>
              </a:r>
              <a:endParaRPr sz="11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105"/>
            <p:cNvSpPr txBox="1"/>
            <p:nvPr/>
          </p:nvSpPr>
          <p:spPr>
            <a:xfrm rot="-4307947">
              <a:off x="5299785" y="2427000"/>
              <a:ext cx="143755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Century Gothic"/>
                <a:buNone/>
              </a:pPr>
              <a:r>
                <a:rPr lang="es-VE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Investigación</a:t>
              </a:r>
              <a:endParaRPr sz="11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105"/>
            <p:cNvSpPr txBox="1"/>
            <p:nvPr/>
          </p:nvSpPr>
          <p:spPr>
            <a:xfrm>
              <a:off x="4499992" y="3110500"/>
              <a:ext cx="119796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400"/>
                <a:buFont typeface="Century Gothic"/>
                <a:buNone/>
              </a:pPr>
              <a:r>
                <a:rPr lang="es-VE" sz="1400" b="1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Docencia</a:t>
              </a:r>
              <a:endParaRPr sz="11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105"/>
            <p:cNvSpPr txBox="1"/>
            <p:nvPr/>
          </p:nvSpPr>
          <p:spPr>
            <a:xfrm rot="4331075">
              <a:off x="3517832" y="2375076"/>
              <a:ext cx="1472883" cy="492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538CD5"/>
                </a:buClr>
                <a:buSzPts val="1200"/>
                <a:buFont typeface="Century Gothic"/>
                <a:buNone/>
              </a:pPr>
              <a:r>
                <a:rPr lang="es-VE" sz="1200" b="1">
                  <a:solidFill>
                    <a:srgbClr val="538CD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Proyección </a:t>
              </a:r>
              <a:r>
                <a:rPr lang="es-VE" sz="1400" b="1">
                  <a:solidFill>
                    <a:srgbClr val="538CD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social</a:t>
              </a:r>
              <a:endParaRPr sz="11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105"/>
            <p:cNvSpPr txBox="1"/>
            <p:nvPr/>
          </p:nvSpPr>
          <p:spPr>
            <a:xfrm rot="-2168803">
              <a:off x="3836366" y="1345469"/>
              <a:ext cx="1472883" cy="492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F243E"/>
                </a:buClr>
                <a:buSzPts val="1400"/>
                <a:buFont typeface="Century Gothic"/>
                <a:buNone/>
              </a:pPr>
              <a:r>
                <a:rPr lang="es-VE" sz="1400" b="1">
                  <a:solidFill>
                    <a:srgbClr val="0F243E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Gestión </a:t>
              </a:r>
              <a:r>
                <a:rPr lang="es-VE" sz="1200" b="1">
                  <a:solidFill>
                    <a:srgbClr val="0F243E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administrativa</a:t>
              </a:r>
              <a:endParaRPr sz="11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105"/>
            <p:cNvSpPr/>
            <p:nvPr/>
          </p:nvSpPr>
          <p:spPr>
            <a:xfrm>
              <a:off x="4477388" y="1839961"/>
              <a:ext cx="1233111" cy="1198858"/>
            </a:xfrm>
            <a:prstGeom prst="ellipse">
              <a:avLst/>
            </a:prstGeom>
            <a:gradFill>
              <a:gsLst>
                <a:gs pos="0">
                  <a:srgbClr val="29859E"/>
                </a:gs>
                <a:gs pos="80000">
                  <a:srgbClr val="36B0D0"/>
                </a:gs>
                <a:gs pos="100000">
                  <a:srgbClr val="33B3D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6" name="Google Shape;916;p105"/>
          <p:cNvSpPr txBox="1"/>
          <p:nvPr/>
        </p:nvSpPr>
        <p:spPr>
          <a:xfrm>
            <a:off x="692790" y="3233837"/>
            <a:ext cx="5726889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Tomando en cuenta que la visión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lo que quiero alcanzar en el futuro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lo que soy y hago actualmente,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expresa con tus propias palabras lo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espera lograr en sus Funciones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Sustantivas y Gestión administrativas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Universidad Católica Andrés Bello.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106"/>
          <p:cNvPicPr preferRelativeResize="0"/>
          <p:nvPr/>
        </p:nvPicPr>
        <p:blipFill rotWithShape="1">
          <a:blip r:embed="rId3">
            <a:alphaModFix/>
          </a:blip>
          <a:srcRect l="1771"/>
          <a:stretch/>
        </p:blipFill>
        <p:spPr>
          <a:xfrm>
            <a:off x="0" y="836712"/>
            <a:ext cx="9144000" cy="6021287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106"/>
          <p:cNvSpPr txBox="1"/>
          <p:nvPr/>
        </p:nvSpPr>
        <p:spPr>
          <a:xfrm>
            <a:off x="3491880" y="2710702"/>
            <a:ext cx="25415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PARTE 4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3" name="Google Shape;923;p106"/>
          <p:cNvCxnSpPr/>
          <p:nvPr/>
        </p:nvCxnSpPr>
        <p:spPr>
          <a:xfrm>
            <a:off x="2195736" y="3501007"/>
            <a:ext cx="4608512" cy="1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4" name="Google Shape;924;p106"/>
          <p:cNvSpPr txBox="1"/>
          <p:nvPr/>
        </p:nvSpPr>
        <p:spPr>
          <a:xfrm>
            <a:off x="1835696" y="3501007"/>
            <a:ext cx="561662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40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Los Valores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40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de la UCAB</a:t>
            </a:r>
            <a:endParaRPr sz="3600" b="1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" name="Google Shape;930;p107"/>
          <p:cNvPicPr preferRelativeResize="0"/>
          <p:nvPr/>
        </p:nvPicPr>
        <p:blipFill rotWithShape="1">
          <a:blip r:embed="rId3">
            <a:alphaModFix/>
          </a:blip>
          <a:srcRect t="7610" r="1971" b="10001"/>
          <a:stretch/>
        </p:blipFill>
        <p:spPr>
          <a:xfrm flipH="1">
            <a:off x="-16866" y="792088"/>
            <a:ext cx="916086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107" descr="C:\Users\DISEÑO\Documents\CAROLINA 2019\UCAB\IDENTIDAD Y LIDERAZGO\13.png"/>
          <p:cNvPicPr preferRelativeResize="0"/>
          <p:nvPr/>
        </p:nvPicPr>
        <p:blipFill rotWithShape="1">
          <a:blip r:embed="rId4">
            <a:alphaModFix/>
          </a:blip>
          <a:srcRect l="54929"/>
          <a:stretch/>
        </p:blipFill>
        <p:spPr>
          <a:xfrm flipH="1">
            <a:off x="6729808" y="808302"/>
            <a:ext cx="2428825" cy="322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107" descr="C:\Users\DISEÑO\Documents\CAROLINA 2019\UCAB\IDENTIDAD Y LIDERAZGO\7.png"/>
          <p:cNvPicPr preferRelativeResize="0"/>
          <p:nvPr/>
        </p:nvPicPr>
        <p:blipFill rotWithShape="1">
          <a:blip r:embed="rId5">
            <a:alphaModFix/>
          </a:blip>
          <a:srcRect l="11455" t="12839"/>
          <a:stretch/>
        </p:blipFill>
        <p:spPr>
          <a:xfrm flipH="1">
            <a:off x="5018682" y="803166"/>
            <a:ext cx="4139951" cy="346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1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92080" y="2204864"/>
            <a:ext cx="3593157" cy="3593157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107"/>
          <p:cNvSpPr/>
          <p:nvPr/>
        </p:nvSpPr>
        <p:spPr>
          <a:xfrm>
            <a:off x="5292080" y="5805264"/>
            <a:ext cx="356388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s-VE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Autor: Adriana Morales    Blog: Toda Materia.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s-VE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Disponible en: </a:t>
            </a:r>
            <a:r>
              <a:rPr lang="es-VE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https://www.todamateria.com/valores/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107"/>
          <p:cNvSpPr txBox="1"/>
          <p:nvPr/>
        </p:nvSpPr>
        <p:spPr>
          <a:xfrm>
            <a:off x="624453" y="772523"/>
            <a:ext cx="50405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lang="es-VE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¿QUÉ SON LOS VALORES?</a:t>
            </a:r>
            <a:endParaRPr sz="2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6" name="Google Shape;936;p107"/>
          <p:cNvSpPr/>
          <p:nvPr/>
        </p:nvSpPr>
        <p:spPr>
          <a:xfrm>
            <a:off x="46867" y="1362560"/>
            <a:ext cx="5280673" cy="477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s-VE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Se conocen como valores aquellos principios y cualidades que nos identifican y definen como individuos e integrantes de un grupo o comunidad.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V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término valores está íntimamente relacionado con el concepto de moral, el cual se refiere al conjunto de normas, conductas y creencias que se consideran socialmente correctas y que sirven de ejemplo para que los individuos sean </a:t>
            </a:r>
            <a:r>
              <a:rPr lang="es-VE" sz="1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capaces de diferenciar lo bueno de lo malo</a:t>
            </a:r>
            <a:r>
              <a:rPr lang="es-VE" sz="16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V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Todas las personas poseemos una serie de valores que </a:t>
            </a:r>
            <a:r>
              <a:rPr lang="es-VE" sz="1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nos guían y nos ayudan a tomar las mejores decisiones</a:t>
            </a:r>
            <a:r>
              <a:rPr lang="es-VE" sz="16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V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tanto para nuestro bienestar personal como colectivo. Esto es posible porque los valores están compuestos por una serie de actitudes y acciones que se consideran socialmente correctos y que </a:t>
            </a:r>
            <a:r>
              <a:rPr lang="es-VE" sz="1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procuran el bienestar general de la sociedad</a:t>
            </a:r>
            <a:r>
              <a:rPr lang="es-VE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107"/>
          <p:cNvSpPr txBox="1"/>
          <p:nvPr/>
        </p:nvSpPr>
        <p:spPr>
          <a:xfrm>
            <a:off x="46867" y="761062"/>
            <a:ext cx="64633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72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endParaRPr/>
          </a:p>
        </p:txBody>
      </p:sp>
      <p:sp>
        <p:nvSpPr>
          <p:cNvPr id="938" name="Google Shape;938;p107"/>
          <p:cNvSpPr txBox="1"/>
          <p:nvPr/>
        </p:nvSpPr>
        <p:spPr>
          <a:xfrm>
            <a:off x="4285709" y="5325015"/>
            <a:ext cx="64633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72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Google Shape;943;p108" descr="C:\Users\DISEÑO\Documents\CAROLINA 2019\UCAB\IDENTIDAD Y LIDERAZGO\10.png"/>
          <p:cNvPicPr preferRelativeResize="0"/>
          <p:nvPr/>
        </p:nvPicPr>
        <p:blipFill rotWithShape="1">
          <a:blip r:embed="rId3">
            <a:alphaModFix/>
          </a:blip>
          <a:srcRect b="33028"/>
          <a:stretch/>
        </p:blipFill>
        <p:spPr>
          <a:xfrm>
            <a:off x="1979712" y="4109709"/>
            <a:ext cx="3133708" cy="274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108"/>
          <p:cNvPicPr preferRelativeResize="0"/>
          <p:nvPr/>
        </p:nvPicPr>
        <p:blipFill rotWithShape="1">
          <a:blip r:embed="rId4">
            <a:alphaModFix/>
          </a:blip>
          <a:srcRect t="7610" r="1971" b="10001"/>
          <a:stretch/>
        </p:blipFill>
        <p:spPr>
          <a:xfrm rot="-5400000" flipH="1">
            <a:off x="-1120688" y="1957401"/>
            <a:ext cx="6021289" cy="3779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108"/>
          <p:cNvPicPr preferRelativeResize="0"/>
          <p:nvPr/>
        </p:nvPicPr>
        <p:blipFill rotWithShape="1">
          <a:blip r:embed="rId5">
            <a:alphaModFix/>
          </a:blip>
          <a:srcRect l="5552" t="2221" r="60737" b="6779"/>
          <a:stretch/>
        </p:blipFill>
        <p:spPr>
          <a:xfrm>
            <a:off x="323528" y="1530574"/>
            <a:ext cx="2992581" cy="4633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108" descr="C:\Users\DISEÑO\Documents\CAROLINA 2019\UCAB\IDENTIDAD Y LIDERAZGO\13.png"/>
          <p:cNvPicPr preferRelativeResize="0"/>
          <p:nvPr/>
        </p:nvPicPr>
        <p:blipFill rotWithShape="1">
          <a:blip r:embed="rId6">
            <a:alphaModFix/>
          </a:blip>
          <a:srcRect l="54929"/>
          <a:stretch/>
        </p:blipFill>
        <p:spPr>
          <a:xfrm flipH="1">
            <a:off x="6715175" y="836712"/>
            <a:ext cx="2428825" cy="322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08" descr="C:\Users\DISEÑO\Documents\CAROLINA 2019\UCAB\IDENTIDAD Y LIDERAZGO\7.png"/>
          <p:cNvPicPr preferRelativeResize="0"/>
          <p:nvPr/>
        </p:nvPicPr>
        <p:blipFill rotWithShape="1">
          <a:blip r:embed="rId7">
            <a:alphaModFix/>
          </a:blip>
          <a:srcRect l="11455" t="12839"/>
          <a:stretch/>
        </p:blipFill>
        <p:spPr>
          <a:xfrm flipH="1">
            <a:off x="5148064" y="836712"/>
            <a:ext cx="4139951" cy="3460666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08"/>
          <p:cNvSpPr txBox="1"/>
          <p:nvPr/>
        </p:nvSpPr>
        <p:spPr>
          <a:xfrm>
            <a:off x="3923928" y="2599764"/>
            <a:ext cx="3672408" cy="2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 UCAB </a:t>
            </a:r>
            <a:r>
              <a:rPr lang="es-V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 la primera universidad privada venezolana según el más reciente informe QS, de prestigio internacional.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Los profesionales excelentes e integrales continúan formándose en las aulas, en el campus, a través de las tareas de Extensión Social, bajo la máxima ignaciana </a:t>
            </a:r>
            <a:r>
              <a:rPr lang="es-VE" sz="2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«En todo amar y servir».</a:t>
            </a:r>
            <a:endParaRPr/>
          </a:p>
        </p:txBody>
      </p:sp>
      <p:pic>
        <p:nvPicPr>
          <p:cNvPr id="949" name="Google Shape;949;p108" descr="C:\Users\DISEÑO\Documents\CAROLINA 2019\UCAB\IDENTIDAD Y LIDERAZGO\4.png"/>
          <p:cNvPicPr preferRelativeResize="0"/>
          <p:nvPr/>
        </p:nvPicPr>
        <p:blipFill rotWithShape="1">
          <a:blip r:embed="rId8">
            <a:alphaModFix/>
          </a:blip>
          <a:srcRect b="50000"/>
          <a:stretch/>
        </p:blipFill>
        <p:spPr>
          <a:xfrm flipH="1">
            <a:off x="2068965" y="5998620"/>
            <a:ext cx="2494288" cy="85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08"/>
          <p:cNvPicPr preferRelativeResize="0"/>
          <p:nvPr/>
        </p:nvPicPr>
        <p:blipFill rotWithShape="1">
          <a:blip r:embed="rId5">
            <a:alphaModFix/>
          </a:blip>
          <a:srcRect l="40927" t="84460" r="25196" b="3987"/>
          <a:stretch/>
        </p:blipFill>
        <p:spPr>
          <a:xfrm>
            <a:off x="5652120" y="6165304"/>
            <a:ext cx="3007270" cy="665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Google Shape;955;p109"/>
          <p:cNvPicPr preferRelativeResize="0"/>
          <p:nvPr/>
        </p:nvPicPr>
        <p:blipFill rotWithShape="1">
          <a:blip r:embed="rId3">
            <a:alphaModFix/>
          </a:blip>
          <a:srcRect t="7610" r="1971" b="10001"/>
          <a:stretch/>
        </p:blipFill>
        <p:spPr>
          <a:xfrm flipH="1">
            <a:off x="-9872" y="836712"/>
            <a:ext cx="9144000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109" descr="C:\Users\DISEÑO\Documents\CAROLINA 2019\UCAB\IDENTIDAD Y LIDERAZGO\1.png"/>
          <p:cNvPicPr preferRelativeResize="0"/>
          <p:nvPr/>
        </p:nvPicPr>
        <p:blipFill rotWithShape="1">
          <a:blip r:embed="rId4">
            <a:alphaModFix/>
          </a:blip>
          <a:srcRect l="25612" t="6102"/>
          <a:stretch/>
        </p:blipFill>
        <p:spPr>
          <a:xfrm flipH="1">
            <a:off x="4217762" y="836712"/>
            <a:ext cx="4916366" cy="374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109" descr="C:\Users\DISEÑO\Documents\CAROLINA 2019\UCAB\IDENTIDAD Y LIDERAZGO\8.png"/>
          <p:cNvPicPr preferRelativeResize="0"/>
          <p:nvPr/>
        </p:nvPicPr>
        <p:blipFill rotWithShape="1">
          <a:blip r:embed="rId5">
            <a:alphaModFix/>
          </a:blip>
          <a:srcRect l="48843" b="41381"/>
          <a:stretch/>
        </p:blipFill>
        <p:spPr>
          <a:xfrm>
            <a:off x="0" y="4049563"/>
            <a:ext cx="3139611" cy="2835821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109"/>
          <p:cNvSpPr txBox="1"/>
          <p:nvPr/>
        </p:nvSpPr>
        <p:spPr>
          <a:xfrm>
            <a:off x="925365" y="2595261"/>
            <a:ext cx="442849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es-VE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El ser UCABISTA se da si dejas afectar por los valores de la Universidad y dejas que orienten tu modo de proceder.</a:t>
            </a:r>
            <a:endParaRPr sz="20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109"/>
          <p:cNvSpPr txBox="1"/>
          <p:nvPr/>
        </p:nvSpPr>
        <p:spPr>
          <a:xfrm>
            <a:off x="2329521" y="4988847"/>
            <a:ext cx="604867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s-VE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Una cosa es </a:t>
            </a:r>
            <a:r>
              <a:rPr lang="es-VE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ESTUDIAR AQUÍ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s-VE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 otra muy distinta </a:t>
            </a:r>
            <a:r>
              <a:rPr lang="es-VE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SER UCABISTA</a:t>
            </a: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109"/>
          <p:cNvSpPr txBox="1"/>
          <p:nvPr/>
        </p:nvSpPr>
        <p:spPr>
          <a:xfrm>
            <a:off x="2302881" y="4441077"/>
            <a:ext cx="64633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7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endParaRPr/>
          </a:p>
        </p:txBody>
      </p:sp>
      <p:sp>
        <p:nvSpPr>
          <p:cNvPr id="961" name="Google Shape;961;p109"/>
          <p:cNvSpPr txBox="1"/>
          <p:nvPr/>
        </p:nvSpPr>
        <p:spPr>
          <a:xfrm>
            <a:off x="8172400" y="4865715"/>
            <a:ext cx="64633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7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/>
          </a:p>
        </p:txBody>
      </p:sp>
      <p:sp>
        <p:nvSpPr>
          <p:cNvPr id="962" name="Google Shape;962;p109"/>
          <p:cNvSpPr/>
          <p:nvPr/>
        </p:nvSpPr>
        <p:spPr>
          <a:xfrm>
            <a:off x="285564" y="1115981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Ahora miremos cómo los </a:t>
            </a:r>
            <a:r>
              <a:rPr lang="es-VE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rasgos</a:t>
            </a:r>
            <a:r>
              <a:rPr lang="es-V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están impregnados en los </a:t>
            </a:r>
            <a:r>
              <a:rPr lang="es-VE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valores</a:t>
            </a:r>
            <a:r>
              <a:rPr lang="es-V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la UCAB.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110"/>
          <p:cNvPicPr preferRelativeResize="0"/>
          <p:nvPr/>
        </p:nvPicPr>
        <p:blipFill rotWithShape="1">
          <a:blip r:embed="rId3">
            <a:alphaModFix/>
          </a:blip>
          <a:srcRect l="32196" t="50000" r="35605"/>
          <a:stretch/>
        </p:blipFill>
        <p:spPr>
          <a:xfrm>
            <a:off x="388825" y="2099460"/>
            <a:ext cx="2596703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110"/>
          <p:cNvPicPr preferRelativeResize="0"/>
          <p:nvPr/>
        </p:nvPicPr>
        <p:blipFill rotWithShape="1">
          <a:blip r:embed="rId4">
            <a:alphaModFix/>
          </a:blip>
          <a:srcRect l="32654" r="34691" b="50000"/>
          <a:stretch/>
        </p:blipFill>
        <p:spPr>
          <a:xfrm>
            <a:off x="351845" y="2099361"/>
            <a:ext cx="2633683" cy="403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110" descr="C:\Users\DISEÑO\Documents\CAROLINA 2019\UCAB\IDENTIDAD Y LIDERAZGO\13.png"/>
          <p:cNvPicPr preferRelativeResize="0"/>
          <p:nvPr/>
        </p:nvPicPr>
        <p:blipFill rotWithShape="1">
          <a:blip r:embed="rId5">
            <a:alphaModFix/>
          </a:blip>
          <a:srcRect r="24547" b="3432"/>
          <a:stretch/>
        </p:blipFill>
        <p:spPr>
          <a:xfrm flipH="1">
            <a:off x="0" y="5647555"/>
            <a:ext cx="1556414" cy="121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10"/>
          <p:cNvPicPr preferRelativeResize="0"/>
          <p:nvPr/>
        </p:nvPicPr>
        <p:blipFill rotWithShape="1">
          <a:blip r:embed="rId6">
            <a:alphaModFix/>
          </a:blip>
          <a:srcRect t="7610" r="1971" b="10001"/>
          <a:stretch/>
        </p:blipFill>
        <p:spPr>
          <a:xfrm flipH="1">
            <a:off x="0" y="853155"/>
            <a:ext cx="9144000" cy="107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10" descr="C:\Users\DISEÑO\Documents\CAROLINA 2019\UCAB\IDENTIDAD Y LIDERAZGO\8.png"/>
          <p:cNvPicPr preferRelativeResize="0"/>
          <p:nvPr/>
        </p:nvPicPr>
        <p:blipFill rotWithShape="1">
          <a:blip r:embed="rId7">
            <a:alphaModFix/>
          </a:blip>
          <a:srcRect l="10420" t="17223" r="26203"/>
          <a:stretch/>
        </p:blipFill>
        <p:spPr>
          <a:xfrm>
            <a:off x="6329921" y="853155"/>
            <a:ext cx="2817091" cy="2900371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110"/>
          <p:cNvSpPr txBox="1"/>
          <p:nvPr/>
        </p:nvSpPr>
        <p:spPr>
          <a:xfrm>
            <a:off x="323528" y="859559"/>
            <a:ext cx="625844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UCAB </a:t>
            </a:r>
            <a:r>
              <a:rPr lang="es-VE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 compone en el desarrollo y práctica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los siguientes </a:t>
            </a:r>
            <a:r>
              <a:rPr lang="es-VE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VALORES</a:t>
            </a:r>
            <a:endParaRPr/>
          </a:p>
        </p:txBody>
      </p:sp>
      <p:pic>
        <p:nvPicPr>
          <p:cNvPr id="973" name="Google Shape;973;p110" descr="C:\Users\DISEÑO\Documents\CAROLINA 2019\UCAB\IDENTIDAD Y LIDERAZGO\12.png"/>
          <p:cNvPicPr preferRelativeResize="0"/>
          <p:nvPr/>
        </p:nvPicPr>
        <p:blipFill rotWithShape="1">
          <a:blip r:embed="rId8">
            <a:alphaModFix/>
          </a:blip>
          <a:srcRect l="12441" r="23582" b="19424"/>
          <a:stretch/>
        </p:blipFill>
        <p:spPr>
          <a:xfrm flipH="1">
            <a:off x="-71609" y="5165910"/>
            <a:ext cx="1669731" cy="16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110"/>
          <p:cNvPicPr preferRelativeResize="0"/>
          <p:nvPr/>
        </p:nvPicPr>
        <p:blipFill rotWithShape="1">
          <a:blip r:embed="rId4">
            <a:alphaModFix/>
          </a:blip>
          <a:srcRect r="67709" b="50000"/>
          <a:stretch/>
        </p:blipFill>
        <p:spPr>
          <a:xfrm>
            <a:off x="381014" y="2099238"/>
            <a:ext cx="2604514" cy="4032891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110"/>
          <p:cNvSpPr txBox="1"/>
          <p:nvPr/>
        </p:nvSpPr>
        <p:spPr>
          <a:xfrm>
            <a:off x="305816" y="6199606"/>
            <a:ext cx="29092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es-VE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Visión Cristiana de la vida</a:t>
            </a:r>
            <a:endParaRPr sz="16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110"/>
          <p:cNvSpPr txBox="1"/>
          <p:nvPr/>
        </p:nvSpPr>
        <p:spPr>
          <a:xfrm>
            <a:off x="83877" y="6277950"/>
            <a:ext cx="26045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es-VE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Excelencia</a:t>
            </a:r>
            <a:endParaRPr sz="16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110"/>
          <p:cNvSpPr txBox="1"/>
          <p:nvPr/>
        </p:nvSpPr>
        <p:spPr>
          <a:xfrm>
            <a:off x="381014" y="6277951"/>
            <a:ext cx="26045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es-VE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Compromiso Social</a:t>
            </a:r>
            <a:endParaRPr sz="16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8" name="Google Shape;978;p110"/>
          <p:cNvPicPr preferRelativeResize="0"/>
          <p:nvPr/>
        </p:nvPicPr>
        <p:blipFill rotWithShape="1">
          <a:blip r:embed="rId9">
            <a:alphaModFix/>
          </a:blip>
          <a:srcRect l="4526" t="25000" r="81126" b="18887"/>
          <a:stretch/>
        </p:blipFill>
        <p:spPr>
          <a:xfrm>
            <a:off x="3152600" y="1978012"/>
            <a:ext cx="4345599" cy="477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110"/>
          <p:cNvPicPr preferRelativeResize="0"/>
          <p:nvPr/>
        </p:nvPicPr>
        <p:blipFill rotWithShape="1">
          <a:blip r:embed="rId10">
            <a:alphaModFix/>
          </a:blip>
          <a:srcRect l="51299" r="3433" b="11040"/>
          <a:stretch/>
        </p:blipFill>
        <p:spPr>
          <a:xfrm>
            <a:off x="3131186" y="1989008"/>
            <a:ext cx="3888432" cy="442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110"/>
          <p:cNvPicPr preferRelativeResize="0"/>
          <p:nvPr/>
        </p:nvPicPr>
        <p:blipFill rotWithShape="1">
          <a:blip r:embed="rId11">
            <a:alphaModFix/>
          </a:blip>
          <a:srcRect l="5590" t="24620" r="81019" b="42883"/>
          <a:stretch/>
        </p:blipFill>
        <p:spPr>
          <a:xfrm>
            <a:off x="3152600" y="2099460"/>
            <a:ext cx="4221857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Google Shape;985;p111"/>
          <p:cNvPicPr preferRelativeResize="0"/>
          <p:nvPr/>
        </p:nvPicPr>
        <p:blipFill rotWithShape="1">
          <a:blip r:embed="rId3">
            <a:alphaModFix/>
          </a:blip>
          <a:srcRect l="32196" t="50000" r="35605"/>
          <a:stretch/>
        </p:blipFill>
        <p:spPr>
          <a:xfrm>
            <a:off x="6083075" y="2045525"/>
            <a:ext cx="2596703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111"/>
          <p:cNvPicPr preferRelativeResize="0"/>
          <p:nvPr/>
        </p:nvPicPr>
        <p:blipFill rotWithShape="1">
          <a:blip r:embed="rId4">
            <a:alphaModFix/>
          </a:blip>
          <a:srcRect l="32654" r="34691" b="50000"/>
          <a:stretch/>
        </p:blipFill>
        <p:spPr>
          <a:xfrm>
            <a:off x="381014" y="2019494"/>
            <a:ext cx="2633683" cy="403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111" descr="C:\Users\DISEÑO\Documents\CAROLINA 2019\UCAB\IDENTIDAD Y LIDERAZGO\13.png"/>
          <p:cNvPicPr preferRelativeResize="0"/>
          <p:nvPr/>
        </p:nvPicPr>
        <p:blipFill rotWithShape="1">
          <a:blip r:embed="rId5">
            <a:alphaModFix/>
          </a:blip>
          <a:srcRect r="24547" b="3432"/>
          <a:stretch/>
        </p:blipFill>
        <p:spPr>
          <a:xfrm flipH="1">
            <a:off x="0" y="5647555"/>
            <a:ext cx="1556414" cy="121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111"/>
          <p:cNvPicPr preferRelativeResize="0"/>
          <p:nvPr/>
        </p:nvPicPr>
        <p:blipFill rotWithShape="1">
          <a:blip r:embed="rId6">
            <a:alphaModFix/>
          </a:blip>
          <a:srcRect t="7610" r="1971" b="10001"/>
          <a:stretch/>
        </p:blipFill>
        <p:spPr>
          <a:xfrm flipH="1">
            <a:off x="0" y="853155"/>
            <a:ext cx="9144000" cy="107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111" descr="C:\Users\DISEÑO\Documents\CAROLINA 2019\UCAB\IDENTIDAD Y LIDERAZGO\8.png"/>
          <p:cNvPicPr preferRelativeResize="0"/>
          <p:nvPr/>
        </p:nvPicPr>
        <p:blipFill rotWithShape="1">
          <a:blip r:embed="rId7">
            <a:alphaModFix/>
          </a:blip>
          <a:srcRect l="10420" t="17223" r="26203"/>
          <a:stretch/>
        </p:blipFill>
        <p:spPr>
          <a:xfrm>
            <a:off x="6329921" y="853155"/>
            <a:ext cx="2817091" cy="2900371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111"/>
          <p:cNvSpPr txBox="1"/>
          <p:nvPr/>
        </p:nvSpPr>
        <p:spPr>
          <a:xfrm>
            <a:off x="323528" y="859559"/>
            <a:ext cx="625844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UCAB </a:t>
            </a:r>
            <a:r>
              <a:rPr lang="es-VE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 compone en el desarrollo y práctica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los siguientes </a:t>
            </a:r>
            <a:r>
              <a:rPr lang="es-VE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VALORES</a:t>
            </a:r>
            <a:endParaRPr/>
          </a:p>
        </p:txBody>
      </p:sp>
      <p:pic>
        <p:nvPicPr>
          <p:cNvPr id="991" name="Google Shape;991;p111" descr="C:\Users\DISEÑO\Documents\CAROLINA 2019\UCAB\IDENTIDAD Y LIDERAZGO\12.png"/>
          <p:cNvPicPr preferRelativeResize="0"/>
          <p:nvPr/>
        </p:nvPicPr>
        <p:blipFill rotWithShape="1">
          <a:blip r:embed="rId8">
            <a:alphaModFix/>
          </a:blip>
          <a:srcRect l="12441" r="23582" b="19424"/>
          <a:stretch/>
        </p:blipFill>
        <p:spPr>
          <a:xfrm flipH="1">
            <a:off x="-3203920" y="4893951"/>
            <a:ext cx="1669731" cy="16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111"/>
          <p:cNvPicPr preferRelativeResize="0"/>
          <p:nvPr/>
        </p:nvPicPr>
        <p:blipFill rotWithShape="1">
          <a:blip r:embed="rId4">
            <a:alphaModFix/>
          </a:blip>
          <a:srcRect r="67709" b="50000"/>
          <a:stretch/>
        </p:blipFill>
        <p:spPr>
          <a:xfrm>
            <a:off x="3192137" y="2056488"/>
            <a:ext cx="2604514" cy="4032891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111"/>
          <p:cNvSpPr txBox="1"/>
          <p:nvPr/>
        </p:nvSpPr>
        <p:spPr>
          <a:xfrm>
            <a:off x="305816" y="6199606"/>
            <a:ext cx="29092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es-VE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Visión Cristiana de la vida</a:t>
            </a:r>
            <a:endParaRPr sz="16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111"/>
          <p:cNvSpPr txBox="1"/>
          <p:nvPr/>
        </p:nvSpPr>
        <p:spPr>
          <a:xfrm>
            <a:off x="3160718" y="6225070"/>
            <a:ext cx="26045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es-VE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Excelencia</a:t>
            </a:r>
            <a:endParaRPr sz="16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111"/>
          <p:cNvSpPr txBox="1"/>
          <p:nvPr/>
        </p:nvSpPr>
        <p:spPr>
          <a:xfrm>
            <a:off x="6121672" y="6199605"/>
            <a:ext cx="26045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es-VE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Compromiso Social</a:t>
            </a:r>
            <a:endParaRPr sz="16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Google Shape;1001;p112"/>
          <p:cNvPicPr preferRelativeResize="0"/>
          <p:nvPr/>
        </p:nvPicPr>
        <p:blipFill rotWithShape="1">
          <a:blip r:embed="rId3">
            <a:alphaModFix/>
          </a:blip>
          <a:srcRect t="50000" r="67739"/>
          <a:stretch/>
        </p:blipFill>
        <p:spPr>
          <a:xfrm>
            <a:off x="494437" y="2103623"/>
            <a:ext cx="2601996" cy="403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12"/>
          <p:cNvPicPr preferRelativeResize="0"/>
          <p:nvPr/>
        </p:nvPicPr>
        <p:blipFill rotWithShape="1">
          <a:blip r:embed="rId3">
            <a:alphaModFix/>
          </a:blip>
          <a:srcRect l="65248" t="50000"/>
          <a:stretch/>
        </p:blipFill>
        <p:spPr>
          <a:xfrm>
            <a:off x="406883" y="2102622"/>
            <a:ext cx="2802957" cy="403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12" descr="C:\Users\DISEÑO\Documents\CAROLINA 2019\UCAB\IDENTIDAD Y LIDERAZGO\13.png"/>
          <p:cNvPicPr preferRelativeResize="0"/>
          <p:nvPr/>
        </p:nvPicPr>
        <p:blipFill rotWithShape="1">
          <a:blip r:embed="rId4">
            <a:alphaModFix/>
          </a:blip>
          <a:srcRect r="24547" b="3432"/>
          <a:stretch/>
        </p:blipFill>
        <p:spPr>
          <a:xfrm flipH="1">
            <a:off x="-3452" y="5647555"/>
            <a:ext cx="1556414" cy="121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12"/>
          <p:cNvPicPr preferRelativeResize="0"/>
          <p:nvPr/>
        </p:nvPicPr>
        <p:blipFill rotWithShape="1">
          <a:blip r:embed="rId5">
            <a:alphaModFix/>
          </a:blip>
          <a:srcRect t="7610" r="1971" b="10001"/>
          <a:stretch/>
        </p:blipFill>
        <p:spPr>
          <a:xfrm flipH="1">
            <a:off x="0" y="853155"/>
            <a:ext cx="9144000" cy="107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12" descr="C:\Users\DISEÑO\Documents\CAROLINA 2019\UCAB\IDENTIDAD Y LIDERAZGO\8.png"/>
          <p:cNvPicPr preferRelativeResize="0"/>
          <p:nvPr/>
        </p:nvPicPr>
        <p:blipFill rotWithShape="1">
          <a:blip r:embed="rId6">
            <a:alphaModFix/>
          </a:blip>
          <a:srcRect l="10420" t="17223" r="26203"/>
          <a:stretch/>
        </p:blipFill>
        <p:spPr>
          <a:xfrm>
            <a:off x="6329921" y="853155"/>
            <a:ext cx="2817091" cy="2900371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112"/>
          <p:cNvSpPr txBox="1"/>
          <p:nvPr/>
        </p:nvSpPr>
        <p:spPr>
          <a:xfrm>
            <a:off x="323528" y="859559"/>
            <a:ext cx="625844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UCAB </a:t>
            </a:r>
            <a:r>
              <a:rPr lang="es-VE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 compone en el desarrollo y práctica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los siguientes </a:t>
            </a:r>
            <a:r>
              <a:rPr lang="es-VE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VALORES</a:t>
            </a:r>
            <a:endParaRPr/>
          </a:p>
        </p:txBody>
      </p:sp>
      <p:pic>
        <p:nvPicPr>
          <p:cNvPr id="1007" name="Google Shape;1007;p112" descr="C:\Users\DISEÑO\Documents\CAROLINA 2019\UCAB\IDENTIDAD Y LIDERAZGO\12.png"/>
          <p:cNvPicPr preferRelativeResize="0"/>
          <p:nvPr/>
        </p:nvPicPr>
        <p:blipFill rotWithShape="1">
          <a:blip r:embed="rId7">
            <a:alphaModFix/>
          </a:blip>
          <a:srcRect l="12441" r="23582" b="19424"/>
          <a:stretch/>
        </p:blipFill>
        <p:spPr>
          <a:xfrm flipH="1">
            <a:off x="77154" y="5229200"/>
            <a:ext cx="1669731" cy="16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12"/>
          <p:cNvPicPr preferRelativeResize="0"/>
          <p:nvPr/>
        </p:nvPicPr>
        <p:blipFill rotWithShape="1">
          <a:blip r:embed="rId3">
            <a:alphaModFix/>
          </a:blip>
          <a:srcRect l="65994" r="2501" b="51090"/>
          <a:stretch/>
        </p:blipFill>
        <p:spPr>
          <a:xfrm>
            <a:off x="526930" y="2112687"/>
            <a:ext cx="2597612" cy="4032795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112"/>
          <p:cNvSpPr txBox="1"/>
          <p:nvPr/>
        </p:nvSpPr>
        <p:spPr>
          <a:xfrm>
            <a:off x="259700" y="6076332"/>
            <a:ext cx="280295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es-VE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Compromiso por el desarrollo sustentable</a:t>
            </a:r>
            <a:endParaRPr sz="16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112"/>
          <p:cNvSpPr txBox="1"/>
          <p:nvPr/>
        </p:nvSpPr>
        <p:spPr>
          <a:xfrm>
            <a:off x="528175" y="6192402"/>
            <a:ext cx="26045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es-VE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Autonomía</a:t>
            </a:r>
            <a:endParaRPr sz="16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112"/>
          <p:cNvSpPr txBox="1"/>
          <p:nvPr/>
        </p:nvSpPr>
        <p:spPr>
          <a:xfrm>
            <a:off x="476915" y="6101162"/>
            <a:ext cx="259670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es-VE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Conciencia ciudadana</a:t>
            </a:r>
            <a:endParaRPr sz="16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2" name="Google Shape;1012;p112"/>
          <p:cNvPicPr preferRelativeResize="0"/>
          <p:nvPr/>
        </p:nvPicPr>
        <p:blipFill rotWithShape="1">
          <a:blip r:embed="rId8">
            <a:alphaModFix/>
          </a:blip>
          <a:srcRect b="69186"/>
          <a:stretch/>
        </p:blipFill>
        <p:spPr>
          <a:xfrm>
            <a:off x="3299083" y="2082625"/>
            <a:ext cx="4561400" cy="15121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3" name="Google Shape;1013;p112"/>
          <p:cNvGrpSpPr/>
          <p:nvPr/>
        </p:nvGrpSpPr>
        <p:grpSpPr>
          <a:xfrm>
            <a:off x="3229769" y="2112687"/>
            <a:ext cx="4536503" cy="4434333"/>
            <a:chOff x="4211960" y="1697497"/>
            <a:chExt cx="4536503" cy="4434333"/>
          </a:xfrm>
        </p:grpSpPr>
        <p:pic>
          <p:nvPicPr>
            <p:cNvPr id="1014" name="Google Shape;1014;p112"/>
            <p:cNvPicPr preferRelativeResize="0"/>
            <p:nvPr/>
          </p:nvPicPr>
          <p:blipFill rotWithShape="1">
            <a:blip r:embed="rId9">
              <a:alphaModFix/>
            </a:blip>
            <a:srcRect l="19220" t="49763" r="66884" b="16715"/>
            <a:stretch/>
          </p:blipFill>
          <p:spPr>
            <a:xfrm>
              <a:off x="4211960" y="1697497"/>
              <a:ext cx="4464496" cy="3027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5" name="Google Shape;1015;p112"/>
            <p:cNvPicPr preferRelativeResize="0"/>
            <p:nvPr/>
          </p:nvPicPr>
          <p:blipFill rotWithShape="1">
            <a:blip r:embed="rId10">
              <a:alphaModFix/>
            </a:blip>
            <a:srcRect r="55220"/>
            <a:stretch/>
          </p:blipFill>
          <p:spPr>
            <a:xfrm>
              <a:off x="4427984" y="4869160"/>
              <a:ext cx="3888432" cy="629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6" name="Google Shape;1016;p11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502726" y="5517232"/>
              <a:ext cx="4245737" cy="6145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7" name="Google Shape;1017;p112"/>
          <p:cNvPicPr preferRelativeResize="0"/>
          <p:nvPr/>
        </p:nvPicPr>
        <p:blipFill rotWithShape="1">
          <a:blip r:embed="rId12">
            <a:alphaModFix/>
          </a:blip>
          <a:srcRect t="55871" b="3056"/>
          <a:stretch/>
        </p:blipFill>
        <p:spPr>
          <a:xfrm>
            <a:off x="3283469" y="2118279"/>
            <a:ext cx="4424275" cy="227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112"/>
          <p:cNvPicPr preferRelativeResize="0"/>
          <p:nvPr/>
        </p:nvPicPr>
        <p:blipFill rotWithShape="1">
          <a:blip r:embed="rId9">
            <a:alphaModFix/>
          </a:blip>
          <a:srcRect l="19273" t="25217" r="66458" b="68561"/>
          <a:stretch/>
        </p:blipFill>
        <p:spPr>
          <a:xfrm>
            <a:off x="3427226" y="4503883"/>
            <a:ext cx="4319909" cy="52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113"/>
          <p:cNvPicPr preferRelativeResize="0"/>
          <p:nvPr/>
        </p:nvPicPr>
        <p:blipFill rotWithShape="1">
          <a:blip r:embed="rId3">
            <a:alphaModFix/>
          </a:blip>
          <a:srcRect t="50000" r="67739"/>
          <a:stretch/>
        </p:blipFill>
        <p:spPr>
          <a:xfrm>
            <a:off x="6135851" y="2034414"/>
            <a:ext cx="2601996" cy="403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113"/>
          <p:cNvPicPr preferRelativeResize="0"/>
          <p:nvPr/>
        </p:nvPicPr>
        <p:blipFill rotWithShape="1">
          <a:blip r:embed="rId3">
            <a:alphaModFix/>
          </a:blip>
          <a:srcRect l="65248" t="50000"/>
          <a:stretch/>
        </p:blipFill>
        <p:spPr>
          <a:xfrm>
            <a:off x="141294" y="2034414"/>
            <a:ext cx="2802957" cy="403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113" descr="C:\Users\DISEÑO\Documents\CAROLINA 2019\UCAB\IDENTIDAD Y LIDERAZGO\13.png"/>
          <p:cNvPicPr preferRelativeResize="0"/>
          <p:nvPr/>
        </p:nvPicPr>
        <p:blipFill rotWithShape="1">
          <a:blip r:embed="rId4">
            <a:alphaModFix/>
          </a:blip>
          <a:srcRect r="24547" b="3432"/>
          <a:stretch/>
        </p:blipFill>
        <p:spPr>
          <a:xfrm flipH="1">
            <a:off x="-479" y="5647555"/>
            <a:ext cx="1556414" cy="121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113"/>
          <p:cNvPicPr preferRelativeResize="0"/>
          <p:nvPr/>
        </p:nvPicPr>
        <p:blipFill rotWithShape="1">
          <a:blip r:embed="rId5">
            <a:alphaModFix/>
          </a:blip>
          <a:srcRect t="7610" r="1971" b="10001"/>
          <a:stretch/>
        </p:blipFill>
        <p:spPr>
          <a:xfrm flipH="1">
            <a:off x="0" y="853155"/>
            <a:ext cx="9144000" cy="107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113" descr="C:\Users\DISEÑO\Documents\CAROLINA 2019\UCAB\IDENTIDAD Y LIDERAZGO\8.png"/>
          <p:cNvPicPr preferRelativeResize="0"/>
          <p:nvPr/>
        </p:nvPicPr>
        <p:blipFill rotWithShape="1">
          <a:blip r:embed="rId6">
            <a:alphaModFix/>
          </a:blip>
          <a:srcRect l="10420" t="17223" r="26203"/>
          <a:stretch/>
        </p:blipFill>
        <p:spPr>
          <a:xfrm>
            <a:off x="6329921" y="853155"/>
            <a:ext cx="2817091" cy="2900371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113"/>
          <p:cNvSpPr txBox="1"/>
          <p:nvPr/>
        </p:nvSpPr>
        <p:spPr>
          <a:xfrm>
            <a:off x="323528" y="859559"/>
            <a:ext cx="625844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UCAB </a:t>
            </a:r>
            <a:r>
              <a:rPr lang="es-VE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 compone en el desarrollo y práctica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los siguientes </a:t>
            </a:r>
            <a:r>
              <a:rPr lang="es-VE" sz="2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VALORES</a:t>
            </a:r>
            <a:endParaRPr/>
          </a:p>
        </p:txBody>
      </p:sp>
      <p:pic>
        <p:nvPicPr>
          <p:cNvPr id="1030" name="Google Shape;1030;p113" descr="C:\Users\DISEÑO\Documents\CAROLINA 2019\UCAB\IDENTIDAD Y LIDERAZGO\12.png"/>
          <p:cNvPicPr preferRelativeResize="0"/>
          <p:nvPr/>
        </p:nvPicPr>
        <p:blipFill rotWithShape="1">
          <a:blip r:embed="rId7">
            <a:alphaModFix/>
          </a:blip>
          <a:srcRect l="12441" r="23582" b="19424"/>
          <a:stretch/>
        </p:blipFill>
        <p:spPr>
          <a:xfrm flipH="1">
            <a:off x="0" y="5229200"/>
            <a:ext cx="1669731" cy="16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113"/>
          <p:cNvPicPr preferRelativeResize="0"/>
          <p:nvPr/>
        </p:nvPicPr>
        <p:blipFill rotWithShape="1">
          <a:blip r:embed="rId3">
            <a:alphaModFix/>
          </a:blip>
          <a:srcRect l="65994" r="2501" b="51090"/>
          <a:stretch/>
        </p:blipFill>
        <p:spPr>
          <a:xfrm>
            <a:off x="3236309" y="2034414"/>
            <a:ext cx="2597612" cy="4032795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113"/>
          <p:cNvSpPr txBox="1"/>
          <p:nvPr/>
        </p:nvSpPr>
        <p:spPr>
          <a:xfrm>
            <a:off x="268252" y="6067209"/>
            <a:ext cx="280295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es-VE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Compromiso por el desarrollo sustentable</a:t>
            </a:r>
            <a:endParaRPr sz="16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113"/>
          <p:cNvSpPr txBox="1"/>
          <p:nvPr/>
        </p:nvSpPr>
        <p:spPr>
          <a:xfrm>
            <a:off x="3269698" y="6177730"/>
            <a:ext cx="26045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es-VE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Autonomía</a:t>
            </a:r>
            <a:endParaRPr sz="16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13"/>
          <p:cNvSpPr txBox="1"/>
          <p:nvPr/>
        </p:nvSpPr>
        <p:spPr>
          <a:xfrm>
            <a:off x="6141144" y="6177729"/>
            <a:ext cx="259670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es-VE" sz="1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Conciencia ciudadana</a:t>
            </a:r>
            <a:endParaRPr sz="16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14"/>
          <p:cNvSpPr/>
          <p:nvPr/>
        </p:nvSpPr>
        <p:spPr>
          <a:xfrm>
            <a:off x="179388" y="1085850"/>
            <a:ext cx="8713787" cy="54387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5738" marR="0" lvl="0" indent="-71438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0" name="Google Shape;1040;p114"/>
          <p:cNvSpPr/>
          <p:nvPr/>
        </p:nvSpPr>
        <p:spPr>
          <a:xfrm>
            <a:off x="447004" y="1411586"/>
            <a:ext cx="8064500" cy="1076325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1" name="Google Shape;1041;p114"/>
          <p:cNvSpPr txBox="1"/>
          <p:nvPr/>
        </p:nvSpPr>
        <p:spPr>
          <a:xfrm>
            <a:off x="447004" y="1649276"/>
            <a:ext cx="77061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000"/>
              <a:buFont typeface="Arial"/>
              <a:buChar char="•"/>
            </a:pPr>
            <a:r>
              <a:rPr lang="es-VE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Luego de hacer la lectura de los valores de la UCAB,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realiza en equipo el material de trabajo VALORES UCAB.</a:t>
            </a:r>
            <a:endParaRPr/>
          </a:p>
        </p:txBody>
      </p:sp>
      <p:pic>
        <p:nvPicPr>
          <p:cNvPr id="1042" name="Google Shape;1042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5531" y="1287463"/>
            <a:ext cx="1098550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114"/>
          <p:cNvPicPr preferRelativeResize="0"/>
          <p:nvPr/>
        </p:nvPicPr>
        <p:blipFill rotWithShape="1">
          <a:blip r:embed="rId4">
            <a:alphaModFix/>
          </a:blip>
          <a:srcRect l="24013" t="20586" r="17712" b="4422"/>
          <a:stretch/>
        </p:blipFill>
        <p:spPr>
          <a:xfrm>
            <a:off x="1814958" y="2487911"/>
            <a:ext cx="5328592" cy="3855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563" y="2092474"/>
            <a:ext cx="5935662" cy="43608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lt2"/>
            </a:outerShdw>
          </a:effectLst>
        </p:spPr>
      </p:pic>
      <p:sp>
        <p:nvSpPr>
          <p:cNvPr id="681" name="Google Shape;681;p88"/>
          <p:cNvSpPr txBox="1"/>
          <p:nvPr/>
        </p:nvSpPr>
        <p:spPr>
          <a:xfrm>
            <a:off x="900113" y="2656036"/>
            <a:ext cx="467995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AutoNum type="arabicPeriod"/>
            </a:pPr>
            <a:r>
              <a:rPr lang="es-VE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Al revisar cada lámina pregúntate: </a:t>
            </a:r>
            <a:r>
              <a:rPr lang="es-VE" sz="18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¿Qué me están tratando de evidenciar?</a:t>
            </a:r>
            <a:r>
              <a:rPr lang="es-VE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VE" sz="1800" b="1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¿Para qué me estarán mostrando esto? </a:t>
            </a:r>
            <a:r>
              <a:rPr lang="es-VE" sz="18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¿Cómo pudiera incidir o relacionarse con mis estudios en esta Universidad? </a:t>
            </a:r>
            <a:endParaRPr/>
          </a:p>
          <a:p>
            <a:pPr marL="342900" marR="0" lvl="0" indent="-2286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AutoNum type="arabicPeriod"/>
            </a:pPr>
            <a:r>
              <a:rPr lang="es-VE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Las actividades que se te sugiere están pensadas para ayudarte a focalizar la información. A medida que vas revisando la Guía, realiza anotaciones.  </a:t>
            </a:r>
            <a:endParaRPr/>
          </a:p>
        </p:txBody>
      </p:sp>
      <p:grpSp>
        <p:nvGrpSpPr>
          <p:cNvPr id="682" name="Google Shape;682;p88"/>
          <p:cNvGrpSpPr/>
          <p:nvPr/>
        </p:nvGrpSpPr>
        <p:grpSpPr>
          <a:xfrm>
            <a:off x="1979613" y="1052513"/>
            <a:ext cx="6121400" cy="708025"/>
            <a:chOff x="1979613" y="1052513"/>
            <a:chExt cx="6121400" cy="708025"/>
          </a:xfrm>
        </p:grpSpPr>
        <p:sp>
          <p:nvSpPr>
            <p:cNvPr id="683" name="Google Shape;683;p88"/>
            <p:cNvSpPr/>
            <p:nvPr/>
          </p:nvSpPr>
          <p:spPr>
            <a:xfrm>
              <a:off x="1979613" y="1052513"/>
              <a:ext cx="6121400" cy="708025"/>
            </a:xfrm>
            <a:prstGeom prst="wedgeRoundRectCallout">
              <a:avLst>
                <a:gd name="adj1" fmla="val 32171"/>
                <a:gd name="adj2" fmla="val 154895"/>
                <a:gd name="adj3" fmla="val 16667"/>
              </a:avLst>
            </a:prstGeom>
            <a:solidFill>
              <a:srgbClr val="DAEEF3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88"/>
            <p:cNvSpPr txBox="1"/>
            <p:nvPr/>
          </p:nvSpPr>
          <p:spPr>
            <a:xfrm>
              <a:off x="1979613" y="1052513"/>
              <a:ext cx="6121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20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Para usar esta </a:t>
              </a:r>
              <a:r>
                <a:rPr lang="es-VE" sz="2000" b="1">
                  <a:solidFill>
                    <a:srgbClr val="E36C0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Guía interactiva</a:t>
              </a:r>
              <a:r>
                <a:rPr lang="es-VE" sz="20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VE" sz="20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debes seguir las siguientes instrucciones.</a:t>
              </a:r>
              <a:endParaRPr/>
            </a:p>
          </p:txBody>
        </p:sp>
      </p:grpSp>
      <p:pic>
        <p:nvPicPr>
          <p:cNvPr id="685" name="Google Shape;685;p88" descr="Mujer apuntando hacia copyspace | Foto Gratis"/>
          <p:cNvPicPr preferRelativeResize="0"/>
          <p:nvPr/>
        </p:nvPicPr>
        <p:blipFill rotWithShape="1">
          <a:blip r:embed="rId4">
            <a:alphaModFix/>
          </a:blip>
          <a:srcRect l="50000" t="8204" r="7686"/>
          <a:stretch/>
        </p:blipFill>
        <p:spPr>
          <a:xfrm>
            <a:off x="5777359" y="2204864"/>
            <a:ext cx="3259137" cy="466013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607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Google Shape;1048;p115"/>
          <p:cNvPicPr preferRelativeResize="0"/>
          <p:nvPr/>
        </p:nvPicPr>
        <p:blipFill rotWithShape="1">
          <a:blip r:embed="rId3">
            <a:alphaModFix/>
          </a:blip>
          <a:srcRect l="1771"/>
          <a:stretch/>
        </p:blipFill>
        <p:spPr>
          <a:xfrm>
            <a:off x="819" y="0"/>
            <a:ext cx="91431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115"/>
          <p:cNvSpPr txBox="1"/>
          <p:nvPr/>
        </p:nvSpPr>
        <p:spPr>
          <a:xfrm>
            <a:off x="1043608" y="2750190"/>
            <a:ext cx="7920880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800"/>
              <a:buFont typeface="Times New Roman"/>
              <a:buNone/>
            </a:pPr>
            <a:r>
              <a:rPr lang="es-VE" sz="4800" b="1">
                <a:solidFill>
                  <a:srgbClr val="F2F2F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Libertad </a:t>
            </a:r>
            <a:endParaRPr sz="3600" b="1">
              <a:solidFill>
                <a:srgbClr val="F2F2F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600"/>
              <a:buFont typeface="Arial"/>
              <a:buNone/>
            </a:pPr>
            <a:r>
              <a:rPr lang="es-VE" sz="3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es sin duda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600"/>
              <a:buFont typeface="Arial"/>
              <a:buNone/>
            </a:pPr>
            <a:r>
              <a:rPr lang="es-VE" sz="3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el tema de la Universidad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6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None/>
            </a:pPr>
            <a:r>
              <a:rPr lang="es-VE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Andrés Bello (17/09/1843)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0" name="Google Shape;1050;p115"/>
          <p:cNvSpPr/>
          <p:nvPr/>
        </p:nvSpPr>
        <p:spPr>
          <a:xfrm>
            <a:off x="4644008" y="4348847"/>
            <a:ext cx="77457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3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051" name="Google Shape;1051;p115"/>
          <p:cNvSpPr/>
          <p:nvPr/>
        </p:nvSpPr>
        <p:spPr>
          <a:xfrm>
            <a:off x="4545163" y="1772816"/>
            <a:ext cx="77457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3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2" name="Google Shape;1052;p115" descr="C:\Users\DISEÑO\Documents\CAROLINA 2019\UCAB\DIM\Logos Ucab Generales\Diapo UCAB_Vertical Colo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883851"/>
            <a:ext cx="1728192" cy="1777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89"/>
          <p:cNvSpPr/>
          <p:nvPr/>
        </p:nvSpPr>
        <p:spPr>
          <a:xfrm>
            <a:off x="2987675" y="2733675"/>
            <a:ext cx="1476375" cy="99853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89"/>
          <p:cNvSpPr txBox="1"/>
          <p:nvPr/>
        </p:nvSpPr>
        <p:spPr>
          <a:xfrm>
            <a:off x="323850" y="1557338"/>
            <a:ext cx="84613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24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Guía interactiva te irás consiguiendo estas señales.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24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Ellas te indican las       siguientes acciones a realizar.</a:t>
            </a:r>
            <a:endParaRPr/>
          </a:p>
        </p:txBody>
      </p:sp>
      <p:sp>
        <p:nvSpPr>
          <p:cNvPr id="692" name="Google Shape;692;p89"/>
          <p:cNvSpPr/>
          <p:nvPr/>
        </p:nvSpPr>
        <p:spPr>
          <a:xfrm>
            <a:off x="4464050" y="2733675"/>
            <a:ext cx="4321175" cy="99853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89"/>
          <p:cNvSpPr/>
          <p:nvPr/>
        </p:nvSpPr>
        <p:spPr>
          <a:xfrm>
            <a:off x="2987675" y="3727450"/>
            <a:ext cx="1476375" cy="99695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89"/>
          <p:cNvSpPr/>
          <p:nvPr/>
        </p:nvSpPr>
        <p:spPr>
          <a:xfrm>
            <a:off x="4464050" y="3727450"/>
            <a:ext cx="4321175" cy="99695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89"/>
          <p:cNvSpPr txBox="1"/>
          <p:nvPr/>
        </p:nvSpPr>
        <p:spPr>
          <a:xfrm>
            <a:off x="4500563" y="3802063"/>
            <a:ext cx="4187825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es-VE" sz="1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». Señala ejercicios escritos a resolver, con el fin de focalizar aprendizajes. </a:t>
            </a:r>
            <a:endParaRPr/>
          </a:p>
        </p:txBody>
      </p:sp>
      <p:sp>
        <p:nvSpPr>
          <p:cNvPr id="696" name="Google Shape;696;p89"/>
          <p:cNvSpPr/>
          <p:nvPr/>
        </p:nvSpPr>
        <p:spPr>
          <a:xfrm>
            <a:off x="2987675" y="4735513"/>
            <a:ext cx="1476375" cy="99695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89"/>
          <p:cNvSpPr/>
          <p:nvPr/>
        </p:nvSpPr>
        <p:spPr>
          <a:xfrm>
            <a:off x="4464050" y="4735513"/>
            <a:ext cx="4321175" cy="99695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89"/>
          <p:cNvSpPr txBox="1"/>
          <p:nvPr/>
        </p:nvSpPr>
        <p:spPr>
          <a:xfrm>
            <a:off x="4535488" y="2781300"/>
            <a:ext cx="4189412" cy="92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es-VE" sz="1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Investigación y análisis</a:t>
            </a: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». Indica un hipervínculo con información que debes revisar.</a:t>
            </a:r>
            <a:endParaRPr/>
          </a:p>
        </p:txBody>
      </p:sp>
      <p:sp>
        <p:nvSpPr>
          <p:cNvPr id="699" name="Google Shape;699;p89"/>
          <p:cNvSpPr txBox="1"/>
          <p:nvPr/>
        </p:nvSpPr>
        <p:spPr>
          <a:xfrm>
            <a:off x="4464050" y="4772025"/>
            <a:ext cx="4321175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es-VE" sz="1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saber más</a:t>
            </a: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». Indica un hipervínculo con información adicional  y opcional sobre el tema. Es el plus que marca la diferencia</a:t>
            </a:r>
            <a:endParaRPr/>
          </a:p>
        </p:txBody>
      </p:sp>
      <p:pic>
        <p:nvPicPr>
          <p:cNvPr id="700" name="Google Shape;700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2150" y="2767013"/>
            <a:ext cx="987425" cy="950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9925" y="3760788"/>
            <a:ext cx="996950" cy="957262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89" descr="sticker flechas flecha aesthetic...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3" name="Google Shape;703;p89" descr="Flecha Reflejo, Flecha Reflejo, Flecha Larga, Flechas PNG y PSD ..."/>
          <p:cNvPicPr preferRelativeResize="0"/>
          <p:nvPr/>
        </p:nvPicPr>
        <p:blipFill rotWithShape="1">
          <a:blip r:embed="rId5">
            <a:alphaModFix/>
          </a:blip>
          <a:srcRect t="33251" b="32441"/>
          <a:stretch/>
        </p:blipFill>
        <p:spPr>
          <a:xfrm rot="1532237">
            <a:off x="1610790" y="2019263"/>
            <a:ext cx="2070044" cy="71020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704" name="Google Shape;704;p89"/>
          <p:cNvSpPr/>
          <p:nvPr/>
        </p:nvSpPr>
        <p:spPr>
          <a:xfrm>
            <a:off x="4464050" y="5732463"/>
            <a:ext cx="4321175" cy="99853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89"/>
          <p:cNvSpPr/>
          <p:nvPr/>
        </p:nvSpPr>
        <p:spPr>
          <a:xfrm>
            <a:off x="2987675" y="5743575"/>
            <a:ext cx="1476375" cy="98742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" name="Google Shape;706;p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75856" y="5801554"/>
            <a:ext cx="873356" cy="8678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</p:pic>
      <p:sp>
        <p:nvSpPr>
          <p:cNvPr id="707" name="Google Shape;707;p89"/>
          <p:cNvSpPr txBox="1"/>
          <p:nvPr/>
        </p:nvSpPr>
        <p:spPr>
          <a:xfrm>
            <a:off x="4500563" y="5878513"/>
            <a:ext cx="431958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es-VE" sz="1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escuchar</a:t>
            </a:r>
            <a:r>
              <a:rPr lang="es-VE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».  Indica la presencia de un sonido o postcast que debes escuchar.</a:t>
            </a:r>
            <a:endParaRPr/>
          </a:p>
        </p:txBody>
      </p:sp>
      <p:pic>
        <p:nvPicPr>
          <p:cNvPr id="708" name="Google Shape;708;p8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95254" y="4787900"/>
            <a:ext cx="1001713" cy="95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90" descr="Imagen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513" y="836613"/>
            <a:ext cx="9180513" cy="6021387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90"/>
          <p:cNvSpPr/>
          <p:nvPr/>
        </p:nvSpPr>
        <p:spPr>
          <a:xfrm>
            <a:off x="2627784" y="2967335"/>
            <a:ext cx="68800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72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sz="8000" b="1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90"/>
          <p:cNvSpPr/>
          <p:nvPr/>
        </p:nvSpPr>
        <p:spPr>
          <a:xfrm>
            <a:off x="2123728" y="2967334"/>
            <a:ext cx="67999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72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8000" b="1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90"/>
          <p:cNvSpPr/>
          <p:nvPr/>
        </p:nvSpPr>
        <p:spPr>
          <a:xfrm>
            <a:off x="3125057" y="2996952"/>
            <a:ext cx="94288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72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8000" b="1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90"/>
          <p:cNvSpPr/>
          <p:nvPr/>
        </p:nvSpPr>
        <p:spPr>
          <a:xfrm>
            <a:off x="3851920" y="2996952"/>
            <a:ext cx="65594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72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8000" b="1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90"/>
          <p:cNvSpPr/>
          <p:nvPr/>
        </p:nvSpPr>
        <p:spPr>
          <a:xfrm>
            <a:off x="4764399" y="2996951"/>
            <a:ext cx="57740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72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8000" b="1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90"/>
          <p:cNvSpPr/>
          <p:nvPr/>
        </p:nvSpPr>
        <p:spPr>
          <a:xfrm>
            <a:off x="4283968" y="2996952"/>
            <a:ext cx="68640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72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 sz="8000" b="1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90"/>
          <p:cNvSpPr/>
          <p:nvPr/>
        </p:nvSpPr>
        <p:spPr>
          <a:xfrm>
            <a:off x="5148064" y="2996952"/>
            <a:ext cx="65594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72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8000" b="1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90"/>
          <p:cNvSpPr/>
          <p:nvPr/>
        </p:nvSpPr>
        <p:spPr>
          <a:xfrm>
            <a:off x="5573329" y="2996952"/>
            <a:ext cx="94288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72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8000" b="1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90"/>
          <p:cNvSpPr/>
          <p:nvPr/>
        </p:nvSpPr>
        <p:spPr>
          <a:xfrm>
            <a:off x="6300192" y="2996952"/>
            <a:ext cx="68800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72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sz="8000" b="1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90"/>
          <p:cNvSpPr/>
          <p:nvPr/>
        </p:nvSpPr>
        <p:spPr>
          <a:xfrm>
            <a:off x="6820543" y="2996952"/>
            <a:ext cx="55976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7200" b="1">
                <a:solidFill>
                  <a:srgbClr val="DF322D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8000" b="1">
              <a:solidFill>
                <a:srgbClr val="DF32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91"/>
          <p:cNvPicPr preferRelativeResize="0"/>
          <p:nvPr/>
        </p:nvPicPr>
        <p:blipFill rotWithShape="1">
          <a:blip r:embed="rId3">
            <a:alphaModFix/>
          </a:blip>
          <a:srcRect l="23283" t="19392" r="8798" b="35242"/>
          <a:stretch/>
        </p:blipFill>
        <p:spPr>
          <a:xfrm>
            <a:off x="0" y="836712"/>
            <a:ext cx="9144000" cy="6021288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1"/>
          <p:cNvSpPr txBox="1"/>
          <p:nvPr/>
        </p:nvSpPr>
        <p:spPr>
          <a:xfrm>
            <a:off x="2650955" y="2708920"/>
            <a:ext cx="590561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imes"/>
              <a:buNone/>
            </a:pPr>
            <a:r>
              <a:rPr lang="es-VE" sz="2000" b="1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rPr>
              <a:t>1.-</a:t>
            </a:r>
            <a:endParaRPr/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imes"/>
              <a:buNone/>
            </a:pPr>
            <a:r>
              <a:rPr lang="es-VE" sz="2000" b="1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rPr>
              <a:t>2.-</a:t>
            </a:r>
            <a:endParaRPr/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imes"/>
              <a:buNone/>
            </a:pPr>
            <a:r>
              <a:rPr lang="es-VE" sz="2000" b="1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rPr>
              <a:t>3.-</a:t>
            </a:r>
            <a:endParaRPr/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imes"/>
              <a:buNone/>
            </a:pPr>
            <a:r>
              <a:rPr lang="es-VE" sz="2000" b="1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rPr>
              <a:t>4.-</a:t>
            </a:r>
            <a:endParaRPr/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>
              <a:solidFill>
                <a:schemeClr val="dk2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30" name="Google Shape;730;p91">
            <a:hlinkClick r:id="rId4" action="ppaction://hlinksldjump"/>
          </p:cNvPr>
          <p:cNvSpPr txBox="1"/>
          <p:nvPr/>
        </p:nvSpPr>
        <p:spPr>
          <a:xfrm>
            <a:off x="3099282" y="2906854"/>
            <a:ext cx="449705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Ucab y su Filosofía de Gestión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91">
            <a:hlinkClick r:id="rId5" action="ppaction://hlinksldjump"/>
          </p:cNvPr>
          <p:cNvSpPr txBox="1"/>
          <p:nvPr/>
        </p:nvSpPr>
        <p:spPr>
          <a:xfrm>
            <a:off x="3099282" y="3503744"/>
            <a:ext cx="43024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Objetivos y Misión de la UCAB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91">
            <a:hlinkClick r:id="rId6" action="ppaction://hlinksldjump"/>
          </p:cNvPr>
          <p:cNvSpPr txBox="1"/>
          <p:nvPr/>
        </p:nvSpPr>
        <p:spPr>
          <a:xfrm>
            <a:off x="3241516" y="4149947"/>
            <a:ext cx="3274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Visión de la UCAB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91">
            <a:hlinkClick r:id="rId7" action="ppaction://hlinksldjump"/>
          </p:cNvPr>
          <p:cNvSpPr txBox="1"/>
          <p:nvPr/>
        </p:nvSpPr>
        <p:spPr>
          <a:xfrm>
            <a:off x="3241516" y="4722703"/>
            <a:ext cx="416018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Valores de la UCAB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91"/>
          <p:cNvSpPr txBox="1"/>
          <p:nvPr/>
        </p:nvSpPr>
        <p:spPr>
          <a:xfrm>
            <a:off x="323528" y="1497265"/>
            <a:ext cx="619268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"/>
              <a:buNone/>
            </a:pPr>
            <a:r>
              <a:rPr lang="es-VE" sz="3200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rPr>
              <a:t>La guía de estudio estará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imes"/>
              <a:buNone/>
            </a:pPr>
            <a:r>
              <a:rPr lang="es-VE" sz="3200" b="1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rPr>
              <a:t>dividida en cuatro partes</a:t>
            </a:r>
            <a:endParaRPr sz="2800">
              <a:solidFill>
                <a:schemeClr val="dk2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p92"/>
          <p:cNvPicPr preferRelativeResize="0"/>
          <p:nvPr/>
        </p:nvPicPr>
        <p:blipFill rotWithShape="1">
          <a:blip r:embed="rId3">
            <a:alphaModFix/>
          </a:blip>
          <a:srcRect l="1771"/>
          <a:stretch/>
        </p:blipFill>
        <p:spPr>
          <a:xfrm>
            <a:off x="0" y="836712"/>
            <a:ext cx="9144000" cy="6021287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92"/>
          <p:cNvSpPr txBox="1"/>
          <p:nvPr/>
        </p:nvSpPr>
        <p:spPr>
          <a:xfrm>
            <a:off x="1835696" y="3557422"/>
            <a:ext cx="561662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40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La Ucab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40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y su Filosofía de Gestión</a:t>
            </a:r>
            <a:endParaRPr sz="3600" b="1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41" name="Google Shape;741;p92"/>
          <p:cNvSpPr txBox="1"/>
          <p:nvPr/>
        </p:nvSpPr>
        <p:spPr>
          <a:xfrm>
            <a:off x="3491880" y="2710702"/>
            <a:ext cx="25415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PARTE 1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2" name="Google Shape;742;p92"/>
          <p:cNvCxnSpPr/>
          <p:nvPr/>
        </p:nvCxnSpPr>
        <p:spPr>
          <a:xfrm>
            <a:off x="2195736" y="3501007"/>
            <a:ext cx="4608512" cy="1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891" y="2746459"/>
            <a:ext cx="5319229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93"/>
          <p:cNvPicPr preferRelativeResize="0"/>
          <p:nvPr/>
        </p:nvPicPr>
        <p:blipFill rotWithShape="1">
          <a:blip r:embed="rId4">
            <a:alphaModFix/>
          </a:blip>
          <a:srcRect t="7610" r="1971" b="10001"/>
          <a:stretch/>
        </p:blipFill>
        <p:spPr>
          <a:xfrm flipH="1">
            <a:off x="0" y="836712"/>
            <a:ext cx="9144000" cy="20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93" descr="C:\Users\DISEÑO\Documents\CAROLINA 2019\UCAB\IDENTIDAD Y LIDERAZGO\8.png"/>
          <p:cNvPicPr preferRelativeResize="0"/>
          <p:nvPr/>
        </p:nvPicPr>
        <p:blipFill rotWithShape="1">
          <a:blip r:embed="rId5">
            <a:alphaModFix/>
          </a:blip>
          <a:srcRect l="48843" b="41381"/>
          <a:stretch/>
        </p:blipFill>
        <p:spPr>
          <a:xfrm>
            <a:off x="0" y="4149080"/>
            <a:ext cx="3139611" cy="2835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93" descr="C:\Users\DISEÑO\Documents\CAROLINA 2019\UCAB\IDENTIDAD Y LIDERAZGO\1.png"/>
          <p:cNvPicPr preferRelativeResize="0"/>
          <p:nvPr/>
        </p:nvPicPr>
        <p:blipFill rotWithShape="1">
          <a:blip r:embed="rId6">
            <a:alphaModFix/>
          </a:blip>
          <a:srcRect l="25612" t="6102"/>
          <a:stretch/>
        </p:blipFill>
        <p:spPr>
          <a:xfrm flipH="1">
            <a:off x="4227634" y="836712"/>
            <a:ext cx="4916366" cy="3745951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93"/>
          <p:cNvSpPr txBox="1"/>
          <p:nvPr/>
        </p:nvSpPr>
        <p:spPr>
          <a:xfrm>
            <a:off x="5652120" y="3389141"/>
            <a:ext cx="2736304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s-V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El documento institucional donde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s-V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 plasma el ideario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s-V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 la UCAB se llama </a:t>
            </a:r>
            <a:r>
              <a:rPr lang="es-VE" sz="2400" b="1">
                <a:solidFill>
                  <a:srgbClr val="002060"/>
                </a:solidFill>
                <a:latin typeface="Times"/>
                <a:ea typeface="Times"/>
                <a:cs typeface="Times"/>
                <a:sym typeface="Times"/>
              </a:rPr>
              <a:t>«PROYECTO FORMATIVO INSTITUCIONAL (PFI)».</a:t>
            </a:r>
            <a:endParaRPr sz="2400" b="1">
              <a:solidFill>
                <a:srgbClr val="00206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53" name="Google Shape;753;p93"/>
          <p:cNvSpPr/>
          <p:nvPr/>
        </p:nvSpPr>
        <p:spPr>
          <a:xfrm>
            <a:off x="332891" y="1112271"/>
            <a:ext cx="457200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 corresponde presentarte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detalles sobre lo que es la </a:t>
            </a:r>
            <a:r>
              <a:rPr lang="es-VE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UCAB</a:t>
            </a:r>
            <a:r>
              <a:rPr lang="es-VE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lo que desea realizar, en tanto institución, porque TÚ estás involucrado e incidirá en tus estudios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93"/>
          <p:cNvSpPr/>
          <p:nvPr/>
        </p:nvSpPr>
        <p:spPr>
          <a:xfrm>
            <a:off x="2992541" y="6199012"/>
            <a:ext cx="61525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https://www.ucab.edu.ve/informacion-institucional/ucab-20-20/proyecto-formativo-institucional/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5" name="Google Shape;755;p9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02387" y="6330361"/>
            <a:ext cx="490118" cy="47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9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82151" y="6276929"/>
            <a:ext cx="561071" cy="535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94" descr="C:\Users\DISEÑO\Documents\CAROLINA 2019\UCAB\IDENTIDAD Y LIDERAZGO\10.png"/>
          <p:cNvPicPr preferRelativeResize="0"/>
          <p:nvPr/>
        </p:nvPicPr>
        <p:blipFill rotWithShape="1">
          <a:blip r:embed="rId3">
            <a:alphaModFix/>
          </a:blip>
          <a:srcRect b="33028"/>
          <a:stretch/>
        </p:blipFill>
        <p:spPr>
          <a:xfrm>
            <a:off x="1375679" y="4132378"/>
            <a:ext cx="3133708" cy="274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94"/>
          <p:cNvPicPr preferRelativeResize="0"/>
          <p:nvPr/>
        </p:nvPicPr>
        <p:blipFill rotWithShape="1">
          <a:blip r:embed="rId4">
            <a:alphaModFix/>
          </a:blip>
          <a:srcRect t="7610" r="1971" b="10001"/>
          <a:stretch/>
        </p:blipFill>
        <p:spPr>
          <a:xfrm rot="-5400000" flipH="1">
            <a:off x="-1588740" y="2425453"/>
            <a:ext cx="6021289" cy="2843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94" descr="C:\Users\DISEÑO\Documents\CAROLINA 2019\UCAB\IDENTIDAD Y LIDERAZGO\13.png"/>
          <p:cNvPicPr preferRelativeResize="0"/>
          <p:nvPr/>
        </p:nvPicPr>
        <p:blipFill rotWithShape="1">
          <a:blip r:embed="rId5">
            <a:alphaModFix/>
          </a:blip>
          <a:srcRect l="54929"/>
          <a:stretch/>
        </p:blipFill>
        <p:spPr>
          <a:xfrm flipH="1">
            <a:off x="6715175" y="836712"/>
            <a:ext cx="2428825" cy="322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94" descr="C:\Users\DISEÑO\Documents\CAROLINA 2019\UCAB\IDENTIDAD Y LIDERAZGO\7.png"/>
          <p:cNvPicPr preferRelativeResize="0"/>
          <p:nvPr/>
        </p:nvPicPr>
        <p:blipFill rotWithShape="1">
          <a:blip r:embed="rId6">
            <a:alphaModFix/>
          </a:blip>
          <a:srcRect l="11455" t="12839"/>
          <a:stretch/>
        </p:blipFill>
        <p:spPr>
          <a:xfrm flipH="1">
            <a:off x="5004049" y="848435"/>
            <a:ext cx="4139951" cy="346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94" descr="C:\Users\DISEÑO\Documents\CAROLINA 2019\UCAB\IDENTIDAD Y LIDERAZGO\4.png"/>
          <p:cNvPicPr preferRelativeResize="0"/>
          <p:nvPr/>
        </p:nvPicPr>
        <p:blipFill rotWithShape="1">
          <a:blip r:embed="rId7">
            <a:alphaModFix/>
          </a:blip>
          <a:srcRect b="50000"/>
          <a:stretch/>
        </p:blipFill>
        <p:spPr>
          <a:xfrm flipH="1">
            <a:off x="1835696" y="6021289"/>
            <a:ext cx="2494288" cy="85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94" descr="C:\Users\DISEÑO\Documents\CAROLINA 2019\UCAB\IDENTIDAD Y LIDERAZGO\4.png"/>
          <p:cNvPicPr preferRelativeResize="0"/>
          <p:nvPr/>
        </p:nvPicPr>
        <p:blipFill rotWithShape="1">
          <a:blip r:embed="rId7">
            <a:alphaModFix/>
          </a:blip>
          <a:srcRect b="50000"/>
          <a:stretch/>
        </p:blipFill>
        <p:spPr>
          <a:xfrm flipH="1">
            <a:off x="1925398" y="6021289"/>
            <a:ext cx="2494288" cy="85938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94"/>
          <p:cNvSpPr txBox="1"/>
          <p:nvPr/>
        </p:nvSpPr>
        <p:spPr>
          <a:xfrm>
            <a:off x="391549" y="1260084"/>
            <a:ext cx="2060710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s-VE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Comprendes </a:t>
            </a:r>
            <a:r>
              <a:rPr lang="es-VE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qué implicaciones tiene para ti </a:t>
            </a:r>
            <a:r>
              <a:rPr lang="es-VE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 que ese documento sea el eje estructural y organizativo del proyecto de vida institucional de la UCAB y </a:t>
            </a:r>
            <a:r>
              <a:rPr lang="es-VE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cómo va a  afectarte en tus estudios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94"/>
          <p:cNvSpPr/>
          <p:nvPr/>
        </p:nvSpPr>
        <p:spPr>
          <a:xfrm>
            <a:off x="83612" y="829161"/>
            <a:ext cx="61587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6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sz="6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94"/>
          <p:cNvSpPr/>
          <p:nvPr/>
        </p:nvSpPr>
        <p:spPr>
          <a:xfrm>
            <a:off x="1999815" y="5079682"/>
            <a:ext cx="61587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6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6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94"/>
          <p:cNvSpPr txBox="1"/>
          <p:nvPr/>
        </p:nvSpPr>
        <p:spPr>
          <a:xfrm>
            <a:off x="2885617" y="1540292"/>
            <a:ext cx="5147714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Times"/>
              <a:buNone/>
            </a:pPr>
            <a:r>
              <a:rPr lang="es-VE" sz="2400" b="1">
                <a:solidFill>
                  <a:srgbClr val="002060"/>
                </a:solidFill>
                <a:latin typeface="Times"/>
                <a:ea typeface="Times"/>
                <a:cs typeface="Times"/>
                <a:sym typeface="Times"/>
              </a:rPr>
              <a:t>PARA RESPONDER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Times"/>
              <a:buNone/>
            </a:pPr>
            <a:r>
              <a:rPr lang="es-VE" sz="2400" b="1">
                <a:solidFill>
                  <a:srgbClr val="002060"/>
                </a:solidFill>
                <a:latin typeface="Times"/>
                <a:ea typeface="Times"/>
                <a:cs typeface="Times"/>
                <a:sym typeface="Times"/>
              </a:rPr>
              <a:t>ESTA PREGUNTA,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 primero que debes saber es que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s-VE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s-VE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Proyecto Formativo Institucional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s-VE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 una referencia para todas las instancias de la Universidad.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s-V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 que hacen y cómo lo hacen reciben de él:</a:t>
            </a:r>
            <a:endParaRPr sz="16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Fundamentación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Orientación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20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Inspiración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94"/>
          <p:cNvSpPr txBox="1"/>
          <p:nvPr/>
        </p:nvSpPr>
        <p:spPr>
          <a:xfrm>
            <a:off x="3858370" y="5149909"/>
            <a:ext cx="387017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s-V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Estos elementos, en conjunto,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s-VE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conforman lo que se denomina: 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94"/>
          <p:cNvSpPr txBox="1"/>
          <p:nvPr/>
        </p:nvSpPr>
        <p:spPr>
          <a:xfrm>
            <a:off x="3494215" y="5804689"/>
            <a:ext cx="56166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Times New Roman"/>
              <a:buNone/>
            </a:pPr>
            <a:r>
              <a:rPr lang="es-VE" sz="3600" b="1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FILOSOFÍA DE GESTIÓN</a:t>
            </a:r>
            <a:endParaRPr sz="2400" b="1" i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1593</Words>
  <Application>Microsoft Office PowerPoint</Application>
  <PresentationFormat>Presentación en pantalla (4:3)</PresentationFormat>
  <Paragraphs>240</Paragraphs>
  <Slides>30</Slides>
  <Notes>30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38" baseType="lpstr">
      <vt:lpstr>Arial</vt:lpstr>
      <vt:lpstr>Candara</vt:lpstr>
      <vt:lpstr>Times New Roman</vt:lpstr>
      <vt:lpstr>Century Gothic</vt:lpstr>
      <vt:lpstr>Calibri</vt:lpstr>
      <vt:lpstr>Times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Leonardo Marius</dc:creator>
  <cp:lastModifiedBy>DTI</cp:lastModifiedBy>
  <cp:revision>1</cp:revision>
  <dcterms:modified xsi:type="dcterms:W3CDTF">2022-09-16T18:13:20Z</dcterms:modified>
</cp:coreProperties>
</file>