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99" r:id="rId2"/>
    <p:sldId id="439" r:id="rId3"/>
    <p:sldId id="442" r:id="rId4"/>
    <p:sldId id="461" r:id="rId5"/>
    <p:sldId id="402" r:id="rId6"/>
    <p:sldId id="446" r:id="rId7"/>
    <p:sldId id="457" r:id="rId8"/>
    <p:sldId id="497" r:id="rId9"/>
    <p:sldId id="498" r:id="rId10"/>
    <p:sldId id="518" r:id="rId11"/>
    <p:sldId id="514" r:id="rId12"/>
    <p:sldId id="515" r:id="rId13"/>
    <p:sldId id="519" r:id="rId14"/>
    <p:sldId id="473" r:id="rId15"/>
    <p:sldId id="474" r:id="rId16"/>
    <p:sldId id="475" r:id="rId17"/>
    <p:sldId id="476" r:id="rId18"/>
    <p:sldId id="520" r:id="rId19"/>
    <p:sldId id="521" r:id="rId20"/>
    <p:sldId id="522" r:id="rId21"/>
    <p:sldId id="523" r:id="rId22"/>
    <p:sldId id="524" r:id="rId23"/>
    <p:sldId id="525" r:id="rId24"/>
    <p:sldId id="526" r:id="rId25"/>
    <p:sldId id="527" r:id="rId26"/>
    <p:sldId id="528" r:id="rId27"/>
    <p:sldId id="529" r:id="rId28"/>
    <p:sldId id="530" r:id="rId29"/>
    <p:sldId id="531" r:id="rId30"/>
    <p:sldId id="534" r:id="rId31"/>
  </p:sldIdLst>
  <p:sldSz cx="9144000" cy="6858000" type="screen4x3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9668" autoAdjust="0"/>
  </p:normalViewPr>
  <p:slideViewPr>
    <p:cSldViewPr showGuides="1">
      <p:cViewPr>
        <p:scale>
          <a:sx n="79" d="100"/>
          <a:sy n="79" d="100"/>
        </p:scale>
        <p:origin x="-1752" y="48"/>
      </p:cViewPr>
      <p:guideLst>
        <p:guide orient="horz" pos="1752"/>
        <p:guide pos="19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BEE30-048C-4230-8AD0-820D2E42309F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B6EE-7560-4DFC-80C8-591E638A2762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97558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5167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42396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4844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523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06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06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06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17058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22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 userDrawn="1"/>
        </p:nvGrpSpPr>
        <p:grpSpPr bwMode="auto"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" name="7 Imagen" descr="COLOR Oficial - Grand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3 Conector recto"/>
            <p:cNvCxnSpPr/>
            <p:nvPr/>
          </p:nvCxnSpPr>
          <p:spPr>
            <a:xfrm>
              <a:off x="323528" y="836712"/>
              <a:ext cx="835349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4 CuadroTexto"/>
            <p:cNvSpPr txBox="1">
              <a:spLocks noChangeArrowheads="1"/>
            </p:cNvSpPr>
            <p:nvPr/>
          </p:nvSpPr>
          <p:spPr bwMode="auto"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Módulo I: Identidad Ucabista</a:t>
              </a:r>
            </a:p>
          </p:txBody>
        </p:sp>
      </p:grpSp>
      <p:sp>
        <p:nvSpPr>
          <p:cNvPr id="6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5A50-D54A-4CEA-8E83-A8E81E733F65}" type="datetimeFigureOut">
              <a:rPr lang="es-VE"/>
              <a:pPr>
                <a:defRPr/>
              </a:pPr>
              <a:t>16/09/2022</a:t>
            </a:fld>
            <a:endParaRPr lang="es-VE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VE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5BA4-32D9-4076-9E31-5F823EC3A87B}" type="slidenum">
              <a:rPr lang="es-VE"/>
              <a:pPr>
                <a:defRPr/>
              </a:pPr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7306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>
            <a:grpSpLocks/>
          </p:cNvGrpSpPr>
          <p:nvPr userDrawn="1"/>
        </p:nvGrpSpPr>
        <p:grpSpPr bwMode="auto">
          <a:xfrm>
            <a:off x="323850" y="244475"/>
            <a:ext cx="8424863" cy="592138"/>
            <a:chOff x="323528" y="244801"/>
            <a:chExt cx="8424936" cy="591911"/>
          </a:xfrm>
        </p:grpSpPr>
        <p:pic>
          <p:nvPicPr>
            <p:cNvPr id="3" name="7 Imagen" descr="COLOR Oficial - Grand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3 Conector recto"/>
            <p:cNvCxnSpPr/>
            <p:nvPr/>
          </p:nvCxnSpPr>
          <p:spPr>
            <a:xfrm>
              <a:off x="323528" y="836712"/>
              <a:ext cx="835349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4 CuadroTexto"/>
            <p:cNvSpPr txBox="1">
              <a:spLocks noChangeArrowheads="1"/>
            </p:cNvSpPr>
            <p:nvPr/>
          </p:nvSpPr>
          <p:spPr bwMode="auto">
            <a:xfrm>
              <a:off x="1907867" y="332081"/>
              <a:ext cx="6840597" cy="43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 eaLnBrk="1" hangingPunct="1">
                <a:defRPr/>
              </a:pPr>
              <a:r>
                <a:rPr lang="es-VE" sz="1100" b="1" smtClean="0">
                  <a:latin typeface="Century Gothic" pitchFamily="34" charset="0"/>
                </a:rPr>
                <a:t>Módulo I: Identidad Ucabista</a:t>
              </a:r>
            </a:p>
          </p:txBody>
        </p:sp>
      </p:grpSp>
      <p:sp>
        <p:nvSpPr>
          <p:cNvPr id="6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5A50-D54A-4CEA-8E83-A8E81E733F65}" type="datetimeFigureOut">
              <a:rPr lang="es-VE"/>
              <a:pPr>
                <a:defRPr/>
              </a:pPr>
              <a:t>16/09/2022</a:t>
            </a:fld>
            <a:endParaRPr lang="es-VE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VE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5BA4-32D9-4076-9E31-5F823EC3A87B}" type="slidenum">
              <a:rPr lang="es-VE"/>
              <a:pPr>
                <a:defRPr/>
              </a:pPr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73061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D0D5-D9E9-4AD1-AB64-7BC4CB053EBA}" type="datetimeFigureOut">
              <a:rPr lang="es-VE" smtClean="0"/>
              <a:pPr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1BC6-B0D1-4857-AA65-264FF17EF256}" type="slidenum">
              <a:rPr lang="es-VE" smtClean="0"/>
              <a:pPr/>
              <a:t>‹Nº›</a:t>
            </a:fld>
            <a:endParaRPr lang="es-VE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323528" y="244801"/>
            <a:ext cx="8424936" cy="591911"/>
            <a:chOff x="323528" y="244801"/>
            <a:chExt cx="8424936" cy="591911"/>
          </a:xfrm>
        </p:grpSpPr>
        <p:pic>
          <p:nvPicPr>
            <p:cNvPr id="11" name="10 Imagen" descr="COLOR Oficial - Grand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244801"/>
              <a:ext cx="2758362" cy="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>
            <a:xfrm>
              <a:off x="323528" y="836712"/>
              <a:ext cx="835292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1907704" y="332656"/>
              <a:ext cx="6840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VE" sz="1100" b="1" dirty="0" smtClean="0">
                  <a:latin typeface="Century Gothic" pitchFamily="34" charset="0"/>
                </a:rPr>
                <a:t>Diplomado Docencia Universitaria Orientada al desarrollo de Competencias</a:t>
              </a:r>
            </a:p>
            <a:p>
              <a:pPr algn="r"/>
              <a:r>
                <a:rPr lang="es-VE" sz="1100" b="1" dirty="0" smtClean="0">
                  <a:latin typeface="Century Gothic" pitchFamily="34" charset="0"/>
                </a:rPr>
                <a:t>Módulo I: Identidad </a:t>
              </a:r>
              <a:r>
                <a:rPr lang="es-VE" sz="1100" b="1" dirty="0" err="1" smtClean="0">
                  <a:latin typeface="Century Gothic" pitchFamily="34" charset="0"/>
                </a:rPr>
                <a:t>Ucabista</a:t>
              </a:r>
              <a:endParaRPr lang="es-VE" sz="11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3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59404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36342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8167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76753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 userDrawn="1"/>
        </p:nvCxnSpPr>
        <p:spPr>
          <a:xfrm>
            <a:off x="0" y="836712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12819"/>
            <a:ext cx="27305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2"/>
          <a:stretch/>
        </p:blipFill>
        <p:spPr bwMode="auto">
          <a:xfrm>
            <a:off x="7331615" y="44624"/>
            <a:ext cx="1200825" cy="75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9106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62166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V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15DC9-5B18-4EFF-A9BE-F9D5374040B2}" type="datetimeFigureOut">
              <a:rPr lang="es-VE" smtClean="0"/>
              <a:t>16/09/2022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9637-56D7-4976-97D8-9AC7959DE090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465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8" r:id="rId26"/>
    <p:sldLayoutId id="2147483679" r:id="rId27"/>
    <p:sldLayoutId id="2147483680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https://www.ucab.edu.v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2.ucab.edu.ve/tl_files/Publicaciones/ProyectoForInst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0" y="0"/>
            <a:ext cx="9144000" cy="100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4" name="3 Imagen" descr="PFIoscar.jpg"/>
          <p:cNvPicPr>
            <a:picLocks noChangeAspect="1"/>
          </p:cNvPicPr>
          <p:nvPr/>
        </p:nvPicPr>
        <p:blipFill rotWithShape="1">
          <a:blip r:embed="rId2" cstate="print"/>
          <a:srcRect t="82121"/>
          <a:stretch/>
        </p:blipFill>
        <p:spPr>
          <a:xfrm>
            <a:off x="278848" y="5346152"/>
            <a:ext cx="8541624" cy="11071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278848" y="332656"/>
            <a:ext cx="8541624" cy="501349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grpSp>
        <p:nvGrpSpPr>
          <p:cNvPr id="13" name="12 Grupo"/>
          <p:cNvGrpSpPr/>
          <p:nvPr/>
        </p:nvGrpSpPr>
        <p:grpSpPr>
          <a:xfrm>
            <a:off x="278848" y="2124145"/>
            <a:ext cx="6552728" cy="1643989"/>
            <a:chOff x="278848" y="2124145"/>
            <a:chExt cx="6552728" cy="1643989"/>
          </a:xfrm>
        </p:grpSpPr>
        <p:sp>
          <p:nvSpPr>
            <p:cNvPr id="6" name="5 Rectángulo"/>
            <p:cNvSpPr/>
            <p:nvPr/>
          </p:nvSpPr>
          <p:spPr>
            <a:xfrm>
              <a:off x="350856" y="3183359"/>
              <a:ext cx="55948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VE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</a:rPr>
                <a:t>COMPROMISO I</a:t>
              </a:r>
              <a:endParaRPr lang="es-V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23528" y="2124145"/>
              <a:ext cx="48965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VE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itchFamily="34" charset="0"/>
                  <a:cs typeface="Aharoni" pitchFamily="2" charset="-79"/>
                </a:rPr>
                <a:t>IDENTIDAD</a:t>
              </a: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78848" y="2708920"/>
              <a:ext cx="2869422" cy="4616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350856" y="2636912"/>
              <a:ext cx="64807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VE" sz="3200" b="1" dirty="0" smtClean="0">
                  <a:solidFill>
                    <a:schemeClr val="bg1"/>
                  </a:solidFill>
                  <a:latin typeface="Candara" pitchFamily="34" charset="0"/>
                  <a:cs typeface="Aharoni" pitchFamily="2" charset="-79"/>
                </a:rPr>
                <a:t>LIDERAZGO</a:t>
              </a:r>
            </a:p>
          </p:txBody>
        </p:sp>
      </p:grpSp>
      <p:sp>
        <p:nvSpPr>
          <p:cNvPr id="12" name="11 Rectángulo redondeado"/>
          <p:cNvSpPr/>
          <p:nvPr/>
        </p:nvSpPr>
        <p:spPr>
          <a:xfrm>
            <a:off x="1070936" y="4365104"/>
            <a:ext cx="7560840" cy="646331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1" name="10 CuadroTexto"/>
          <p:cNvSpPr txBox="1"/>
          <p:nvPr/>
        </p:nvSpPr>
        <p:spPr>
          <a:xfrm>
            <a:off x="1142944" y="436510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VE" b="1" dirty="0" smtClean="0">
                <a:latin typeface="Candara" pitchFamily="34" charset="0"/>
              </a:rPr>
              <a:t>PRESENTACIÓN DE LA CATEDRA IDENTIDAD, LIDERAZGO Y COMPROMISO I</a:t>
            </a:r>
            <a:endParaRPr lang="es-VE" b="1" dirty="0">
              <a:latin typeface="Candara" pitchFamily="34" charset="0"/>
            </a:endParaRPr>
          </a:p>
        </p:txBody>
      </p:sp>
      <p:pic>
        <p:nvPicPr>
          <p:cNvPr id="1028" name="Picture 4" descr="P:\IDENTIDAD CORPORATIVA UCAB\LOGO UCAB UNIDADES\Identidad y Misión\Logo Oficial- S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438"/>
            <a:ext cx="2799636" cy="4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995936" y="60212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smtClean="0"/>
              <a:t>ABRIL,  2020</a:t>
            </a:r>
            <a:endParaRPr lang="es-VE" b="1" dirty="0"/>
          </a:p>
        </p:txBody>
      </p:sp>
      <p:grpSp>
        <p:nvGrpSpPr>
          <p:cNvPr id="14" name="13 Grupo"/>
          <p:cNvGrpSpPr/>
          <p:nvPr/>
        </p:nvGrpSpPr>
        <p:grpSpPr>
          <a:xfrm>
            <a:off x="3051664" y="1000280"/>
            <a:ext cx="5552784" cy="3508840"/>
            <a:chOff x="3186665" y="954488"/>
            <a:chExt cx="5392028" cy="391467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297215"/>
              <a:ext cx="4824536" cy="1571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1 Grupo"/>
            <p:cNvGrpSpPr/>
            <p:nvPr/>
          </p:nvGrpSpPr>
          <p:grpSpPr>
            <a:xfrm>
              <a:off x="3186665" y="954488"/>
              <a:ext cx="5392028" cy="3359514"/>
              <a:chOff x="3186665" y="954488"/>
              <a:chExt cx="5392028" cy="3359514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665" y="954488"/>
                <a:ext cx="1483585" cy="14835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3983" y="1304237"/>
                <a:ext cx="1607602" cy="15486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6691" y="2403956"/>
                <a:ext cx="4962002" cy="124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6251" y="3717032"/>
                <a:ext cx="554141" cy="5969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159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796136" y="1221720"/>
            <a:ext cx="3167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Century Gothic" pitchFamily="34" charset="0"/>
              </a:rPr>
              <a:t>Orienta tu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iniciación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es-E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655986" y="2132856"/>
            <a:ext cx="1298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inserción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15917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9722E-6 L 0.4448 -0.134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6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11960" y="1844824"/>
            <a:ext cx="4680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El bachillerato quedó atrás y ahora comienzas una </a:t>
            </a:r>
            <a:r>
              <a:rPr lang="es-VE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nueva etapa</a:t>
            </a:r>
            <a:r>
              <a:rPr lang="es-VE" sz="20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 en tu vida</a:t>
            </a:r>
            <a:r>
              <a:rPr lang="es-VE" sz="2000" dirty="0" smtClean="0">
                <a:latin typeface="Century Gothic" panose="020B0502020202020204" pitchFamily="34" charset="0"/>
              </a:rPr>
              <a:t>.</a:t>
            </a:r>
          </a:p>
          <a:p>
            <a:endParaRPr lang="es-VE" sz="2000" dirty="0">
              <a:latin typeface="Century Gothic" panose="020B0502020202020204" pitchFamily="34" charset="0"/>
            </a:endParaRPr>
          </a:p>
          <a:p>
            <a:r>
              <a:rPr lang="es-VE" sz="20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Queremos ayudarte a conocer qué implica </a:t>
            </a:r>
            <a:r>
              <a:rPr lang="es-VE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 UNIVERSITARIO</a:t>
            </a:r>
            <a:r>
              <a:rPr lang="es-VE" sz="20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s-VE" sz="2000" b="1" dirty="0">
              <a:solidFill>
                <a:srgbClr val="003300"/>
              </a:solidFill>
              <a:latin typeface="Century Gothic" panose="020B0502020202020204" pitchFamily="34" charset="0"/>
            </a:endParaRPr>
          </a:p>
          <a:p>
            <a:r>
              <a:rPr lang="es-VE" sz="2000" b="1" dirty="0" smtClean="0">
                <a:solidFill>
                  <a:srgbClr val="003300"/>
                </a:solidFill>
                <a:latin typeface="Century Gothic" panose="020B0502020202020204" pitchFamily="34" charset="0"/>
              </a:rPr>
              <a:t>Y…ser universitario </a:t>
            </a:r>
            <a:r>
              <a:rPr lang="es-VE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 ESTA universidad</a:t>
            </a:r>
            <a:r>
              <a:rPr lang="es-VE" sz="2000" dirty="0" smtClean="0">
                <a:latin typeface="Century Gothic" panose="020B0502020202020204" pitchFamily="34" charset="0"/>
              </a:rPr>
              <a:t>.</a:t>
            </a:r>
            <a:endParaRPr lang="es-VE" sz="2000" dirty="0">
              <a:latin typeface="Century Gothic" panose="020B0502020202020204" pitchFamily="34" charset="0"/>
            </a:endParaRPr>
          </a:p>
        </p:txBody>
      </p:sp>
      <p:sp>
        <p:nvSpPr>
          <p:cNvPr id="8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04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796136" y="1221720"/>
            <a:ext cx="3167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Century Gothic" pitchFamily="34" charset="0"/>
              </a:rPr>
              <a:t>Orienta tu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iniciación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es-E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92" y="1196752"/>
            <a:ext cx="14573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74" b="100000" l="0" r="100000">
                        <a14:foregroundMark x1="88784" y1="72074" x2="99189" y2="82713"/>
                        <a14:foregroundMark x1="89595" y1="92553" x2="89595" y2="92553"/>
                        <a14:foregroundMark x1="88378" y1="92287" x2="89865" y2="93617"/>
                        <a14:foregroundMark x1="84189" y1="94681" x2="86486" y2="95745"/>
                        <a14:foregroundMark x1="405" y1="36436" x2="29459" y2="36702"/>
                        <a14:foregroundMark x1="29189" y1="37500" x2="49730" y2="42819"/>
                        <a14:foregroundMark x1="50270" y1="42553" x2="70946" y2="48138"/>
                        <a14:foregroundMark x1="71081" y1="48670" x2="99865" y2="55319"/>
                        <a14:backgroundMark x1="97162" y1="48936" x2="97162" y2="53191"/>
                        <a14:backgroundMark x1="87838" y1="51064" x2="87838" y2="51064"/>
                        <a14:backgroundMark x1="88919" y1="52394" x2="88919" y2="52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8840"/>
            <a:ext cx="2520975" cy="12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99" r="89967">
                        <a14:foregroundMark x1="28428" y1="11310" x2="28428" y2="11310"/>
                        <a14:backgroundMark x1="61538" y1="79762" x2="61538" y2="79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025717"/>
            <a:ext cx="499812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97" b="100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7" r="25895"/>
          <a:stretch/>
        </p:blipFill>
        <p:spPr bwMode="auto">
          <a:xfrm>
            <a:off x="1475656" y="1844824"/>
            <a:ext cx="2908860" cy="461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8" b="99795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6156176" cy="479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1520" y="1052736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Queremos ofrecerte herramientas</a:t>
            </a:r>
          </a:p>
          <a:p>
            <a:r>
              <a:rPr lang="es-VE" sz="2000" dirty="0">
                <a:solidFill>
                  <a:srgbClr val="006600"/>
                </a:solidFill>
                <a:latin typeface="Arial Black" panose="020B0A04020102020204" pitchFamily="34" charset="0"/>
              </a:rPr>
              <a:t>c</a:t>
            </a:r>
            <a:r>
              <a:rPr lang="es-VE" sz="20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oncretas para:</a:t>
            </a:r>
            <a:endParaRPr lang="es-VE" sz="20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76056" y="1369799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Conocerte más.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Potenciar tus fortalezas y atenuar tus debilidades en materia de </a:t>
            </a:r>
            <a:r>
              <a:rPr lang="es-VE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hábitos de estudio</a:t>
            </a:r>
            <a:r>
              <a:rPr lang="es-VE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Hacer tus evaluaciones más efectivas.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Conocer las instancias de la UCAB que te ayuden a tener una vida universitaria más plena.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Hacer más consciente tu carrera con tu proyecto de vida. </a:t>
            </a: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05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7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389" y="4065562"/>
            <a:ext cx="4968552" cy="225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8" b="99795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6156176" cy="479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292080" y="1988840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Todo esto, para que inicies y prosigas una vida y carrera universitaria con mucho…</a:t>
            </a:r>
            <a:endParaRPr lang="es-VE" sz="20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05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3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evistajuventude.com/wp-content/uploads/2016/01/Joven-pensan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429000"/>
            <a:ext cx="3384376" cy="28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lobo_pens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688632" cy="309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627784" y="1268760"/>
            <a:ext cx="4307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b="1" dirty="0" smtClean="0">
                <a:latin typeface="Century Gothic" pitchFamily="34" charset="0"/>
              </a:rPr>
              <a:t>¿</a:t>
            </a:r>
            <a:r>
              <a:rPr lang="es-VE" sz="3200" b="1" dirty="0" err="1" smtClean="0">
                <a:latin typeface="Century Gothic" pitchFamily="34" charset="0"/>
              </a:rPr>
              <a:t>Yqué</a:t>
            </a:r>
            <a:r>
              <a:rPr lang="es-VE" sz="3200" b="1" dirty="0" smtClean="0">
                <a:latin typeface="Century Gothic" pitchFamily="34" charset="0"/>
              </a:rPr>
              <a:t> es eso de la  </a:t>
            </a:r>
            <a:r>
              <a:rPr lang="es-VE" sz="32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Identificación</a:t>
            </a:r>
            <a:r>
              <a:rPr lang="es-VE" sz="3200" b="1" dirty="0" smtClean="0">
                <a:latin typeface="Century Gothic" pitchFamily="34" charset="0"/>
              </a:rPr>
              <a:t>?</a:t>
            </a:r>
            <a:endParaRPr lang="es-VE" sz="3200" b="1" dirty="0">
              <a:latin typeface="Century Gothic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131840" y="3573016"/>
            <a:ext cx="5688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dirty="0" smtClean="0">
                <a:latin typeface="Century Gothic" panose="020B0502020202020204" pitchFamily="34" charset="0"/>
              </a:rPr>
              <a:t>De manera general, es el proceso mediante </a:t>
            </a:r>
            <a:r>
              <a:rPr lang="es-VE" dirty="0">
                <a:latin typeface="Century Gothic" panose="020B0502020202020204" pitchFamily="34" charset="0"/>
              </a:rPr>
              <a:t>el cual una </a:t>
            </a:r>
            <a:r>
              <a:rPr lang="es-VE" dirty="0" smtClean="0">
                <a:latin typeface="Century Gothic" panose="020B0502020202020204" pitchFamily="34" charset="0"/>
              </a:rPr>
              <a:t>persona </a:t>
            </a:r>
            <a:r>
              <a:rPr lang="es-VE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 apropia </a:t>
            </a:r>
            <a:r>
              <a:rPr lang="es-VE" dirty="0">
                <a:latin typeface="Century Gothic" panose="020B0502020202020204" pitchFamily="34" charset="0"/>
              </a:rPr>
              <a:t>de alguna </a:t>
            </a:r>
            <a:r>
              <a:rPr lang="es-VE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característica, o atributo </a:t>
            </a:r>
            <a:r>
              <a:rPr lang="es-VE" dirty="0">
                <a:latin typeface="Century Gothic" panose="020B0502020202020204" pitchFamily="34" charset="0"/>
              </a:rPr>
              <a:t>de otra </a:t>
            </a:r>
            <a:r>
              <a:rPr lang="es-VE" dirty="0" smtClean="0">
                <a:latin typeface="Century Gothic" panose="020B0502020202020204" pitchFamily="34" charset="0"/>
              </a:rPr>
              <a:t>persona o institución, </a:t>
            </a:r>
            <a:r>
              <a:rPr lang="es-VE" dirty="0">
                <a:latin typeface="Century Gothic" panose="020B0502020202020204" pitchFamily="34" charset="0"/>
              </a:rPr>
              <a:t>debido a que </a:t>
            </a:r>
            <a:r>
              <a:rPr lang="es-VE" dirty="0" smtClean="0">
                <a:latin typeface="Century Gothic" panose="020B0502020202020204" pitchFamily="34" charset="0"/>
              </a:rPr>
              <a:t>se realiza una </a:t>
            </a:r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conexión emocional  positiva </a:t>
            </a:r>
            <a:r>
              <a:rPr lang="es-VE" dirty="0" smtClean="0">
                <a:latin typeface="Century Gothic" panose="020B0502020202020204" pitchFamily="34" charset="0"/>
              </a:rPr>
              <a:t>con </a:t>
            </a:r>
            <a:r>
              <a:rPr lang="es-VE" dirty="0">
                <a:latin typeface="Century Gothic" panose="020B0502020202020204" pitchFamily="34" charset="0"/>
              </a:rPr>
              <a:t>ella y se </a:t>
            </a:r>
            <a:r>
              <a:rPr lang="es-VE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transforma</a:t>
            </a:r>
            <a:r>
              <a:rPr lang="es-VE" dirty="0" smtClean="0">
                <a:latin typeface="Century Gothic" panose="020B0502020202020204" pitchFamily="34" charset="0"/>
              </a:rPr>
              <a:t> </a:t>
            </a:r>
            <a:r>
              <a:rPr lang="es-VE" dirty="0">
                <a:latin typeface="Century Gothic" panose="020B0502020202020204" pitchFamily="34" charset="0"/>
              </a:rPr>
              <a:t>de manera parcial o total sobre ese </a:t>
            </a:r>
            <a:r>
              <a:rPr lang="es-VE" dirty="0" smtClean="0">
                <a:latin typeface="Century Gothic" panose="020B0502020202020204" pitchFamily="34" charset="0"/>
              </a:rPr>
              <a:t>modelo, evidenciándose en modos de proceder.</a:t>
            </a:r>
            <a:endParaRPr lang="es-VE" dirty="0">
              <a:latin typeface="Century Gothic" panose="020B050202020202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06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6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4 CuadroTexto"/>
          <p:cNvSpPr txBox="1">
            <a:spLocks noChangeArrowheads="1"/>
          </p:cNvSpPr>
          <p:nvPr/>
        </p:nvSpPr>
        <p:spPr bwMode="auto">
          <a:xfrm>
            <a:off x="3923929" y="1844824"/>
            <a:ext cx="482453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>
              <a:buFont typeface="Arial" charset="0"/>
              <a:buChar char="•"/>
            </a:pPr>
            <a:r>
              <a:rPr lang="es-VE" sz="3200" dirty="0">
                <a:latin typeface="Century Gothic" pitchFamily="34" charset="0"/>
              </a:rPr>
              <a:t>Nos permite </a:t>
            </a:r>
            <a:r>
              <a:rPr lang="es-VE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reconocerno</a:t>
            </a:r>
            <a:r>
              <a:rPr lang="es-VE" sz="3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s</a:t>
            </a:r>
            <a:r>
              <a:rPr lang="es-VE" sz="3200" dirty="0">
                <a:latin typeface="Century Gothic" pitchFamily="34" charset="0"/>
              </a:rPr>
              <a:t> a nosotros </a:t>
            </a:r>
            <a:r>
              <a:rPr lang="es-VE" sz="3200" dirty="0" smtClean="0">
                <a:latin typeface="Century Gothic" pitchFamily="34" charset="0"/>
              </a:rPr>
              <a:t>mismos</a:t>
            </a:r>
          </a:p>
          <a:p>
            <a:pPr marL="185738" indent="-185738">
              <a:buFont typeface="Arial" charset="0"/>
              <a:buChar char="•"/>
            </a:pPr>
            <a:r>
              <a:rPr lang="es-VE" sz="3200" dirty="0" smtClean="0">
                <a:latin typeface="Century Gothic" pitchFamily="34" charset="0"/>
              </a:rPr>
              <a:t>Nos </a:t>
            </a:r>
            <a:r>
              <a:rPr lang="es-VE" sz="3200" dirty="0">
                <a:latin typeface="Century Gothic" pitchFamily="34" charset="0"/>
              </a:rPr>
              <a:t>hace formar parte de </a:t>
            </a:r>
            <a:r>
              <a:rPr lang="es-VE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algo mayor</a:t>
            </a:r>
            <a:r>
              <a:rPr lang="es-VE" sz="3200" dirty="0" smtClean="0">
                <a:latin typeface="Century Gothic" pitchFamily="34" charset="0"/>
              </a:rPr>
              <a:t>.</a:t>
            </a:r>
          </a:p>
          <a:p>
            <a:pPr marL="185738" indent="-185738">
              <a:buFont typeface="Arial" charset="0"/>
              <a:buChar char="•"/>
            </a:pPr>
            <a:r>
              <a:rPr lang="es-VE" sz="3200" dirty="0" smtClean="0">
                <a:latin typeface="Century Gothic" pitchFamily="34" charset="0"/>
              </a:rPr>
              <a:t>Nos modela el </a:t>
            </a:r>
            <a:r>
              <a:rPr lang="es-VE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modo de proceder</a:t>
            </a:r>
            <a:r>
              <a:rPr lang="es-VE" sz="3200" dirty="0" smtClean="0">
                <a:latin typeface="Century Gothic" pitchFamily="34" charset="0"/>
              </a:rPr>
              <a:t>.</a:t>
            </a:r>
          </a:p>
          <a:p>
            <a:pPr marL="185738" indent="-185738">
              <a:buFont typeface="Arial" charset="0"/>
              <a:buChar char="•"/>
            </a:pPr>
            <a:r>
              <a:rPr lang="es-VE" sz="3200" dirty="0" smtClean="0">
                <a:latin typeface="Century Gothic" pitchFamily="34" charset="0"/>
              </a:rPr>
              <a:t>Nos </a:t>
            </a:r>
            <a:r>
              <a:rPr lang="es-VE" sz="3200" dirty="0">
                <a:latin typeface="Century Gothic" pitchFamily="34" charset="0"/>
              </a:rPr>
              <a:t>hace </a:t>
            </a:r>
            <a:r>
              <a:rPr lang="es-VE" sz="3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sentir </a:t>
            </a:r>
            <a:r>
              <a:rPr lang="es-VE" sz="32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bien</a:t>
            </a:r>
            <a:r>
              <a:rPr lang="es-VE" sz="3200" dirty="0" smtClean="0">
                <a:latin typeface="Century Gothic" pitchFamily="34" charset="0"/>
              </a:rPr>
              <a:t>.</a:t>
            </a:r>
            <a:endParaRPr lang="en-US" sz="3200" dirty="0">
              <a:latin typeface="Century Gothi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87410" y="1033572"/>
            <a:ext cx="611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800" b="1" dirty="0" smtClean="0">
                <a:solidFill>
                  <a:srgbClr val="003300"/>
                </a:solidFill>
                <a:latin typeface="Century Gothic" panose="020B0502020202020204" pitchFamily="34" charset="0"/>
                <a:cs typeface="Aharoni" pitchFamily="2" charset="-79"/>
              </a:rPr>
              <a:t>La Identificación</a:t>
            </a:r>
            <a:endParaRPr lang="es-VE" sz="2800" b="1" dirty="0">
              <a:solidFill>
                <a:srgbClr val="003300"/>
              </a:solidFill>
              <a:latin typeface="Century Gothic" panose="020B0502020202020204" pitchFamily="34" charset="0"/>
              <a:cs typeface="Aharoni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07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r="21979"/>
          <a:stretch/>
        </p:blipFill>
        <p:spPr bwMode="auto">
          <a:xfrm>
            <a:off x="395536" y="1988840"/>
            <a:ext cx="382142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8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Llamada rectangular redondeada"/>
          <p:cNvSpPr/>
          <p:nvPr/>
        </p:nvSpPr>
        <p:spPr>
          <a:xfrm>
            <a:off x="3347864" y="1412776"/>
            <a:ext cx="5472608" cy="1008112"/>
          </a:xfrm>
          <a:prstGeom prst="wedgeRoundRectCallout">
            <a:avLst>
              <a:gd name="adj1" fmla="val -65255"/>
              <a:gd name="adj2" fmla="val 864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4" name="3 CuadroTexto"/>
          <p:cNvSpPr txBox="1"/>
          <p:nvPr/>
        </p:nvSpPr>
        <p:spPr>
          <a:xfrm>
            <a:off x="3419872" y="1415678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dirty="0" smtClean="0">
                <a:latin typeface="Century Gothic" pitchFamily="34" charset="0"/>
              </a:rPr>
              <a:t>¿Y con qué nos proponen identificarnos?</a:t>
            </a:r>
            <a:endParaRPr lang="es-VE" sz="3200" dirty="0">
              <a:latin typeface="Century Gothic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08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1" y="1836498"/>
            <a:ext cx="3512186" cy="54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5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47" y="1584285"/>
            <a:ext cx="7907310" cy="44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0" y="946483"/>
            <a:ext cx="1613768" cy="19583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3 Rectángulo"/>
          <p:cNvSpPr/>
          <p:nvPr/>
        </p:nvSpPr>
        <p:spPr>
          <a:xfrm>
            <a:off x="2351877" y="2780928"/>
            <a:ext cx="45963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54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 la UCAB</a:t>
            </a:r>
          </a:p>
          <a:p>
            <a:r>
              <a:rPr lang="es-ES" sz="54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</a:t>
            </a:r>
            <a:r>
              <a:rPr lang="es-ES" sz="54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su Proyecto…</a:t>
            </a:r>
            <a:endParaRPr lang="es-ES" sz="54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09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3765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2° Parte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23728" y="3564305"/>
            <a:ext cx="62055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Contenido </a:t>
            </a:r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programático</a:t>
            </a:r>
          </a:p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Datos generales de la materia</a:t>
            </a:r>
            <a:endParaRPr lang="es-V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587375"/>
              </p:ext>
            </p:extLst>
          </p:nvPr>
        </p:nvGraphicFramePr>
        <p:xfrm>
          <a:off x="682873" y="1945352"/>
          <a:ext cx="799288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6264696"/>
              </a:tblGrid>
              <a:tr h="370840">
                <a:tc>
                  <a:txBody>
                    <a:bodyPr/>
                    <a:lstStyle/>
                    <a:p>
                      <a:r>
                        <a:rPr lang="es-VE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I. </a:t>
                      </a:r>
                    </a:p>
                    <a:p>
                      <a:r>
                        <a:rPr lang="es-VE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Iniciación a la vida Universitaria: auto-diagnóstico de hábitos y competencias para la inserción, permanencia y logro académico.</a:t>
                      </a:r>
                      <a:endParaRPr lang="es-VE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1.1.- La Institución universitaria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1.2.- El valor de ser universitario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1.3.- El oficio de estudiar en la Universidad.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1.4.- Técnicas y estrategias para un desempeño exitoso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II. </a:t>
                      </a:r>
                      <a:endParaRPr lang="es-VE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V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UCAB: Proyecto de transformación social para generar vida plena.</a:t>
                      </a:r>
                      <a:endParaRPr lang="es-V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VE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VE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2.1.- La Universidad Católica Andrés Bello</a:t>
                      </a:r>
                      <a:r>
                        <a:rPr lang="es-V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6794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2.2.- La UCAB una Universidad de la Compañía de Jesús.</a:t>
                      </a:r>
                    </a:p>
                    <a:p>
                      <a:pPr marL="6794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2.3.- La UCAB una institución con fundamento y horizonte.</a:t>
                      </a:r>
                    </a:p>
                    <a:p>
                      <a:pPr marL="6794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2.4.- La UCAB una institución con Valores e Ideales</a:t>
                      </a:r>
                      <a:endParaRPr lang="es-VE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7945" marR="0" indent="0" algn="l" defTabSz="914400" rtl="0" eaLnBrk="1" fontAlgn="auto" latinLnBrk="0" hangingPunct="1">
                        <a:lnSpc>
                          <a:spcPts val="12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VE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7945" marR="0" indent="0" algn="l" defTabSz="914400" rtl="0" eaLnBrk="1" fontAlgn="auto" latinLnBrk="0" hangingPunct="1">
                        <a:lnSpc>
                          <a:spcPts val="12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VE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7945">
                        <a:lnSpc>
                          <a:spcPts val="1225"/>
                        </a:lnSpc>
                        <a:spcAft>
                          <a:spcPts val="0"/>
                        </a:spcAft>
                      </a:pPr>
                      <a:endParaRPr lang="es-VE" sz="110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684213" y="1970543"/>
            <a:ext cx="1728192" cy="1982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Rectángulo"/>
          <p:cNvSpPr/>
          <p:nvPr/>
        </p:nvSpPr>
        <p:spPr>
          <a:xfrm>
            <a:off x="2408080" y="1970543"/>
            <a:ext cx="6265391" cy="1982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5 Rectángulo"/>
          <p:cNvSpPr/>
          <p:nvPr/>
        </p:nvSpPr>
        <p:spPr>
          <a:xfrm>
            <a:off x="679888" y="3970118"/>
            <a:ext cx="1728192" cy="20070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Rectángulo"/>
          <p:cNvSpPr/>
          <p:nvPr/>
        </p:nvSpPr>
        <p:spPr>
          <a:xfrm>
            <a:off x="2412405" y="3970118"/>
            <a:ext cx="6265391" cy="20070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8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5536" y="1003375"/>
            <a:ext cx="8355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VE" sz="4400" b="1" cap="none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</a:rPr>
              <a:t>CONTENIDO PROGRAMÁTICO</a:t>
            </a:r>
            <a:endParaRPr lang="es-VE" sz="4400" b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3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364624" y="3356992"/>
            <a:ext cx="8455848" cy="2808312"/>
            <a:chOff x="179512" y="3645024"/>
            <a:chExt cx="8455848" cy="2808312"/>
          </a:xfrm>
        </p:grpSpPr>
        <p:sp>
          <p:nvSpPr>
            <p:cNvPr id="4" name="3 Rectángulo redondeado"/>
            <p:cNvSpPr/>
            <p:nvPr/>
          </p:nvSpPr>
          <p:spPr>
            <a:xfrm>
              <a:off x="179512" y="3645024"/>
              <a:ext cx="8455848" cy="280831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426448" y="3861048"/>
              <a:ext cx="81369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VE" sz="2000" b="1" dirty="0" smtClean="0">
                  <a:solidFill>
                    <a:srgbClr val="003300"/>
                  </a:solidFill>
                  <a:latin typeface="Century Gothic" panose="020B0502020202020204" pitchFamily="34" charset="0"/>
                </a:rPr>
                <a:t>Vamos a iniciar un recorrido por la información fundamental de la Cátedra Identidad Liderazgo y Compromiso I.</a:t>
              </a:r>
            </a:p>
            <a:p>
              <a:pPr algn="just"/>
              <a:endParaRPr lang="es-VE" sz="2000" b="1" dirty="0">
                <a:solidFill>
                  <a:srgbClr val="003300"/>
                </a:solidFill>
                <a:latin typeface="Century Gothic" pitchFamily="34" charset="0"/>
              </a:endParaRPr>
            </a:p>
            <a:p>
              <a:pPr algn="just"/>
              <a:r>
                <a:rPr lang="es-VE" sz="2000" b="1" dirty="0" smtClean="0">
                  <a:solidFill>
                    <a:srgbClr val="003300"/>
                  </a:solidFill>
                  <a:latin typeface="Century Gothic" pitchFamily="34" charset="0"/>
                </a:rPr>
                <a:t>La presentación esta divida en tres grandes partes: </a:t>
              </a:r>
            </a:p>
            <a:p>
              <a:pPr marL="457200" indent="-457200" algn="just">
                <a:buFont typeface="+mj-lt"/>
                <a:buAutoNum type="alphaLcParenR"/>
              </a:pPr>
              <a:r>
                <a:rPr lang="es-VE" sz="2000" b="1" dirty="0" smtClean="0">
                  <a:solidFill>
                    <a:srgbClr val="003300"/>
                  </a:solidFill>
                  <a:latin typeface="Century Gothic" pitchFamily="34" charset="0"/>
                </a:rPr>
                <a:t>¿Qué es y para qué es la Cátedra?</a:t>
              </a:r>
            </a:p>
            <a:p>
              <a:pPr marL="457200" indent="-457200" algn="just">
                <a:buFont typeface="+mj-lt"/>
                <a:buAutoNum type="alphaLcParenR"/>
              </a:pPr>
              <a:r>
                <a:rPr lang="es-VE" sz="2000" b="1" dirty="0" smtClean="0">
                  <a:solidFill>
                    <a:srgbClr val="003300"/>
                  </a:solidFill>
                  <a:latin typeface="Century Gothic" pitchFamily="34" charset="0"/>
                </a:rPr>
                <a:t>¿Contenido de la Cátedra?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02" y="1308146"/>
            <a:ext cx="4282678" cy="140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9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48525"/>
              </p:ext>
            </p:extLst>
          </p:nvPr>
        </p:nvGraphicFramePr>
        <p:xfrm>
          <a:off x="755576" y="2054592"/>
          <a:ext cx="799288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6264696"/>
              </a:tblGrid>
              <a:tr h="370840">
                <a:tc>
                  <a:txBody>
                    <a:bodyPr/>
                    <a:lstStyle/>
                    <a:p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III. </a:t>
                      </a:r>
                    </a:p>
                    <a:p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UCAB: Propuesta educativa y elementos de identidad institucional </a:t>
                      </a:r>
                      <a:endParaRPr lang="es-VE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3.1.- El Gobierno de la UCAB</a:t>
                      </a:r>
                    </a:p>
                    <a:p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3.2.-Cultura y Vida Universitaria</a:t>
                      </a:r>
                    </a:p>
                    <a:p>
                      <a:r>
                        <a:rPr lang="es-VE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3.3.- La UCAB y su propuesta educativa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VE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VE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2571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Pts val="1100"/>
                        <a:buFont typeface="Arial"/>
                        <a:buAutoNum type="arabicPeriod"/>
                        <a:tabLst>
                          <a:tab pos="354013" algn="l"/>
                        </a:tabLst>
                        <a:defRPr/>
                      </a:pPr>
                      <a:endParaRPr lang="es-VE" sz="1050" b="0" dirty="0" smtClean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rial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755576" y="2018518"/>
            <a:ext cx="1728192" cy="2016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Rectángulo"/>
          <p:cNvSpPr/>
          <p:nvPr/>
        </p:nvSpPr>
        <p:spPr>
          <a:xfrm>
            <a:off x="2483768" y="2018518"/>
            <a:ext cx="6265391" cy="2016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8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5536" y="1003375"/>
            <a:ext cx="8355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VE" sz="4400" b="1" cap="none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</a:rPr>
              <a:t>CONTENIDO PROGRAMÁTICO</a:t>
            </a:r>
            <a:endParaRPr lang="es-VE" sz="4400" b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1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2858059" y="2492896"/>
            <a:ext cx="3566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 ejercicio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843808" y="3564305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Búsqueda del PFI</a:t>
            </a:r>
            <a:endParaRPr lang="es-V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t="5235" r="11272" b="4819"/>
          <a:stretch/>
        </p:blipFill>
        <p:spPr bwMode="auto">
          <a:xfrm rot="351861">
            <a:off x="3707397" y="1556792"/>
            <a:ext cx="4392995" cy="3187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6" b="100000" l="6549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96570"/>
            <a:ext cx="6120680" cy="40804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Llamada rectangular redondeada"/>
          <p:cNvSpPr/>
          <p:nvPr/>
        </p:nvSpPr>
        <p:spPr>
          <a:xfrm flipH="1">
            <a:off x="251520" y="1412876"/>
            <a:ext cx="3240360" cy="1183694"/>
          </a:xfrm>
          <a:prstGeom prst="wedgeRoundRectCallout">
            <a:avLst>
              <a:gd name="adj1" fmla="val -21265"/>
              <a:gd name="adj2" fmla="val 653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CuadroTexto"/>
          <p:cNvSpPr txBox="1"/>
          <p:nvPr/>
        </p:nvSpPr>
        <p:spPr>
          <a:xfrm flipH="1">
            <a:off x="251520" y="1484784"/>
            <a:ext cx="3350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dirty="0" smtClean="0">
                <a:latin typeface="Century Gothic" panose="020B0502020202020204" pitchFamily="34" charset="0"/>
              </a:rPr>
              <a:t>Usaremos este texto como nuestro referente fundamental</a:t>
            </a:r>
            <a:endParaRPr lang="es-VE" sz="2000" dirty="0">
              <a:latin typeface="Century Gothic" panose="020B0502020202020204" pitchFamily="34" charset="0"/>
            </a:endParaRPr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124275" y="537321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Debes tenerlo desde el principio, por que te puede servir a lo largo de tu carrera.</a:t>
            </a:r>
            <a:endParaRPr lang="es-VE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4413796" cy="342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0" y="2852936"/>
            <a:ext cx="3591028" cy="384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rectangular redondeada"/>
          <p:cNvSpPr/>
          <p:nvPr/>
        </p:nvSpPr>
        <p:spPr>
          <a:xfrm>
            <a:off x="2843809" y="1052736"/>
            <a:ext cx="2448272" cy="1570927"/>
          </a:xfrm>
          <a:prstGeom prst="wedgeRoundRectCallout">
            <a:avLst>
              <a:gd name="adj1" fmla="val -53437"/>
              <a:gd name="adj2" fmla="val 131412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CuadroTexto"/>
          <p:cNvSpPr txBox="1"/>
          <p:nvPr/>
        </p:nvSpPr>
        <p:spPr>
          <a:xfrm>
            <a:off x="2915816" y="1052736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V</a:t>
            </a:r>
            <a:r>
              <a:rPr lang="es-VE" sz="2000" b="1" dirty="0" smtClean="0">
                <a:solidFill>
                  <a:srgbClr val="006600"/>
                </a:solidFill>
                <a:latin typeface="Century Gothic" panose="020B0502020202020204" pitchFamily="34" charset="0"/>
              </a:rPr>
              <a:t>eamos cómo podemos conseguir el PFI, para que lo descargues</a:t>
            </a:r>
            <a:endParaRPr lang="es-VE" sz="20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15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139952" y="9807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Googlea</a:t>
            </a:r>
            <a:r>
              <a:rPr lang="es-VE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UCAB…y llega hasta su página web…</a:t>
            </a:r>
            <a:endParaRPr lang="es-VE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Resultado de imagen para gif animado boto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91" y="6093296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59832" y="6074712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Hipervínculo…</a:t>
            </a:r>
          </a:p>
          <a:p>
            <a:pPr algn="r"/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Haz </a:t>
            </a:r>
            <a:r>
              <a:rPr lang="es-VE" sz="1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click</a:t>
            </a:r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en el botón para ir a pagina web</a:t>
            </a:r>
          </a:p>
          <a:p>
            <a:pPr algn="r"/>
            <a:r>
              <a:rPr lang="es-VE" sz="1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https://www.ucab.edu.ve/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3230" b="4036"/>
          <a:stretch/>
        </p:blipFill>
        <p:spPr bwMode="auto">
          <a:xfrm>
            <a:off x="216024" y="1497520"/>
            <a:ext cx="8748464" cy="4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1907704" y="1700808"/>
            <a:ext cx="165618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9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036" b="4288"/>
          <a:stretch/>
        </p:blipFill>
        <p:spPr bwMode="auto">
          <a:xfrm>
            <a:off x="250825" y="1196752"/>
            <a:ext cx="8713788" cy="491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magen relacionad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79493" y="3268015"/>
            <a:ext cx="1536105" cy="12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51155" y="4581128"/>
            <a:ext cx="1629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BAJA</a:t>
            </a:r>
            <a:endParaRPr lang="es-E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9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494" b="4289"/>
          <a:stretch/>
        </p:blipFill>
        <p:spPr bwMode="auto">
          <a:xfrm>
            <a:off x="251520" y="1195256"/>
            <a:ext cx="8712968" cy="480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3707904" y="3789040"/>
            <a:ext cx="165618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4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16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0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18490" r="50951" b="6250"/>
          <a:stretch/>
        </p:blipFill>
        <p:spPr bwMode="auto">
          <a:xfrm>
            <a:off x="251520" y="1496565"/>
            <a:ext cx="8568952" cy="374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n relacionad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78893" y="3579985"/>
            <a:ext cx="1536105" cy="12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150555" y="4893098"/>
            <a:ext cx="1629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BAJA</a:t>
            </a:r>
            <a:endParaRPr lang="es-E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 r="87994" b="24740"/>
          <a:stretch/>
        </p:blipFill>
        <p:spPr bwMode="auto">
          <a:xfrm>
            <a:off x="4535996" y="1529793"/>
            <a:ext cx="3124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6876256" y="3366978"/>
            <a:ext cx="576064" cy="5660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5" name="4 CuadroTexto"/>
          <p:cNvSpPr txBox="1"/>
          <p:nvPr/>
        </p:nvSpPr>
        <p:spPr>
          <a:xfrm>
            <a:off x="6444208" y="29156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Dale </a:t>
            </a:r>
            <a:r>
              <a:rPr lang="es-VE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click</a:t>
            </a:r>
            <a:r>
              <a:rPr lang="es-V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…</a:t>
            </a:r>
            <a:endParaRPr lang="es-VE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95736" y="5733256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Hasta que veas…</a:t>
            </a:r>
            <a:endParaRPr lang="es-VE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2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661" b="4411"/>
          <a:stretch/>
        </p:blipFill>
        <p:spPr bwMode="auto">
          <a:xfrm>
            <a:off x="251519" y="1219971"/>
            <a:ext cx="8713093" cy="472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323528" y="2924944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4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10000" b="4378"/>
          <a:stretch/>
        </p:blipFill>
        <p:spPr bwMode="auto">
          <a:xfrm>
            <a:off x="239405" y="1222785"/>
            <a:ext cx="8725208" cy="46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Resultado de imagen para gif animado boton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91" y="5805264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8313" y="5786680"/>
            <a:ext cx="7344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Hipervínculo…</a:t>
            </a:r>
          </a:p>
          <a:p>
            <a:pPr algn="r"/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Haz </a:t>
            </a:r>
            <a:r>
              <a:rPr lang="es-VE" sz="1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click</a:t>
            </a:r>
            <a:r>
              <a:rPr lang="es-VE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en el botón para descargar el PFI</a:t>
            </a:r>
          </a:p>
          <a:p>
            <a:pPr algn="r"/>
            <a:r>
              <a:rPr lang="es-VE" sz="1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http</a:t>
            </a:r>
            <a:r>
              <a:rPr lang="es-VE" sz="1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://w2.ucab.edu.ve/tl_files/Publicaciones/ProyectoForInst.pdf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5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918051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627784" y="2967335"/>
            <a:ext cx="6880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23728" y="2967334"/>
            <a:ext cx="6799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25057" y="2996952"/>
            <a:ext cx="9428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51920" y="2996952"/>
            <a:ext cx="6559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4399" y="2996951"/>
            <a:ext cx="5774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283968" y="2996952"/>
            <a:ext cx="6864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148064" y="2996952"/>
            <a:ext cx="6559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573329" y="2996952"/>
            <a:ext cx="9428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300192" y="2996952"/>
            <a:ext cx="6880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20543" y="2996952"/>
            <a:ext cx="5597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6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3 Rectángulo"/>
            <p:cNvSpPr/>
            <p:nvPr/>
          </p:nvSpPr>
          <p:spPr>
            <a:xfrm>
              <a:off x="5292080" y="3911861"/>
              <a:ext cx="216024" cy="1438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prstClr val="white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4564689" y="3839940"/>
              <a:ext cx="216024" cy="1438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prstClr val="white"/>
                </a:solidFill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 flipH="1">
              <a:off x="3707904" y="3839941"/>
              <a:ext cx="196788" cy="1438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prstClr val="white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6300192" y="4221088"/>
              <a:ext cx="648072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5292080" y="4221088"/>
              <a:ext cx="216024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3707904" y="4221088"/>
              <a:ext cx="648072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1552517" y="4221088"/>
              <a:ext cx="1506595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2" name="1 Rectángulo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>
                <a:solidFill>
                  <a:prstClr val="white"/>
                </a:solidFill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1331640" y="5601434"/>
              <a:ext cx="6984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VE" sz="2400" i="1" dirty="0" smtClean="0">
                  <a:solidFill>
                    <a:prstClr val="white"/>
                  </a:solidFill>
                  <a:latin typeface="Baskerville Old Face" panose="02020602080505020303" pitchFamily="18" charset="0"/>
                </a:rPr>
                <a:t>“La  Libertad es sin duda el tema de la Universidad”</a:t>
              </a:r>
              <a:endParaRPr lang="es-VE" i="1" dirty="0" smtClean="0">
                <a:solidFill>
                  <a:prstClr val="white"/>
                </a:solidFill>
                <a:latin typeface="Baskerville Old Face" panose="02020602080505020303" pitchFamily="18" charset="0"/>
              </a:endParaRPr>
            </a:p>
            <a:p>
              <a:pPr algn="r"/>
              <a:r>
                <a:rPr lang="es-VE" sz="1600" dirty="0" smtClean="0">
                  <a:solidFill>
                    <a:prstClr val="white"/>
                  </a:solidFill>
                </a:rPr>
                <a:t>Andrés Bello (17/09/1843)</a:t>
              </a:r>
              <a:endParaRPr lang="es-VE" sz="1600" dirty="0">
                <a:solidFill>
                  <a:prstClr val="white"/>
                </a:solidFill>
              </a:endParaRPr>
            </a:p>
          </p:txBody>
        </p:sp>
        <p:pic>
          <p:nvPicPr>
            <p:cNvPr id="6" name="Picture 2" descr="Uso Correcto del Logo Institucional | UCAB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65"/>
            <a:stretch/>
          </p:blipFill>
          <p:spPr bwMode="auto">
            <a:xfrm>
              <a:off x="1876554" y="404664"/>
              <a:ext cx="5376269" cy="392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11 Rectángulo redondeado"/>
            <p:cNvSpPr/>
            <p:nvPr/>
          </p:nvSpPr>
          <p:spPr>
            <a:xfrm>
              <a:off x="5292080" y="4329100"/>
              <a:ext cx="108012" cy="25202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7" name="16 Rectángulo redondeado"/>
            <p:cNvSpPr/>
            <p:nvPr/>
          </p:nvSpPr>
          <p:spPr>
            <a:xfrm>
              <a:off x="4572000" y="4365104"/>
              <a:ext cx="108012" cy="25202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8" name="17 Rectángulo redondeado"/>
            <p:cNvSpPr/>
            <p:nvPr/>
          </p:nvSpPr>
          <p:spPr>
            <a:xfrm>
              <a:off x="3851920" y="4293096"/>
              <a:ext cx="108012" cy="25202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779912" y="4221088"/>
              <a:ext cx="648072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5220072" y="4149080"/>
              <a:ext cx="288032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2699792" y="4221088"/>
              <a:ext cx="504056" cy="1980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1835696" y="4257092"/>
              <a:ext cx="360040" cy="1620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6300192" y="4221088"/>
              <a:ext cx="648072" cy="2700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VE"/>
            </a:p>
          </p:txBody>
        </p:sp>
        <p:pic>
          <p:nvPicPr>
            <p:cNvPr id="11" name="Picture 4" descr="Uso Correcto del Logo Institucional | UCA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backgroundMark x1="27823" y1="70388" x2="27823" y2="70388"/>
                          <a14:backgroundMark x1="29133" y1="70227" x2="29133" y2="70227"/>
                          <a14:backgroundMark x1="50900" y1="70388" x2="50900" y2="70388"/>
                          <a14:backgroundMark x1="71686" y1="69417" x2="74959" y2="72168"/>
                          <a14:backgroundMark x1="74632" y1="69256" x2="72013" y2="71683"/>
                          <a14:backgroundMark x1="71522" y1="70388" x2="74468" y2="70550"/>
                          <a14:backgroundMark x1="73159" y1="69741" x2="73322" y2="71845"/>
                          <a14:backgroundMark x1="27823" y1="69741" x2="28314" y2="69903"/>
                          <a14:backgroundMark x1="71849" y1="69256" x2="74632" y2="69256"/>
                          <a14:backgroundMark x1="74632" y1="69094" x2="74795" y2="71845"/>
                          <a14:backgroundMark x1="74795" y1="71845" x2="71686" y2="71683"/>
                          <a14:backgroundMark x1="71686" y1="71683" x2="71849" y2="69256"/>
                          <a14:backgroundMark x1="71686" y1="69903" x2="72013" y2="71521"/>
                          <a14:backgroundMark x1="49427" y1="69256" x2="52373" y2="69256"/>
                          <a14:backgroundMark x1="52046" y1="69417" x2="52209" y2="71683"/>
                          <a14:backgroundMark x1="49427" y1="69417" x2="49427" y2="71683"/>
                          <a14:backgroundMark x1="49591" y1="71683" x2="51882" y2="71683"/>
                          <a14:backgroundMark x1="49755" y1="69741" x2="49755" y2="71359"/>
                          <a14:backgroundMark x1="49755" y1="71197" x2="51718" y2="71359"/>
                          <a14:backgroundMark x1="27005" y1="69256" x2="29951" y2="69256"/>
                          <a14:backgroundMark x1="29951" y1="69256" x2="29951" y2="71845"/>
                          <a14:backgroundMark x1="29951" y1="71845" x2="27005" y2="71521"/>
                          <a14:backgroundMark x1="27005" y1="69256" x2="26841" y2="71197"/>
                          <a14:backgroundMark x1="29787" y1="69579" x2="29787" y2="71359"/>
                          <a14:backgroundMark x1="29133" y1="71359" x2="29133" y2="71359"/>
                          <a14:backgroundMark x1="27005" y1="70712" x2="27005" y2="70712"/>
                          <a14:backgroundMark x1="27332" y1="71197" x2="27332" y2="71197"/>
                          <a14:backgroundMark x1="29624" y1="71683" x2="29624" y2="71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89" b="-1"/>
            <a:stretch/>
          </p:blipFill>
          <p:spPr bwMode="auto">
            <a:xfrm>
              <a:off x="3124529" y="4414223"/>
              <a:ext cx="3096344" cy="96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58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971600" y="3429000"/>
            <a:ext cx="7200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414779" y="2492896"/>
            <a:ext cx="245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1° Parte</a:t>
            </a:r>
            <a:endParaRPr lang="es-ES" sz="5400" b="1" cap="none" spc="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00477" y="3503910"/>
            <a:ext cx="74879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VE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¿Qué es y para qué es la </a:t>
            </a:r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Cátedra </a:t>
            </a:r>
          </a:p>
          <a:p>
            <a:pPr algn="ctr"/>
            <a:r>
              <a:rPr lang="es-V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Identidad, Liderazgo y Compromiso?</a:t>
            </a:r>
            <a:endParaRPr lang="es-V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4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Llamada rectangular redondeada"/>
          <p:cNvSpPr/>
          <p:nvPr/>
        </p:nvSpPr>
        <p:spPr>
          <a:xfrm>
            <a:off x="3851920" y="1412875"/>
            <a:ext cx="5184576" cy="2698462"/>
          </a:xfrm>
          <a:prstGeom prst="wedgeRoundRectCallout">
            <a:avLst>
              <a:gd name="adj1" fmla="val -56433"/>
              <a:gd name="adj2" fmla="val 362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6" b="100000" l="6549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96570"/>
            <a:ext cx="6120680" cy="40804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067944" y="1614279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dirty="0" smtClean="0">
                <a:latin typeface="Century Gothic" panose="020B0502020202020204" pitchFamily="34" charset="0"/>
              </a:rPr>
              <a:t>Bienvenidos a la Cátedra de </a:t>
            </a:r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Identidad, Liderazgo y Compromiso I</a:t>
            </a:r>
          </a:p>
          <a:p>
            <a:endParaRPr lang="es-VE" sz="2000" dirty="0">
              <a:latin typeface="Century Gothic" panose="020B0502020202020204" pitchFamily="34" charset="0"/>
            </a:endParaRPr>
          </a:p>
          <a:p>
            <a:r>
              <a:rPr lang="es-VE" sz="2000" dirty="0" smtClean="0">
                <a:latin typeface="Century Gothic" panose="020B0502020202020204" pitchFamily="34" charset="0"/>
              </a:rPr>
              <a:t>En la sesión de hoy nos dedicaremos a  conocer más sobre ella y entenderla dentro del contexto de las propuestas formativas de la UCAB</a:t>
            </a:r>
            <a:endParaRPr lang="es-VE" sz="2000" dirty="0">
              <a:latin typeface="Century Gothic" panose="020B0502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01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8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lobo_pens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5688632" cy="309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347864" y="1261209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b="1" dirty="0" smtClean="0">
                <a:latin typeface="Century Gothic" pitchFamily="34" charset="0"/>
              </a:rPr>
              <a:t>Entonces…¿qué voy ver,  de manera concreta, en esta cátedra?</a:t>
            </a:r>
            <a:endParaRPr lang="es-VE" sz="2000" b="1" dirty="0">
              <a:latin typeface="Century Gothic" pitchFamily="34" charset="0"/>
            </a:endParaRPr>
          </a:p>
        </p:txBody>
      </p:sp>
      <p:pic>
        <p:nvPicPr>
          <p:cNvPr id="5" name="Picture 4" descr="http://previews.123rf.com/images/ximagination/ximagination1506/ximagination150600674/41716590-Pensive-young-woman-looking-at-empty-cloud-speech-Concept-of-imagine-idea-Stock-Ph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0" b="99423" l="57615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43787" r="6181"/>
          <a:stretch/>
        </p:blipFill>
        <p:spPr bwMode="auto">
          <a:xfrm flipH="1">
            <a:off x="295276" y="3438530"/>
            <a:ext cx="2620540" cy="30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672">
            <a:off x="3542131" y="3175091"/>
            <a:ext cx="3935170" cy="28507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02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2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672">
            <a:off x="3542131" y="3175091"/>
            <a:ext cx="3935170" cy="28507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245301" y="1993769"/>
            <a:ext cx="4647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Las Cátedras de Identidad, Liderazgo y Compromiso I y II, forman un díptico y se podrían resumir con esta frase: </a:t>
            </a:r>
            <a:endParaRPr lang="es-VE" sz="2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4186" y="3717032"/>
            <a:ext cx="8142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Universidad que tenemos…</a:t>
            </a:r>
            <a:endParaRPr lang="es-ES" sz="44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194321" y="4315743"/>
            <a:ext cx="59861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…al País que queremos. </a:t>
            </a:r>
            <a:endParaRPr lang="es-ES" sz="44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8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76596E-6 L -0.33871 -0.23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4" y="-11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Elipse"/>
          <p:cNvSpPr/>
          <p:nvPr/>
        </p:nvSpPr>
        <p:spPr>
          <a:xfrm>
            <a:off x="2411760" y="299695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672">
            <a:off x="439217" y="1571571"/>
            <a:ext cx="3935170" cy="28507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4186" y="3717032"/>
            <a:ext cx="8142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Universidad que tenemos…</a:t>
            </a:r>
            <a:endParaRPr lang="es-ES" sz="44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16016" y="1993769"/>
            <a:ext cx="3888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 Unidad Curricular </a:t>
            </a:r>
            <a:r>
              <a:rPr lang="es-VE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Identidad, liderazgo y compromiso “I”, </a:t>
            </a:r>
            <a:r>
              <a:rPr lang="es-VE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 una mirada hacia dentro de la UCAB</a:t>
            </a:r>
            <a:endParaRPr lang="es-VE" sz="2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4716016" y="1993769"/>
            <a:ext cx="3888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 Unidad Curricular </a:t>
            </a:r>
            <a:r>
              <a:rPr lang="es-VE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Identidad, liderazgo y compromiso “I”, </a:t>
            </a:r>
            <a:r>
              <a:rPr lang="es-VE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 una mirada hacia dentro de la UCAB</a:t>
            </a:r>
            <a:endParaRPr lang="es-VE" sz="2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323528" y="616530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V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03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Elipse"/>
          <p:cNvSpPr/>
          <p:nvPr/>
        </p:nvSpPr>
        <p:spPr>
          <a:xfrm>
            <a:off x="2411760" y="299695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672">
            <a:off x="439217" y="1571571"/>
            <a:ext cx="3935170" cy="28507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4186" y="3717032"/>
            <a:ext cx="8142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la Universidad que tenemos…</a:t>
            </a:r>
            <a:endParaRPr lang="es-ES" sz="44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Llamada rectangular redondeada"/>
          <p:cNvSpPr/>
          <p:nvPr/>
        </p:nvSpPr>
        <p:spPr>
          <a:xfrm flipH="1">
            <a:off x="318522" y="2070720"/>
            <a:ext cx="3893438" cy="849000"/>
          </a:xfrm>
          <a:prstGeom prst="wedgeRoundRectCallout">
            <a:avLst>
              <a:gd name="adj1" fmla="val -42252"/>
              <a:gd name="adj2" fmla="val 1353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" name="8 Rectángulo"/>
          <p:cNvSpPr/>
          <p:nvPr/>
        </p:nvSpPr>
        <p:spPr>
          <a:xfrm>
            <a:off x="395536" y="2132856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Facilita tu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inserción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en la cultura y vida </a:t>
            </a:r>
            <a:r>
              <a:rPr lang="es-E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ucabista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  <a:endParaRPr lang="es-V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10 Llamada rectangular redondeada"/>
          <p:cNvSpPr/>
          <p:nvPr/>
        </p:nvSpPr>
        <p:spPr>
          <a:xfrm flipH="1">
            <a:off x="5724128" y="1221720"/>
            <a:ext cx="3288388" cy="1698000"/>
          </a:xfrm>
          <a:prstGeom prst="wedgeRoundRectCallout">
            <a:avLst>
              <a:gd name="adj1" fmla="val 83577"/>
              <a:gd name="adj2" fmla="val 1072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3" name="12 Rectángulo"/>
          <p:cNvSpPr/>
          <p:nvPr/>
        </p:nvSpPr>
        <p:spPr>
          <a:xfrm>
            <a:off x="5796136" y="1221720"/>
            <a:ext cx="3167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Orienta tu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iniciación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a la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etapa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universitaria como es concebida en la cultura institucional de la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UCAB. </a:t>
            </a:r>
          </a:p>
        </p:txBody>
      </p:sp>
      <p:sp>
        <p:nvSpPr>
          <p:cNvPr id="14" name="13 Llamada rectangular redondeada"/>
          <p:cNvSpPr/>
          <p:nvPr/>
        </p:nvSpPr>
        <p:spPr>
          <a:xfrm flipH="1">
            <a:off x="5382334" y="3214649"/>
            <a:ext cx="3580890" cy="1030397"/>
          </a:xfrm>
          <a:prstGeom prst="wedgeRoundRectCallout">
            <a:avLst>
              <a:gd name="adj1" fmla="val 70900"/>
              <a:gd name="adj2" fmla="val 1988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88900" dir="8100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5" name="14 Rectángulo"/>
          <p:cNvSpPr/>
          <p:nvPr/>
        </p:nvSpPr>
        <p:spPr>
          <a:xfrm>
            <a:off x="5382334" y="3214649"/>
            <a:ext cx="3630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Promueve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identificación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 los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estudiante con la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Universidad.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00" y="3416110"/>
            <a:ext cx="2133923" cy="341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3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8" grpId="0" animBg="1"/>
      <p:bldP spid="9" grpId="0"/>
      <p:bldP spid="11" grpId="0" animBg="1"/>
      <p:bldP spid="1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4708</TotalTime>
  <Words>762</Words>
  <Application>Microsoft Office PowerPoint</Application>
  <PresentationFormat>Presentación en pantalla (4:3)</PresentationFormat>
  <Paragraphs>129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</dc:creator>
  <cp:lastModifiedBy>DTI</cp:lastModifiedBy>
  <cp:revision>281</cp:revision>
  <dcterms:created xsi:type="dcterms:W3CDTF">2016-03-07T08:14:23Z</dcterms:created>
  <dcterms:modified xsi:type="dcterms:W3CDTF">2022-09-16T17:55:34Z</dcterms:modified>
</cp:coreProperties>
</file>