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1"/>
  </p:sldMasterIdLst>
  <p:notesMasterIdLst>
    <p:notesMasterId r:id="rId30"/>
  </p:notesMasterIdLst>
  <p:sldIdLst>
    <p:sldId id="256" r:id="rId2"/>
    <p:sldId id="258" r:id="rId3"/>
    <p:sldId id="259" r:id="rId4"/>
    <p:sldId id="271" r:id="rId5"/>
    <p:sldId id="260" r:id="rId6"/>
    <p:sldId id="261" r:id="rId7"/>
    <p:sldId id="263" r:id="rId8"/>
    <p:sldId id="264" r:id="rId9"/>
    <p:sldId id="265" r:id="rId10"/>
    <p:sldId id="266" r:id="rId11"/>
    <p:sldId id="267" r:id="rId12"/>
    <p:sldId id="268" r:id="rId13"/>
    <p:sldId id="269" r:id="rId14"/>
    <p:sldId id="270" r:id="rId15"/>
    <p:sldId id="262"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00"/>
    <a:srgbClr val="FF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9" d="100"/>
          <a:sy n="79" d="100"/>
        </p:scale>
        <p:origin x="12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V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3C509A-27E0-47E1-8C78-80A6B242E838}" type="datetimeFigureOut">
              <a:rPr lang="es-VE" smtClean="0"/>
              <a:t>25/05/2022</a:t>
            </a:fld>
            <a:endParaRPr lang="es-V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V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V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38A06-FD37-4F2F-B7C8-EC5F13D0B6BC}" type="slidenum">
              <a:rPr lang="es-VE" smtClean="0"/>
              <a:t>‹Nº›</a:t>
            </a:fld>
            <a:endParaRPr lang="es-VE"/>
          </a:p>
        </p:txBody>
      </p:sp>
    </p:spTree>
    <p:extLst>
      <p:ext uri="{BB962C8B-B14F-4D97-AF65-F5344CB8AC3E}">
        <p14:creationId xmlns:p14="http://schemas.microsoft.com/office/powerpoint/2010/main" val="103026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VE"/>
          </a:p>
        </p:txBody>
      </p:sp>
      <p:sp>
        <p:nvSpPr>
          <p:cNvPr id="4" name="Marcador de número de diapositiva 3"/>
          <p:cNvSpPr>
            <a:spLocks noGrp="1"/>
          </p:cNvSpPr>
          <p:nvPr>
            <p:ph type="sldNum" sz="quarter" idx="10"/>
          </p:nvPr>
        </p:nvSpPr>
        <p:spPr/>
        <p:txBody>
          <a:bodyPr/>
          <a:lstStyle/>
          <a:p>
            <a:fld id="{33238A06-FD37-4F2F-B7C8-EC5F13D0B6BC}" type="slidenum">
              <a:rPr lang="es-VE" smtClean="0"/>
              <a:t>1</a:t>
            </a:fld>
            <a:endParaRPr lang="es-VE"/>
          </a:p>
        </p:txBody>
      </p:sp>
    </p:spTree>
    <p:extLst>
      <p:ext uri="{BB962C8B-B14F-4D97-AF65-F5344CB8AC3E}">
        <p14:creationId xmlns:p14="http://schemas.microsoft.com/office/powerpoint/2010/main" val="197149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AC9AB9-B56B-4922-88A3-69105B59FE07}" type="datetime1">
              <a:rPr lang="en-US" smtClean="0"/>
              <a:t>5/25/2022</a:t>
            </a:fld>
            <a:endParaRPr lang="en-US" dirty="0"/>
          </a:p>
        </p:txBody>
      </p:sp>
      <p:sp>
        <p:nvSpPr>
          <p:cNvPr id="5" name="Footer Placeholder 4"/>
          <p:cNvSpPr>
            <a:spLocks noGrp="1"/>
          </p:cNvSpPr>
          <p:nvPr>
            <p:ph type="ftr" sz="quarter" idx="11"/>
          </p:nvPr>
        </p:nvSpPr>
        <p:spPr/>
        <p:txBody>
          <a:bodyPr/>
          <a:lstStyle/>
          <a:p>
            <a:r>
              <a:rPr lang="en-US" smtClean="0"/>
              <a:t>MSc. BELKIS CAMACARO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9885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FDEB255-6335-4C71-840F-8EA6473CCB4A}"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0982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1A6A9C2-B2FB-45EE-A8D7-3DE48724FF42}"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6724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74DCCAB-442A-447B-9234-69016DE61697}"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8915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53B70E-BF2A-4513-B796-773C8DDA8541}"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002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DDC21CB-2C14-4BBF-99D4-3EB327DFCBD9}" type="datetime1">
              <a:rPr lang="en-US" smtClean="0"/>
              <a:t>5/25/2022</a:t>
            </a:fld>
            <a:endParaRPr lang="en-US" dirty="0"/>
          </a:p>
        </p:txBody>
      </p:sp>
      <p:sp>
        <p:nvSpPr>
          <p:cNvPr id="4" name="Footer Placeholder 3"/>
          <p:cNvSpPr>
            <a:spLocks noGrp="1"/>
          </p:cNvSpPr>
          <p:nvPr>
            <p:ph type="ftr" sz="quarter" idx="11"/>
          </p:nvPr>
        </p:nvSpPr>
        <p:spPr/>
        <p:txBody>
          <a:bodyPr/>
          <a:lstStyle/>
          <a:p>
            <a:r>
              <a:rPr lang="en-US" smtClean="0"/>
              <a:t>MSc. BELKIS CAMACARO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7255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276A8A56-AA5C-4C85-A61B-5E60112BA0F1}" type="datetime1">
              <a:rPr lang="en-US" smtClean="0"/>
              <a:t>5/25/2022</a:t>
            </a:fld>
            <a:endParaRPr lang="en-US" dirty="0"/>
          </a:p>
        </p:txBody>
      </p:sp>
      <p:sp>
        <p:nvSpPr>
          <p:cNvPr id="4" name="Footer Placeholder 3"/>
          <p:cNvSpPr>
            <a:spLocks noGrp="1"/>
          </p:cNvSpPr>
          <p:nvPr>
            <p:ph type="ftr" sz="quarter" idx="11"/>
          </p:nvPr>
        </p:nvSpPr>
        <p:spPr/>
        <p:txBody>
          <a:bodyPr/>
          <a:lstStyle/>
          <a:p>
            <a:r>
              <a:rPr lang="en-US" smtClean="0"/>
              <a:t>MSc. BELKIS CAMACARO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0928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EB0A23D-710D-48D3-8024-1040A5686024}" type="datetime1">
              <a:rPr lang="en-US" smtClean="0"/>
              <a:t>5/25/2022</a:t>
            </a:fld>
            <a:endParaRPr lang="en-US" dirty="0"/>
          </a:p>
        </p:txBody>
      </p:sp>
      <p:sp>
        <p:nvSpPr>
          <p:cNvPr id="5" name="Footer Placeholder 4"/>
          <p:cNvSpPr>
            <a:spLocks noGrp="1"/>
          </p:cNvSpPr>
          <p:nvPr>
            <p:ph type="ftr" sz="quarter" idx="11"/>
          </p:nvPr>
        </p:nvSpPr>
        <p:spPr/>
        <p:txBody>
          <a:bodyPr/>
          <a:lstStyle/>
          <a:p>
            <a:r>
              <a:rPr lang="en-US" smtClean="0"/>
              <a:t>MSc. BELKIS CAMACARO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773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DCECBD3-2CD5-4A78-91AB-864E8E42BD99}" type="datetime1">
              <a:rPr lang="en-US" smtClean="0"/>
              <a:t>5/25/2022</a:t>
            </a:fld>
            <a:endParaRPr lang="en-US" dirty="0"/>
          </a:p>
        </p:txBody>
      </p:sp>
      <p:sp>
        <p:nvSpPr>
          <p:cNvPr id="5" name="Footer Placeholder 4"/>
          <p:cNvSpPr>
            <a:spLocks noGrp="1"/>
          </p:cNvSpPr>
          <p:nvPr>
            <p:ph type="ftr" sz="quarter" idx="11"/>
          </p:nvPr>
        </p:nvSpPr>
        <p:spPr/>
        <p:txBody>
          <a:bodyPr/>
          <a:lstStyle/>
          <a:p>
            <a:r>
              <a:rPr lang="en-US" smtClean="0"/>
              <a:t>MSc. BELKIS CAMACARO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3788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13C8FD7-02E9-4C51-9478-FEC7701061C5}" type="datetime1">
              <a:rPr lang="en-US" smtClean="0"/>
              <a:t>5/25/2022</a:t>
            </a:fld>
            <a:endParaRPr lang="en-US" dirty="0"/>
          </a:p>
        </p:txBody>
      </p:sp>
      <p:sp>
        <p:nvSpPr>
          <p:cNvPr id="5" name="Footer Placeholder 4"/>
          <p:cNvSpPr>
            <a:spLocks noGrp="1"/>
          </p:cNvSpPr>
          <p:nvPr>
            <p:ph type="ftr" sz="quarter" idx="11"/>
          </p:nvPr>
        </p:nvSpPr>
        <p:spPr/>
        <p:txBody>
          <a:bodyPr/>
          <a:lstStyle/>
          <a:p>
            <a:r>
              <a:rPr lang="en-US" smtClean="0"/>
              <a:t>MSc. BELKIS CAMACARO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3549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CD31E32-086C-4F26-A7C4-A60BC13BBDD7}" type="datetime1">
              <a:rPr lang="en-US" smtClean="0"/>
              <a:t>5/25/2022</a:t>
            </a:fld>
            <a:endParaRPr lang="en-US" dirty="0"/>
          </a:p>
        </p:txBody>
      </p:sp>
      <p:sp>
        <p:nvSpPr>
          <p:cNvPr id="5" name="Footer Placeholder 4"/>
          <p:cNvSpPr>
            <a:spLocks noGrp="1"/>
          </p:cNvSpPr>
          <p:nvPr>
            <p:ph type="ftr" sz="quarter" idx="11"/>
          </p:nvPr>
        </p:nvSpPr>
        <p:spPr/>
        <p:txBody>
          <a:bodyPr/>
          <a:lstStyle/>
          <a:p>
            <a:r>
              <a:rPr lang="en-US" smtClean="0"/>
              <a:t>MSc. BELKIS CAMACARO</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9858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7778085-F153-4C10-98D6-5FEAF635563C}"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4958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FDCEC11-9401-499D-9CBF-C74BAC4CC309}" type="datetime1">
              <a:rPr lang="en-US" smtClean="0"/>
              <a:t>5/25/2022</a:t>
            </a:fld>
            <a:endParaRPr lang="en-US" dirty="0"/>
          </a:p>
        </p:txBody>
      </p:sp>
      <p:sp>
        <p:nvSpPr>
          <p:cNvPr id="8" name="Footer Placeholder 7"/>
          <p:cNvSpPr>
            <a:spLocks noGrp="1"/>
          </p:cNvSpPr>
          <p:nvPr>
            <p:ph type="ftr" sz="quarter" idx="11"/>
          </p:nvPr>
        </p:nvSpPr>
        <p:spPr/>
        <p:txBody>
          <a:bodyPr/>
          <a:lstStyle/>
          <a:p>
            <a:r>
              <a:rPr lang="en-US" smtClean="0"/>
              <a:t>MSc. BELKIS CAMACARO</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3383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3B11226-6F77-4980-A9F6-449A53CCB8D2}" type="datetime1">
              <a:rPr lang="en-US" smtClean="0"/>
              <a:t>5/25/2022</a:t>
            </a:fld>
            <a:endParaRPr lang="en-US" dirty="0"/>
          </a:p>
        </p:txBody>
      </p:sp>
      <p:sp>
        <p:nvSpPr>
          <p:cNvPr id="4" name="Footer Placeholder 3"/>
          <p:cNvSpPr>
            <a:spLocks noGrp="1"/>
          </p:cNvSpPr>
          <p:nvPr>
            <p:ph type="ftr" sz="quarter" idx="11"/>
          </p:nvPr>
        </p:nvSpPr>
        <p:spPr/>
        <p:txBody>
          <a:bodyPr/>
          <a:lstStyle/>
          <a:p>
            <a:r>
              <a:rPr lang="en-US" smtClean="0"/>
              <a:t>MSc. BELKIS CAMACARO</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02137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2BE9E69-9490-40F4-81D5-0D3F2DCD5F0D}" type="datetime1">
              <a:rPr lang="en-US" smtClean="0"/>
              <a:t>5/25/2022</a:t>
            </a:fld>
            <a:endParaRPr lang="en-US" dirty="0"/>
          </a:p>
        </p:txBody>
      </p:sp>
      <p:sp>
        <p:nvSpPr>
          <p:cNvPr id="3" name="Footer Placeholder 2"/>
          <p:cNvSpPr>
            <a:spLocks noGrp="1"/>
          </p:cNvSpPr>
          <p:nvPr>
            <p:ph type="ftr" sz="quarter" idx="11"/>
          </p:nvPr>
        </p:nvSpPr>
        <p:spPr/>
        <p:txBody>
          <a:bodyPr/>
          <a:lstStyle/>
          <a:p>
            <a:r>
              <a:rPr lang="en-US" smtClean="0"/>
              <a:t>MSc. BELKIS CAMACARO</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9684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CD9ED4B-B465-48DC-9B60-FC97B247CA16}"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3497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8BC8859-164A-47D1-A11F-1B16403296A8}" type="datetime1">
              <a:rPr lang="en-US" smtClean="0"/>
              <a:t>5/25/2022</a:t>
            </a:fld>
            <a:endParaRPr lang="en-US" dirty="0"/>
          </a:p>
        </p:txBody>
      </p:sp>
      <p:sp>
        <p:nvSpPr>
          <p:cNvPr id="6" name="Footer Placeholder 5"/>
          <p:cNvSpPr>
            <a:spLocks noGrp="1"/>
          </p:cNvSpPr>
          <p:nvPr>
            <p:ph type="ftr" sz="quarter" idx="11"/>
          </p:nvPr>
        </p:nvSpPr>
        <p:spPr/>
        <p:txBody>
          <a:bodyPr/>
          <a:lstStyle/>
          <a:p>
            <a:r>
              <a:rPr lang="en-US" smtClean="0"/>
              <a:t>MSc. BELKIS CAMACARO</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90796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32AC406-6755-435B-950C-B3B5E8BA36B4}" type="datetime1">
              <a:rPr lang="en-US" smtClean="0"/>
              <a:t>5/25/2022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smtClean="0"/>
              <a:t>MSc. BELKIS CAMACARO</a:t>
            </a:r>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485871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32547" y="1335506"/>
            <a:ext cx="8708441" cy="2257924"/>
          </a:xfrm>
        </p:spPr>
        <p:txBody>
          <a:bodyPr>
            <a:noAutofit/>
          </a:bodyPr>
          <a:lstStyle/>
          <a:p>
            <a:r>
              <a:rPr lang="es-VE" sz="3600" b="1" dirty="0" smtClean="0"/>
              <a:t/>
            </a:r>
            <a:br>
              <a:rPr lang="es-VE" sz="3600" b="1" dirty="0" smtClean="0"/>
            </a:br>
            <a:r>
              <a:rPr lang="es-VE" sz="3600" b="1" dirty="0" smtClean="0"/>
              <a:t>CAPÍTULO IV</a:t>
            </a:r>
            <a:br>
              <a:rPr lang="es-VE" sz="3600" b="1" dirty="0" smtClean="0"/>
            </a:br>
            <a:r>
              <a:rPr lang="es-VE" sz="3600" b="1" dirty="0" smtClean="0"/>
              <a:t>MARCO METODOLÓGICO</a:t>
            </a:r>
            <a:br>
              <a:rPr lang="es-VE" sz="3600" b="1" dirty="0" smtClean="0"/>
            </a:br>
            <a:endParaRPr lang="es-VE" sz="3200" i="1" dirty="0"/>
          </a:p>
        </p:txBody>
      </p:sp>
      <p:sp>
        <p:nvSpPr>
          <p:cNvPr id="4" name="Rectángulo 3"/>
          <p:cNvSpPr/>
          <p:nvPr/>
        </p:nvSpPr>
        <p:spPr>
          <a:xfrm>
            <a:off x="3205203" y="3424987"/>
            <a:ext cx="5763127" cy="1491916"/>
          </a:xfrm>
          <a:prstGeom prst="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VE" sz="3200" b="1" i="1" dirty="0" smtClean="0">
                <a:solidFill>
                  <a:schemeClr val="bg1"/>
                </a:solidFill>
              </a:rPr>
              <a:t>4.8. Validación del Instrumento</a:t>
            </a:r>
          </a:p>
          <a:p>
            <a:pPr algn="just"/>
            <a:r>
              <a:rPr lang="es-VE" sz="3200" b="1" i="1" dirty="0" smtClean="0">
                <a:solidFill>
                  <a:schemeClr val="bg1"/>
                </a:solidFill>
              </a:rPr>
              <a:t>4.9. Confiabilidad del Instrumento</a:t>
            </a:r>
            <a:endParaRPr lang="es-VE" sz="3200" b="1" i="1" dirty="0">
              <a:solidFill>
                <a:schemeClr val="bg1"/>
              </a:solidFill>
            </a:endParaRPr>
          </a:p>
        </p:txBody>
      </p:sp>
      <p:sp>
        <p:nvSpPr>
          <p:cNvPr id="5" name="Rectángulo redondeado 4"/>
          <p:cNvSpPr/>
          <p:nvPr/>
        </p:nvSpPr>
        <p:spPr>
          <a:xfrm>
            <a:off x="336884" y="6124074"/>
            <a:ext cx="4102769" cy="481263"/>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800" b="1" dirty="0" err="1" smtClean="0"/>
              <a:t>MSc</a:t>
            </a:r>
            <a:r>
              <a:rPr lang="es-VE" sz="2800" b="1" dirty="0" smtClean="0"/>
              <a:t>. Belkis </a:t>
            </a:r>
            <a:r>
              <a:rPr lang="es-VE" sz="2800" b="1" dirty="0" err="1" smtClean="0"/>
              <a:t>Camacaro</a:t>
            </a:r>
            <a:endParaRPr lang="es-VE" sz="2800"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9" y="0"/>
            <a:ext cx="1989221" cy="1804737"/>
          </a:xfrm>
          <a:prstGeom prst="rect">
            <a:avLst/>
          </a:prstGeom>
        </p:spPr>
      </p:pic>
    </p:spTree>
    <p:extLst>
      <p:ext uri="{BB962C8B-B14F-4D97-AF65-F5344CB8AC3E}">
        <p14:creationId xmlns:p14="http://schemas.microsoft.com/office/powerpoint/2010/main" val="77264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49" y="120315"/>
            <a:ext cx="10364451" cy="1596177"/>
          </a:xfrm>
        </p:spPr>
        <p:txBody>
          <a:bodyPr>
            <a:normAutofit/>
          </a:bodyPr>
          <a:lstStyle/>
          <a:p>
            <a:r>
              <a:rPr lang="es-VE" sz="4000" b="1" dirty="0" smtClean="0"/>
              <a:t>TAMAÑO DE LA MUESTRA</a:t>
            </a:r>
            <a:endParaRPr lang="es-VE" sz="4000" b="1" dirty="0"/>
          </a:p>
        </p:txBody>
      </p:sp>
      <p:sp>
        <p:nvSpPr>
          <p:cNvPr id="3" name="Marcador de contenido 2"/>
          <p:cNvSpPr>
            <a:spLocks noGrp="1"/>
          </p:cNvSpPr>
          <p:nvPr>
            <p:ph sz="quarter" idx="13"/>
          </p:nvPr>
        </p:nvSpPr>
        <p:spPr>
          <a:xfrm>
            <a:off x="913774" y="1536913"/>
            <a:ext cx="10363826" cy="4346362"/>
          </a:xfrm>
        </p:spPr>
        <p:txBody>
          <a:bodyPr>
            <a:normAutofit fontScale="92500" lnSpcReduction="20000"/>
          </a:bodyPr>
          <a:lstStyle/>
          <a:p>
            <a:pPr marL="0" indent="0">
              <a:lnSpc>
                <a:spcPct val="100000"/>
              </a:lnSpc>
              <a:spcBef>
                <a:spcPts val="0"/>
              </a:spcBef>
              <a:buNone/>
            </a:pPr>
            <a:r>
              <a:rPr lang="es-VE" sz="2800" cap="none" dirty="0" smtClean="0"/>
              <a:t>Para calcular la muestra se debe considerar lo siguiente según </a:t>
            </a:r>
            <a:r>
              <a:rPr lang="es-VE" sz="2800" cap="none" dirty="0" err="1" smtClean="0"/>
              <a:t>Thabane</a:t>
            </a:r>
            <a:r>
              <a:rPr lang="es-VE" sz="2800" cap="none" dirty="0" smtClean="0"/>
              <a:t> et al. (2010)</a:t>
            </a:r>
          </a:p>
          <a:p>
            <a:pPr marL="0" indent="0">
              <a:lnSpc>
                <a:spcPct val="100000"/>
              </a:lnSpc>
              <a:spcBef>
                <a:spcPts val="0"/>
              </a:spcBef>
              <a:buNone/>
            </a:pPr>
            <a:endParaRPr lang="es-VE" sz="2800" cap="none" dirty="0" smtClean="0"/>
          </a:p>
          <a:p>
            <a:pPr marL="514350" indent="-514350" algn="just">
              <a:lnSpc>
                <a:spcPct val="100000"/>
              </a:lnSpc>
              <a:spcBef>
                <a:spcPts val="0"/>
              </a:spcBef>
              <a:buAutoNum type="alphaLcParenBoth"/>
            </a:pPr>
            <a:r>
              <a:rPr lang="es-VE" sz="2800" cap="none" dirty="0" smtClean="0"/>
              <a:t>Margen de confiabilidad de 95% (que ya usaste para determinar el tamaño de la muestra).</a:t>
            </a:r>
          </a:p>
          <a:p>
            <a:pPr marL="0" indent="0" algn="just">
              <a:lnSpc>
                <a:spcPct val="100000"/>
              </a:lnSpc>
              <a:spcBef>
                <a:spcPts val="0"/>
              </a:spcBef>
              <a:buNone/>
            </a:pPr>
            <a:r>
              <a:rPr lang="es-VE" sz="2800" cap="none" dirty="0" smtClean="0"/>
              <a:t>(b) Probabilidad de ocurrencia del evento (p) de 50%, el mismo que utilizaste para determinar tamaño de la muestra, que luego multiplicas por 100 para que te dé 0,5.</a:t>
            </a:r>
          </a:p>
          <a:p>
            <a:pPr marL="0" indent="0" algn="just">
              <a:lnSpc>
                <a:spcPct val="100000"/>
              </a:lnSpc>
              <a:spcBef>
                <a:spcPts val="0"/>
              </a:spcBef>
              <a:buNone/>
            </a:pPr>
            <a:r>
              <a:rPr lang="es-VE" sz="2800" cap="none" dirty="0" smtClean="0"/>
              <a:t>(c) Tamaño de muestra, supón que te dio 67 personas.</a:t>
            </a:r>
          </a:p>
          <a:p>
            <a:pPr marL="0" indent="0" algn="just">
              <a:lnSpc>
                <a:spcPct val="100000"/>
              </a:lnSpc>
              <a:spcBef>
                <a:spcPts val="0"/>
              </a:spcBef>
              <a:buNone/>
            </a:pPr>
            <a:r>
              <a:rPr lang="es-VE" sz="2800" cap="none" dirty="0" smtClean="0"/>
              <a:t>Colocando en la siguiente fórmula el valor de p (0,5), el tamaño de la muestra 67 (n) y realizando las operaciones matemáticas para calcular la muestra de cuestionarios, la cosa sería así:</a:t>
            </a:r>
          </a:p>
          <a:p>
            <a:pPr marL="0" indent="0" algn="just">
              <a:lnSpc>
                <a:spcPct val="100000"/>
              </a:lnSpc>
              <a:spcBef>
                <a:spcPts val="0"/>
              </a:spcBef>
              <a:buNone/>
            </a:pPr>
            <a:endParaRPr lang="es-VE" sz="2800" cap="none" dirty="0" smtClean="0"/>
          </a:p>
          <a:p>
            <a:pPr marL="0" indent="0" algn="just">
              <a:lnSpc>
                <a:spcPct val="100000"/>
              </a:lnSpc>
              <a:spcBef>
                <a:spcPts val="0"/>
              </a:spcBef>
              <a:buNone/>
            </a:pPr>
            <a:endParaRPr lang="es-VE" sz="2800" cap="none" dirty="0"/>
          </a:p>
          <a:p>
            <a:pPr marL="0" indent="0" algn="just">
              <a:lnSpc>
                <a:spcPct val="100000"/>
              </a:lnSpc>
              <a:spcBef>
                <a:spcPts val="0"/>
              </a:spcBef>
              <a:buNone/>
            </a:pPr>
            <a:endParaRPr lang="es-VE" sz="2800" cap="none" dirty="0" smtClean="0"/>
          </a:p>
          <a:p>
            <a:pPr marL="0" indent="0">
              <a:buNone/>
            </a:pP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225204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11</a:t>
            </a:fld>
            <a:endParaRPr lang="en-US" dirty="0"/>
          </a:p>
        </p:txBody>
      </p:sp>
      <p:sp>
        <p:nvSpPr>
          <p:cNvPr id="2" name="Título 1"/>
          <p:cNvSpPr>
            <a:spLocks noGrp="1"/>
          </p:cNvSpPr>
          <p:nvPr>
            <p:ph type="title" idx="4294967295"/>
          </p:nvPr>
        </p:nvSpPr>
        <p:spPr>
          <a:xfrm>
            <a:off x="709863" y="120316"/>
            <a:ext cx="10364788" cy="842963"/>
          </a:xfrm>
        </p:spPr>
        <p:txBody>
          <a:bodyPr>
            <a:normAutofit/>
          </a:bodyPr>
          <a:lstStyle/>
          <a:p>
            <a:r>
              <a:rPr lang="es-VE" b="1" dirty="0"/>
              <a:t>TAMAÑO DE LA </a:t>
            </a:r>
            <a:r>
              <a:rPr lang="es-VE" b="1" dirty="0" smtClean="0"/>
              <a:t>MUESTRA prueba piloto</a:t>
            </a:r>
            <a:endParaRPr lang="es-VE" b="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560" y="834189"/>
            <a:ext cx="5937849" cy="5414211"/>
          </a:xfrm>
          <a:prstGeom prst="rect">
            <a:avLst/>
          </a:prstGeom>
        </p:spPr>
      </p:pic>
      <p:sp>
        <p:nvSpPr>
          <p:cNvPr id="7" name="Rectángulo 6"/>
          <p:cNvSpPr/>
          <p:nvPr/>
        </p:nvSpPr>
        <p:spPr>
          <a:xfrm>
            <a:off x="8903368" y="3092115"/>
            <a:ext cx="2374858" cy="1780673"/>
          </a:xfrm>
          <a:prstGeom prst="rect">
            <a:avLst/>
          </a:prstGeom>
          <a:solidFill>
            <a:srgbClr val="00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dirty="0" smtClean="0"/>
              <a:t>p (50%) = 0,5</a:t>
            </a:r>
          </a:p>
          <a:p>
            <a:pPr algn="ctr"/>
            <a:r>
              <a:rPr lang="es-VE" sz="2400" b="1" dirty="0" smtClean="0"/>
              <a:t>n = 67 personas</a:t>
            </a:r>
            <a:endParaRPr lang="es-VE" sz="2400" b="1" dirty="0"/>
          </a:p>
        </p:txBody>
      </p:sp>
    </p:spTree>
    <p:extLst>
      <p:ext uri="{BB962C8B-B14F-4D97-AF65-F5344CB8AC3E}">
        <p14:creationId xmlns:p14="http://schemas.microsoft.com/office/powerpoint/2010/main" val="92650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13774" y="1706868"/>
            <a:ext cx="10351752" cy="2736819"/>
          </a:xfrm>
        </p:spPr>
        <p:txBody>
          <a:bodyPr/>
          <a:lstStyle/>
          <a:p>
            <a:r>
              <a:rPr lang="es-VE" cap="none" dirty="0" smtClean="0"/>
              <a:t>Ahora supongamos que nuestro tamaño de muestra es de 100 personas, ¿cómo sería el tamaño de la muestra a utilizar en la Prueba Piloto?</a:t>
            </a:r>
            <a:endParaRPr lang="es-VE" cap="none" dirty="0"/>
          </a:p>
        </p:txBody>
      </p:sp>
      <p:sp>
        <p:nvSpPr>
          <p:cNvPr id="2" name="Marcador de pie de página 1"/>
          <p:cNvSpPr>
            <a:spLocks noGrp="1"/>
          </p:cNvSpPr>
          <p:nvPr>
            <p:ph type="ftr" sz="quarter" idx="11"/>
          </p:nvPr>
        </p:nvSpPr>
        <p:spPr/>
        <p:txBody>
          <a:bodyPr/>
          <a:lstStyle/>
          <a:p>
            <a:r>
              <a:rPr lang="en-US" smtClean="0"/>
              <a:t>MSc. BELKIS CAMACARO</a:t>
            </a:r>
            <a:endParaRPr lang="en-US" dirty="0"/>
          </a:p>
        </p:txBody>
      </p:sp>
      <p:sp>
        <p:nvSpPr>
          <p:cNvPr id="3" name="Marcador de número de diapositiva 2"/>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510241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13</a:t>
            </a:fld>
            <a:endParaRPr lang="en-US" dirty="0"/>
          </a:p>
        </p:txBody>
      </p:sp>
      <p:sp>
        <p:nvSpPr>
          <p:cNvPr id="7" name="Rectángulo redondeado 6"/>
          <p:cNvSpPr/>
          <p:nvPr/>
        </p:nvSpPr>
        <p:spPr>
          <a:xfrm>
            <a:off x="8614611" y="1419726"/>
            <a:ext cx="3007894" cy="4211053"/>
          </a:xfrm>
          <a:prstGeom prst="roundRect">
            <a:avLst/>
          </a:prstGeom>
          <a:solidFill>
            <a:srgbClr val="00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VE" b="1" dirty="0" smtClean="0">
                <a:solidFill>
                  <a:schemeClr val="bg1"/>
                </a:solidFill>
              </a:rPr>
              <a:t>-p (50%) = 0,5</a:t>
            </a:r>
          </a:p>
          <a:p>
            <a:pPr algn="just"/>
            <a:r>
              <a:rPr lang="es-VE" b="1" dirty="0" smtClean="0">
                <a:solidFill>
                  <a:schemeClr val="bg1"/>
                </a:solidFill>
              </a:rPr>
              <a:t>-Tamaño de la muestra: 100 personas (n)</a:t>
            </a:r>
          </a:p>
          <a:p>
            <a:pPr algn="just"/>
            <a:r>
              <a:rPr lang="es-VE" b="1" dirty="0" smtClean="0">
                <a:solidFill>
                  <a:schemeClr val="bg1"/>
                </a:solidFill>
              </a:rPr>
              <a:t>El procedimiento es igualito, pero al aumentar el tamaño de la muestra disminuye el número de cuestionarios que conformarán la muestra de la Prueba Piloto, en este caso son 5 cuestionarios.</a:t>
            </a:r>
            <a:endParaRPr lang="es-VE" b="1" dirty="0">
              <a:solidFill>
                <a:schemeClr val="bg1"/>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97" y="248569"/>
            <a:ext cx="6142542" cy="5817268"/>
          </a:xfrm>
          <a:prstGeom prst="rect">
            <a:avLst/>
          </a:prstGeom>
        </p:spPr>
      </p:pic>
    </p:spTree>
    <p:extLst>
      <p:ext uri="{BB962C8B-B14F-4D97-AF65-F5344CB8AC3E}">
        <p14:creationId xmlns:p14="http://schemas.microsoft.com/office/powerpoint/2010/main" val="3578546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r>
              <a:rPr lang="en-US" smtClean="0"/>
              <a:t>MSc. BELKIS CAMACARO</a:t>
            </a:r>
            <a:endParaRPr lang="en-US" dirty="0"/>
          </a:p>
        </p:txBody>
      </p:sp>
      <p:sp>
        <p:nvSpPr>
          <p:cNvPr id="3" name="Marcador de número de diapositiva 2"/>
          <p:cNvSpPr>
            <a:spLocks noGrp="1"/>
          </p:cNvSpPr>
          <p:nvPr>
            <p:ph type="sldNum" sz="quarter" idx="12"/>
          </p:nvPr>
        </p:nvSpPr>
        <p:spPr/>
        <p:txBody>
          <a:bodyPr/>
          <a:lstStyle/>
          <a:p>
            <a:fld id="{6D22F896-40B5-4ADD-8801-0D06FADFA095}" type="slidenum">
              <a:rPr lang="en-US" smtClean="0"/>
              <a:t>14</a:t>
            </a:fld>
            <a:endParaRPr lang="en-US" dirty="0"/>
          </a:p>
        </p:txBody>
      </p:sp>
      <p:sp>
        <p:nvSpPr>
          <p:cNvPr id="4" name="Rectángulo 3"/>
          <p:cNvSpPr/>
          <p:nvPr/>
        </p:nvSpPr>
        <p:spPr>
          <a:xfrm>
            <a:off x="1868905" y="3039525"/>
            <a:ext cx="8357937" cy="646331"/>
          </a:xfrm>
          <a:prstGeom prst="rect">
            <a:avLst/>
          </a:prstGeom>
        </p:spPr>
        <p:txBody>
          <a:bodyPr wrap="square">
            <a:spAutoFit/>
          </a:bodyPr>
          <a:lstStyle/>
          <a:p>
            <a:r>
              <a:rPr lang="es-VE" dirty="0" err="1"/>
              <a:t>Thabane</a:t>
            </a:r>
            <a:r>
              <a:rPr lang="es-VE" dirty="0"/>
              <a:t>, L., </a:t>
            </a:r>
            <a:r>
              <a:rPr lang="es-VE" dirty="0" err="1"/>
              <a:t>Ma</a:t>
            </a:r>
            <a:r>
              <a:rPr lang="es-VE" dirty="0"/>
              <a:t>, J., </a:t>
            </a:r>
            <a:r>
              <a:rPr lang="es-VE" dirty="0" err="1"/>
              <a:t>Chu</a:t>
            </a:r>
            <a:r>
              <a:rPr lang="es-VE" dirty="0"/>
              <a:t>, R. et al. Un tutorial sobre estudios piloto: qué, por qué y cómo. Método BMC </a:t>
            </a:r>
            <a:r>
              <a:rPr lang="es-VE" dirty="0" err="1"/>
              <a:t>Med</a:t>
            </a:r>
            <a:r>
              <a:rPr lang="es-VE" dirty="0"/>
              <a:t> Res 10, 1 (2010). https://doi.org/10.1186/1471-2288-10-1</a:t>
            </a:r>
          </a:p>
        </p:txBody>
      </p:sp>
      <p:sp>
        <p:nvSpPr>
          <p:cNvPr id="5" name="Rectángulo redondeado 4"/>
          <p:cNvSpPr/>
          <p:nvPr/>
        </p:nvSpPr>
        <p:spPr>
          <a:xfrm>
            <a:off x="1868905" y="1431758"/>
            <a:ext cx="8069179" cy="914400"/>
          </a:xfrm>
          <a:prstGeom prst="roundRect">
            <a:avLst/>
          </a:prstGeom>
          <a:solidFill>
            <a:srgbClr val="00B0F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3600" b="1" dirty="0" smtClean="0"/>
              <a:t>¿Cómo citar a </a:t>
            </a:r>
            <a:r>
              <a:rPr lang="es-VE" sz="3600" b="1" dirty="0" err="1" smtClean="0"/>
              <a:t>Thabane</a:t>
            </a:r>
            <a:r>
              <a:rPr lang="es-VE" sz="3600" b="1" dirty="0" smtClean="0"/>
              <a:t> et al.?</a:t>
            </a:r>
            <a:endParaRPr lang="es-VE" sz="3600" b="1" dirty="0"/>
          </a:p>
        </p:txBody>
      </p:sp>
    </p:spTree>
    <p:extLst>
      <p:ext uri="{BB962C8B-B14F-4D97-AF65-F5344CB8AC3E}">
        <p14:creationId xmlns:p14="http://schemas.microsoft.com/office/powerpoint/2010/main" val="16752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CONFIABILIDAD</a:t>
            </a:r>
            <a:endParaRPr lang="es-VE"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-Se refiere, de acuerdo a Bautista (2016), al “grado en que la aplicación repetida del instrumento al mismo sujeto u objeto produce iguales resultados” (p. 52). </a:t>
            </a:r>
          </a:p>
          <a:p>
            <a:pPr marL="0" indent="0" algn="just">
              <a:lnSpc>
                <a:spcPct val="100000"/>
              </a:lnSpc>
              <a:spcBef>
                <a:spcPts val="0"/>
              </a:spcBef>
              <a:buNone/>
            </a:pPr>
            <a:r>
              <a:rPr lang="es-VE" sz="2800" cap="none" dirty="0" smtClean="0"/>
              <a:t>-Se determina mediante varias técnicas con las cuales se calcula la confiabilidad de un instrumento de medición, utilizando fórmulas que producen coeficientes de confiabilidad. </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44526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dirty="0" smtClean="0"/>
              <a:t>¿Cómo se determina la confiabilidad?</a:t>
            </a:r>
            <a:endParaRPr lang="es-VE" dirty="0"/>
          </a:p>
        </p:txBody>
      </p:sp>
      <p:sp>
        <p:nvSpPr>
          <p:cNvPr id="3" name="Marcador de contenido 2"/>
          <p:cNvSpPr>
            <a:spLocks noGrp="1"/>
          </p:cNvSpPr>
          <p:nvPr>
            <p:ph sz="quarter" idx="13"/>
          </p:nvPr>
        </p:nvSpPr>
        <p:spPr>
          <a:xfrm>
            <a:off x="914400" y="2157341"/>
            <a:ext cx="10363826" cy="3424107"/>
          </a:xfrm>
        </p:spPr>
        <p:txBody>
          <a:bodyPr>
            <a:normAutofit/>
          </a:bodyPr>
          <a:lstStyle/>
          <a:p>
            <a:pPr marL="0" indent="0" algn="just">
              <a:lnSpc>
                <a:spcPct val="100000"/>
              </a:lnSpc>
              <a:spcBef>
                <a:spcPts val="0"/>
              </a:spcBef>
              <a:buNone/>
            </a:pPr>
            <a:r>
              <a:rPr lang="es-VE" sz="2800" cap="none" dirty="0" smtClean="0"/>
              <a:t>Existen varios procedimientos para determinar la confiabilidad del instrumento entre ellos:</a:t>
            </a:r>
          </a:p>
          <a:p>
            <a:pPr marL="0" indent="0" algn="just">
              <a:lnSpc>
                <a:spcPct val="100000"/>
              </a:lnSpc>
              <a:spcBef>
                <a:spcPts val="0"/>
              </a:spcBef>
              <a:buNone/>
            </a:pPr>
            <a:endParaRPr lang="es-VE" sz="2800" cap="none" dirty="0" smtClean="0"/>
          </a:p>
          <a:p>
            <a:pPr marL="514350" indent="-514350" algn="just">
              <a:lnSpc>
                <a:spcPct val="100000"/>
              </a:lnSpc>
              <a:spcBef>
                <a:spcPts val="0"/>
              </a:spcBef>
              <a:buAutoNum type="alphaLcParenBoth"/>
            </a:pPr>
            <a:r>
              <a:rPr lang="es-VE" sz="2800" cap="none" dirty="0" smtClean="0"/>
              <a:t>Coeficiente Alfa de </a:t>
            </a:r>
            <a:r>
              <a:rPr lang="es-VE" sz="2800" cap="none" dirty="0" err="1" smtClean="0"/>
              <a:t>Cronbach</a:t>
            </a:r>
            <a:endParaRPr lang="es-VE" sz="2800" cap="none" dirty="0" smtClean="0"/>
          </a:p>
          <a:p>
            <a:pPr marL="0" indent="0" algn="just">
              <a:lnSpc>
                <a:spcPct val="100000"/>
              </a:lnSpc>
              <a:spcBef>
                <a:spcPts val="0"/>
              </a:spcBef>
              <a:buNone/>
            </a:pPr>
            <a:r>
              <a:rPr lang="es-VE" sz="2800" cap="none" dirty="0" smtClean="0"/>
              <a:t>(b) Coeficiente KR-20</a:t>
            </a:r>
          </a:p>
          <a:p>
            <a:pPr marL="0" indent="0" algn="just">
              <a:lnSpc>
                <a:spcPct val="100000"/>
              </a:lnSpc>
              <a:spcBef>
                <a:spcPts val="0"/>
              </a:spcBef>
              <a:buNone/>
            </a:pP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623259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913775" y="0"/>
            <a:ext cx="10364451" cy="1596177"/>
          </a:xfrm>
        </p:spPr>
        <p:txBody>
          <a:bodyPr>
            <a:normAutofit/>
          </a:bodyPr>
          <a:lstStyle/>
          <a:p>
            <a:r>
              <a:rPr lang="es-VE" sz="2800" b="1" dirty="0" smtClean="0"/>
              <a:t>Cálculo del coeficiente de alfa </a:t>
            </a:r>
            <a:r>
              <a:rPr lang="es-VE" sz="2800" b="1" dirty="0" err="1" smtClean="0"/>
              <a:t>cronbach</a:t>
            </a:r>
            <a:r>
              <a:rPr lang="es-VE" sz="2800" b="1" dirty="0" smtClean="0"/>
              <a:t/>
            </a:r>
            <a:br>
              <a:rPr lang="es-VE" sz="2800" b="1" dirty="0" smtClean="0"/>
            </a:br>
            <a:r>
              <a:rPr lang="es-VE" sz="2800" cap="none" dirty="0" smtClean="0"/>
              <a:t>(Se aplica en cuestionarios con ítems de varias alternativas, por ejemplo, escalas de </a:t>
            </a:r>
            <a:r>
              <a:rPr lang="es-VE" sz="2800" cap="none" dirty="0"/>
              <a:t>L</a:t>
            </a:r>
            <a:r>
              <a:rPr lang="es-VE" sz="2800" cap="none" dirty="0" smtClean="0"/>
              <a:t>ikert)</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17</a:t>
            </a:fld>
            <a:endParaRPr lang="en-US" dirty="0"/>
          </a:p>
        </p:txBody>
      </p:sp>
      <p:pic>
        <p:nvPicPr>
          <p:cNvPr id="7" name="Imagen 6"/>
          <p:cNvPicPr>
            <a:picLocks noChangeAspect="1"/>
          </p:cNvPicPr>
          <p:nvPr/>
        </p:nvPicPr>
        <p:blipFill>
          <a:blip r:embed="rId2"/>
          <a:stretch>
            <a:fillRect/>
          </a:stretch>
        </p:blipFill>
        <p:spPr>
          <a:xfrm>
            <a:off x="327359" y="1544876"/>
            <a:ext cx="8096250" cy="4286250"/>
          </a:xfrm>
          <a:prstGeom prst="rect">
            <a:avLst/>
          </a:prstGeom>
        </p:spPr>
      </p:pic>
      <p:sp>
        <p:nvSpPr>
          <p:cNvPr id="8" name="Rectángulo 7"/>
          <p:cNvSpPr/>
          <p:nvPr/>
        </p:nvSpPr>
        <p:spPr>
          <a:xfrm>
            <a:off x="8616115" y="1167064"/>
            <a:ext cx="3248527" cy="549843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VE" sz="1600" b="1" dirty="0" smtClean="0">
                <a:solidFill>
                  <a:schemeClr val="bg1"/>
                </a:solidFill>
              </a:rPr>
              <a:t>1. Tomar variable por variable, en este caso fue la variable 1.</a:t>
            </a:r>
          </a:p>
          <a:p>
            <a:pPr algn="just"/>
            <a:r>
              <a:rPr lang="es-VE" sz="1600" b="1" dirty="0" smtClean="0">
                <a:solidFill>
                  <a:schemeClr val="bg1"/>
                </a:solidFill>
              </a:rPr>
              <a:t>2. El </a:t>
            </a:r>
            <a:r>
              <a:rPr lang="es-VE" sz="1600" b="1" dirty="0" err="1" smtClean="0">
                <a:solidFill>
                  <a:schemeClr val="bg1"/>
                </a:solidFill>
              </a:rPr>
              <a:t>subindicador</a:t>
            </a:r>
            <a:r>
              <a:rPr lang="es-VE" sz="1600" b="1" dirty="0" smtClean="0">
                <a:solidFill>
                  <a:schemeClr val="bg1"/>
                </a:solidFill>
              </a:rPr>
              <a:t>  diagnóstico de situación contó con 4 ítems de 6 alternativas, el </a:t>
            </a:r>
            <a:r>
              <a:rPr lang="es-VE" sz="1600" b="1" dirty="0" err="1" smtClean="0">
                <a:solidFill>
                  <a:schemeClr val="bg1"/>
                </a:solidFill>
              </a:rPr>
              <a:t>subindicador</a:t>
            </a:r>
            <a:r>
              <a:rPr lang="es-VE" sz="1600" b="1" dirty="0" smtClean="0">
                <a:solidFill>
                  <a:schemeClr val="bg1"/>
                </a:solidFill>
              </a:rPr>
              <a:t> planificación de actividad contó con 3 ítems de 6 alternativas,  el </a:t>
            </a:r>
            <a:r>
              <a:rPr lang="es-VE" sz="1600" b="1" dirty="0" err="1" smtClean="0">
                <a:solidFill>
                  <a:schemeClr val="bg1"/>
                </a:solidFill>
              </a:rPr>
              <a:t>subindicador</a:t>
            </a:r>
            <a:r>
              <a:rPr lang="es-VE" sz="1600" b="1" dirty="0" smtClean="0">
                <a:solidFill>
                  <a:schemeClr val="bg1"/>
                </a:solidFill>
              </a:rPr>
              <a:t> organización de tareas tuvo 3 ítems.</a:t>
            </a:r>
          </a:p>
          <a:p>
            <a:pPr algn="just"/>
            <a:r>
              <a:rPr lang="es-VE" sz="1600" b="1" dirty="0" smtClean="0">
                <a:solidFill>
                  <a:schemeClr val="bg1"/>
                </a:solidFill>
              </a:rPr>
              <a:t>3. Cada alternativa de la escala va del 1 al 6 y en cada casilla de los correspondientes ítems se colocó sujeto por sujeto lo que sacó cada uno.</a:t>
            </a:r>
          </a:p>
          <a:p>
            <a:pPr algn="just"/>
            <a:r>
              <a:rPr lang="es-VE" sz="1600" b="1" dirty="0" smtClean="0">
                <a:solidFill>
                  <a:schemeClr val="bg1"/>
                </a:solidFill>
              </a:rPr>
              <a:t>4. El puntaje alcanzado por los sujetos se suma ítem por ítem y se coloca en puntaje total, sujeto 1,2,3,4,5,6,7,8,9 y 10 y luego se hace la suma del puntaje total alcanzado por cada sujeto.</a:t>
            </a:r>
            <a:endParaRPr lang="es-VE" sz="1600" b="1" dirty="0">
              <a:solidFill>
                <a:schemeClr val="bg1"/>
              </a:solidFill>
            </a:endParaRPr>
          </a:p>
        </p:txBody>
      </p:sp>
    </p:spTree>
    <p:extLst>
      <p:ext uri="{BB962C8B-B14F-4D97-AF65-F5344CB8AC3E}">
        <p14:creationId xmlns:p14="http://schemas.microsoft.com/office/powerpoint/2010/main" val="357203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191126"/>
            <a:ext cx="10364451" cy="3717758"/>
          </a:xfrm>
        </p:spPr>
        <p:txBody>
          <a:bodyPr>
            <a:noAutofit/>
          </a:bodyPr>
          <a:lstStyle/>
          <a:p>
            <a:pPr algn="just"/>
            <a:r>
              <a:rPr lang="es-VE" sz="3200" cap="none" dirty="0" smtClean="0"/>
              <a:t>El procedimiento anterior nos va a servir para determinar la confiabilidad a través del coeficiente de Alfa </a:t>
            </a:r>
            <a:r>
              <a:rPr lang="es-VE" sz="3200" cap="none" dirty="0" err="1" smtClean="0"/>
              <a:t>Cronbach</a:t>
            </a:r>
            <a:r>
              <a:rPr lang="es-VE" sz="3200" cap="none" dirty="0" smtClean="0"/>
              <a:t>, en este caso a manera de ejemplo, lo hicimos con una sola variable, pero tú lo puedes hacer variable por variable, ya sea en forma manual como yo lo hice o con software, por ejemplo, SPSS, </a:t>
            </a:r>
            <a:r>
              <a:rPr lang="es-VE" sz="3200" cap="none" dirty="0" err="1" smtClean="0"/>
              <a:t>Minitab</a:t>
            </a:r>
            <a:r>
              <a:rPr lang="es-VE" sz="3200" cap="none" dirty="0" smtClean="0"/>
              <a:t> o cualquier otro que pueda ayudarte.</a:t>
            </a:r>
            <a:endParaRPr lang="es-VE" sz="3200" cap="none" dirty="0"/>
          </a:p>
        </p:txBody>
      </p:sp>
      <p:sp>
        <p:nvSpPr>
          <p:cNvPr id="3" name="Marcador de pie de página 2"/>
          <p:cNvSpPr>
            <a:spLocks noGrp="1"/>
          </p:cNvSpPr>
          <p:nvPr>
            <p:ph type="ftr" sz="quarter" idx="11"/>
          </p:nvPr>
        </p:nvSpPr>
        <p:spPr/>
        <p:txBody>
          <a:bodyPr/>
          <a:lstStyle/>
          <a:p>
            <a:r>
              <a:rPr lang="en-US" smtClean="0"/>
              <a:t>MSc. BELKIS CAMACARO</a:t>
            </a:r>
            <a:endParaRPr lang="en-US" dirty="0"/>
          </a:p>
        </p:txBody>
      </p:sp>
      <p:sp>
        <p:nvSpPr>
          <p:cNvPr id="4" name="Marcador de número de diapositiva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770509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2800" b="1" dirty="0" smtClean="0"/>
              <a:t>APLICACIÓN DE LA FÓRMULA DEL CÁCULO DEL COEFICIENTE DE ALFA CRONBACH</a:t>
            </a:r>
            <a:endParaRPr lang="es-VE" sz="2800" b="1" dirty="0"/>
          </a:p>
        </p:txBody>
      </p:sp>
      <mc:AlternateContent xmlns:mc="http://schemas.openxmlformats.org/markup-compatibility/2006" xmlns:a14="http://schemas.microsoft.com/office/drawing/2010/main">
        <mc:Choice Requires="a14">
          <p:sp>
            <p:nvSpPr>
              <p:cNvPr id="5" name="Marcador de contenido 4"/>
              <p:cNvSpPr>
                <a:spLocks noGrp="1"/>
              </p:cNvSpPr>
              <p:nvPr>
                <p:ph sz="quarter" idx="13"/>
              </p:nvPr>
            </p:nvSpPr>
            <p:spPr/>
            <p:txBody>
              <a:bodyPr>
                <a:normAutofit/>
              </a:bodyPr>
              <a:lstStyle/>
              <a:p>
                <a:pPr marL="514350" indent="-514350" algn="just">
                  <a:buAutoNum type="arabicPeriod"/>
                </a:pPr>
                <a:r>
                  <a:rPr lang="es-VE" sz="2800" cap="none" dirty="0" smtClean="0"/>
                  <a:t>Se calcula la varianza de cada ítem uno por uno, para eso busca en la tabla los valores de S para el ítem 1, 2, 3, 4, 5, 6, 7, 8, 9 y 10 y los sumas para que te dé el siguiente total, que es la varianza de los ítems:</a:t>
                </a:r>
                <a:endParaRPr lang="es-VE" sz="2800" dirty="0" smtClean="0"/>
              </a:p>
              <a:p>
                <a:pPr marL="0" indent="0" algn="just">
                  <a:buNone/>
                </a:pPr>
                <a:r>
                  <a:rPr lang="es-VE" sz="2800" b="1" dirty="0">
                    <a:solidFill>
                      <a:srgbClr val="000000"/>
                    </a:solidFill>
                    <a:latin typeface="Tw Cen MT" panose="020B0602020104020603" pitchFamily="34" charset="0"/>
                  </a:rPr>
                  <a:t>∑</a:t>
                </a:r>
                <a14:m>
                  <m:oMath xmlns:m="http://schemas.openxmlformats.org/officeDocument/2006/math">
                    <m:sSubSup>
                      <m:sSubSupPr>
                        <m:ctrlPr>
                          <a:rPr lang="es-VE" sz="2800" b="1" i="1">
                            <a:solidFill>
                              <a:srgbClr val="000000"/>
                            </a:solidFill>
                            <a:latin typeface="Cambria Math" panose="02040503050406030204" pitchFamily="18" charset="0"/>
                          </a:rPr>
                        </m:ctrlPr>
                      </m:sSubSupPr>
                      <m:e>
                        <m:r>
                          <a:rPr lang="es-VE" sz="2800" b="1" i="1">
                            <a:solidFill>
                              <a:srgbClr val="000000"/>
                            </a:solidFill>
                            <a:latin typeface="Cambria Math" panose="02040503050406030204" pitchFamily="18" charset="0"/>
                          </a:rPr>
                          <m:t>𝑺</m:t>
                        </m:r>
                      </m:e>
                      <m:sub>
                        <m:r>
                          <a:rPr lang="es-VE" sz="2800" b="1" i="1">
                            <a:solidFill>
                              <a:srgbClr val="000000"/>
                            </a:solidFill>
                            <a:latin typeface="Cambria Math" panose="02040503050406030204" pitchFamily="18" charset="0"/>
                          </a:rPr>
                          <m:t>𝒊</m:t>
                        </m:r>
                      </m:sub>
                      <m:sup>
                        <m:r>
                          <a:rPr lang="es-VE" sz="2800" b="1" i="1">
                            <a:solidFill>
                              <a:srgbClr val="000000"/>
                            </a:solidFill>
                            <a:latin typeface="Cambria Math" panose="02040503050406030204" pitchFamily="18" charset="0"/>
                          </a:rPr>
                          <m:t>𝟐</m:t>
                        </m:r>
                      </m:sup>
                    </m:sSubSup>
                  </m:oMath>
                </a14:m>
                <a:r>
                  <a:rPr lang="es-VE" sz="2800" cap="none" dirty="0" smtClean="0"/>
                  <a:t> = 3.73 + 2.06 + 2.67 + 3.79 + 3.82 + 3.57 + 4.17 + 4.67 + 4.23 + 3.56 = 36,27</a:t>
                </a:r>
              </a:p>
            </p:txBody>
          </p:sp>
        </mc:Choice>
        <mc:Fallback xmlns="">
          <p:sp>
            <p:nvSpPr>
              <p:cNvPr id="5" name="Marcador de contenido 4"/>
              <p:cNvSpPr>
                <a:spLocks noGrp="1" noRot="1" noChangeAspect="1" noMove="1" noResize="1" noEditPoints="1" noAdjustHandles="1" noChangeArrowheads="1" noChangeShapeType="1" noTextEdit="1"/>
              </p:cNvSpPr>
              <p:nvPr>
                <p:ph sz="quarter" idx="13"/>
              </p:nvPr>
            </p:nvSpPr>
            <p:spPr>
              <a:blipFill rotWithShape="0">
                <a:blip r:embed="rId2"/>
                <a:stretch>
                  <a:fillRect l="-1235" t="-356" r="-1176" b="-1068"/>
                </a:stretch>
              </a:blipFill>
            </p:spPr>
            <p:txBody>
              <a:bodyPr/>
              <a:lstStyle/>
              <a:p>
                <a:r>
                  <a:rPr lang="es-VE">
                    <a:noFill/>
                  </a:rPr>
                  <a:t> </a:t>
                </a:r>
              </a:p>
            </p:txBody>
          </p:sp>
        </mc:Fallback>
      </mc:AlternateContent>
      <p:sp>
        <p:nvSpPr>
          <p:cNvPr id="3" name="Marcador de pie de página 2"/>
          <p:cNvSpPr>
            <a:spLocks noGrp="1"/>
          </p:cNvSpPr>
          <p:nvPr>
            <p:ph type="ftr" sz="quarter" idx="11"/>
          </p:nvPr>
        </p:nvSpPr>
        <p:spPr/>
        <p:txBody>
          <a:bodyPr/>
          <a:lstStyle/>
          <a:p>
            <a:r>
              <a:rPr lang="en-US" smtClean="0"/>
              <a:t>MSc. BELKIS CAMACARO</a:t>
            </a:r>
            <a:endParaRPr lang="en-US" dirty="0"/>
          </a:p>
        </p:txBody>
      </p:sp>
      <p:sp>
        <p:nvSpPr>
          <p:cNvPr id="4" name="Marcador de número de diapositiva 3"/>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57511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4000" b="1" dirty="0" err="1" smtClean="0">
                <a:effectLst>
                  <a:outerShdw blurRad="38100" dist="38100" dir="2700000" algn="tl">
                    <a:srgbClr val="000000">
                      <a:alpha val="43137"/>
                    </a:srgbClr>
                  </a:outerShdw>
                </a:effectLst>
              </a:rPr>
              <a:t>vALIDEZ</a:t>
            </a:r>
            <a:endParaRPr lang="es-VE" sz="4000" b="1" dirty="0">
              <a:effectLst>
                <a:outerShdw blurRad="38100" dist="38100" dir="2700000" algn="tl">
                  <a:srgbClr val="000000">
                    <a:alpha val="43137"/>
                  </a:srgbClr>
                </a:outerShdw>
              </a:effectLst>
            </a:endParaRPr>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La validez, según las Normas para la Elaboración, Presentación y Evaluación de los Trabajos Especiales de Grado (2001), se refiere al grado en que un instrumento realmente mide la variable que pretende medir, en función de contenido, criterio y constructo, entre otras que seleccione el investigador, en nuestro caso, se seleccionó la </a:t>
            </a:r>
            <a:r>
              <a:rPr lang="es-VE" sz="2800" b="1" cap="none" dirty="0" smtClean="0"/>
              <a:t>validez de contenido.</a:t>
            </a:r>
            <a:endParaRPr lang="es-VE" sz="2800" b="1"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44497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a:t>APLICACIÓN DE LA FÓRMULA DEL CÁCULO DEL COEFICIENTE DE ALFA CRONBACH</a:t>
            </a:r>
          </a:p>
        </p:txBody>
      </p:sp>
      <mc:AlternateContent xmlns:mc="http://schemas.openxmlformats.org/markup-compatibility/2006" xmlns:a14="http://schemas.microsoft.com/office/drawing/2010/main">
        <mc:Choice Requires="a14">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dirty="0" smtClean="0"/>
                  <a:t>2. </a:t>
                </a:r>
                <a:r>
                  <a:rPr lang="es-VE" sz="2800" cap="none" dirty="0"/>
                  <a:t>L</a:t>
                </a:r>
                <a:r>
                  <a:rPr lang="es-VE" sz="2800" cap="none" dirty="0" smtClean="0"/>
                  <a:t>uego, con la siguiente fórmula vamos a calcular el coeficiente de Alfa </a:t>
                </a:r>
                <a:r>
                  <a:rPr lang="es-VE" sz="2800" cap="none" dirty="0" err="1" smtClean="0"/>
                  <a:t>Cronbach</a:t>
                </a:r>
                <a:r>
                  <a:rPr lang="es-VE" sz="2800" cap="none" dirty="0" smtClean="0"/>
                  <a:t>:</a:t>
                </a:r>
              </a:p>
              <a:p>
                <a:pPr marL="0" indent="0" algn="just">
                  <a:lnSpc>
                    <a:spcPct val="100000"/>
                  </a:lnSpc>
                  <a:spcBef>
                    <a:spcPts val="0"/>
                  </a:spcBef>
                  <a:buNone/>
                </a:pPr>
                <a:r>
                  <a:rPr lang="es-VE" sz="2800" cap="none" dirty="0" smtClean="0"/>
                  <a:t>Donde:</a:t>
                </a:r>
              </a:p>
              <a:p>
                <a:pPr marL="0" indent="0" algn="just">
                  <a:lnSpc>
                    <a:spcPct val="100000"/>
                  </a:lnSpc>
                  <a:spcBef>
                    <a:spcPts val="0"/>
                  </a:spcBef>
                  <a:buNone/>
                </a:pPr>
                <a:r>
                  <a:rPr lang="es-VE" sz="2800" cap="none" dirty="0" smtClean="0"/>
                  <a:t>K = N° de ítems</a:t>
                </a:r>
              </a:p>
              <a:p>
                <a:pPr marL="0" indent="0">
                  <a:lnSpc>
                    <a:spcPct val="100000"/>
                  </a:lnSpc>
                  <a:spcBef>
                    <a:spcPts val="0"/>
                  </a:spcBef>
                  <a:buNone/>
                </a:pPr>
                <a14:m>
                  <m:oMath xmlns:m="http://schemas.openxmlformats.org/officeDocument/2006/math">
                    <m:sSubSup>
                      <m:sSubSupPr>
                        <m:ctrlPr>
                          <a:rPr lang="es-VE" sz="2800" i="1" cap="none" smtClean="0">
                            <a:latin typeface="Cambria Math" panose="02040503050406030204" pitchFamily="18" charset="0"/>
                          </a:rPr>
                        </m:ctrlPr>
                      </m:sSubSupPr>
                      <m:e>
                        <m:r>
                          <a:rPr lang="es-VE" sz="2800" b="0" i="1" cap="none" smtClean="0">
                            <a:latin typeface="Cambria Math" panose="02040503050406030204" pitchFamily="18" charset="0"/>
                          </a:rPr>
                          <m:t>𝑆</m:t>
                        </m:r>
                      </m:e>
                      <m:sub>
                        <m:r>
                          <a:rPr lang="es-VE" sz="2800" b="0" i="1" cap="none" smtClean="0">
                            <a:latin typeface="Cambria Math" panose="02040503050406030204" pitchFamily="18" charset="0"/>
                          </a:rPr>
                          <m:t>𝑖</m:t>
                        </m:r>
                      </m:sub>
                      <m:sup>
                        <m:r>
                          <a:rPr lang="es-VE" sz="2800" b="0" i="1" cap="none" smtClean="0">
                            <a:latin typeface="Cambria Math" panose="02040503050406030204" pitchFamily="18" charset="0"/>
                          </a:rPr>
                          <m:t>2</m:t>
                        </m:r>
                      </m:sup>
                    </m:sSubSup>
                  </m:oMath>
                </a14:m>
                <a:r>
                  <a:rPr lang="es-VE" sz="2800" cap="none" dirty="0" smtClean="0"/>
                  <a:t> = Varianza de los puntajes de cada ítem</a:t>
                </a:r>
              </a:p>
              <a:p>
                <a:pPr marL="0" indent="0">
                  <a:lnSpc>
                    <a:spcPct val="100000"/>
                  </a:lnSpc>
                  <a:spcBef>
                    <a:spcPts val="0"/>
                  </a:spcBef>
                  <a:buNone/>
                </a:pPr>
                <a14:m>
                  <m:oMath xmlns:m="http://schemas.openxmlformats.org/officeDocument/2006/math">
                    <m:sSubSup>
                      <m:sSubSupPr>
                        <m:ctrlPr>
                          <a:rPr lang="es-VE" sz="2800" i="1" cap="none" smtClean="0">
                            <a:latin typeface="Cambria Math" panose="02040503050406030204" pitchFamily="18" charset="0"/>
                          </a:rPr>
                        </m:ctrlPr>
                      </m:sSubSupPr>
                      <m:e>
                        <m:r>
                          <a:rPr lang="es-VE" sz="2800" b="0" i="1" cap="none" smtClean="0">
                            <a:latin typeface="Cambria Math" panose="02040503050406030204" pitchFamily="18" charset="0"/>
                          </a:rPr>
                          <m:t>𝑆</m:t>
                        </m:r>
                      </m:e>
                      <m:sub>
                        <m:r>
                          <a:rPr lang="es-VE" sz="2800" b="0" i="1" cap="none" smtClean="0">
                            <a:latin typeface="Cambria Math" panose="02040503050406030204" pitchFamily="18" charset="0"/>
                          </a:rPr>
                          <m:t>𝑡</m:t>
                        </m:r>
                      </m:sub>
                      <m:sup>
                        <m:r>
                          <a:rPr lang="es-VE" sz="2800" b="0" i="1" cap="none" smtClean="0">
                            <a:latin typeface="Cambria Math" panose="02040503050406030204" pitchFamily="18" charset="0"/>
                          </a:rPr>
                          <m:t>2</m:t>
                        </m:r>
                      </m:sup>
                    </m:sSubSup>
                  </m:oMath>
                </a14:m>
                <a:r>
                  <a:rPr lang="es-VE" sz="2800" cap="none" dirty="0" smtClean="0"/>
                  <a:t> = Varianza de los puntajes totales</a:t>
                </a:r>
              </a:p>
              <a:p>
                <a:pPr marL="0" indent="0" algn="just">
                  <a:lnSpc>
                    <a:spcPct val="100000"/>
                  </a:lnSpc>
                  <a:spcBef>
                    <a:spcPts val="0"/>
                  </a:spcBef>
                  <a:buNone/>
                </a:pPr>
                <a:endParaRPr lang="es-VE" sz="2800" dirty="0"/>
              </a:p>
            </p:txBody>
          </p:sp>
        </mc:Choice>
        <mc:Fallback xmlns="">
          <p:sp>
            <p:nvSpPr>
              <p:cNvPr id="3" name="Marcador de contenido 2"/>
              <p:cNvSpPr>
                <a:spLocks noGrp="1" noRot="1" noChangeAspect="1" noMove="1" noResize="1" noEditPoints="1" noAdjustHandles="1" noChangeArrowheads="1" noChangeShapeType="1" noTextEdit="1"/>
              </p:cNvSpPr>
              <p:nvPr>
                <p:ph sz="quarter" idx="13"/>
              </p:nvPr>
            </p:nvSpPr>
            <p:spPr>
              <a:blipFill rotWithShape="0">
                <a:blip r:embed="rId2"/>
                <a:stretch>
                  <a:fillRect l="-1235" t="-1779" r="-1176"/>
                </a:stretch>
              </a:blipFill>
            </p:spPr>
            <p:txBody>
              <a:bodyPr/>
              <a:lstStyle/>
              <a:p>
                <a:r>
                  <a:rPr lang="es-VE">
                    <a:noFill/>
                  </a:rPr>
                  <a:t> </a:t>
                </a:r>
              </a:p>
            </p:txBody>
          </p:sp>
        </mc:Fallback>
      </mc:AlternateContent>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962728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038" y="1783128"/>
            <a:ext cx="5908130" cy="1706030"/>
          </a:xfrm>
        </p:spPr>
        <p:txBody>
          <a:bodyPr>
            <a:normAutofit fontScale="90000"/>
          </a:bodyPr>
          <a:lstStyle/>
          <a:p>
            <a:r>
              <a:rPr lang="es-VE" sz="3100" b="1" dirty="0" smtClean="0"/>
              <a:t>Determinación DEL </a:t>
            </a:r>
            <a:r>
              <a:rPr lang="es-VE" sz="3100" b="1" dirty="0"/>
              <a:t>COEFICIENTE </a:t>
            </a:r>
            <a:r>
              <a:rPr lang="es-VE" sz="3100" b="1" dirty="0" smtClean="0"/>
              <a:t/>
            </a:r>
            <a:br>
              <a:rPr lang="es-VE" sz="3100" b="1" dirty="0" smtClean="0"/>
            </a:br>
            <a:r>
              <a:rPr lang="es-VE" sz="3100" b="1" dirty="0" smtClean="0"/>
              <a:t>DE </a:t>
            </a:r>
            <a:r>
              <a:rPr lang="es-VE" sz="3100" b="1" dirty="0"/>
              <a:t>ALFA </a:t>
            </a:r>
            <a:r>
              <a:rPr lang="es-VE" sz="3100" b="1" dirty="0" smtClean="0"/>
              <a:t>CRONBACH</a:t>
            </a:r>
            <a:br>
              <a:rPr lang="es-VE" sz="3100" b="1" dirty="0" smtClean="0"/>
            </a:br>
            <a:r>
              <a:rPr lang="es-VE" sz="2400" b="1" dirty="0"/>
              <a:t/>
            </a:r>
            <a:br>
              <a:rPr lang="es-VE" sz="2400" b="1" dirty="0"/>
            </a:br>
            <a:r>
              <a:rPr lang="es-VE" sz="3200" b="1" dirty="0" smtClean="0"/>
              <a:t/>
            </a:r>
            <a:br>
              <a:rPr lang="es-VE" sz="3200" b="1" dirty="0" smtClean="0"/>
            </a:br>
            <a:endParaRPr lang="es-VE" sz="3200" b="1" dirty="0"/>
          </a:p>
        </p:txBody>
      </p:sp>
      <p:sp>
        <p:nvSpPr>
          <p:cNvPr id="4" name="Marcador de pie de página 3"/>
          <p:cNvSpPr>
            <a:spLocks noGrp="1"/>
          </p:cNvSpPr>
          <p:nvPr>
            <p:ph type="ftr" sz="quarter" idx="11"/>
          </p:nvPr>
        </p:nvSpPr>
        <p:spPr/>
        <p:txBody>
          <a:bodyPr/>
          <a:lstStyle/>
          <a:p>
            <a:r>
              <a:rPr lang="en-US" dirty="0"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21</a:t>
            </a:fld>
            <a:endParaRPr lang="en-U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1503" y="0"/>
            <a:ext cx="5500497" cy="6858000"/>
          </a:xfrm>
          <a:prstGeom prst="rect">
            <a:avLst/>
          </a:prstGeom>
        </p:spPr>
      </p:pic>
      <p:sp>
        <p:nvSpPr>
          <p:cNvPr id="7" name="Rectángulo 6"/>
          <p:cNvSpPr/>
          <p:nvPr/>
        </p:nvSpPr>
        <p:spPr>
          <a:xfrm>
            <a:off x="493295" y="2791326"/>
            <a:ext cx="5751094" cy="2707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VE" sz="2000" dirty="0" smtClean="0"/>
              <a:t>Para determinar la confiabilidad de todo el instrumento a través de Alfa </a:t>
            </a:r>
            <a:r>
              <a:rPr lang="es-VE" sz="2000" dirty="0" err="1" smtClean="0"/>
              <a:t>Cronbach</a:t>
            </a:r>
            <a:r>
              <a:rPr lang="es-VE" sz="2000" dirty="0" smtClean="0"/>
              <a:t> se debe sacar la confiabilidad de los ítems de todas las variables y sumarlos, por ejemplo, si el cuestionario tuviese 4 variables sería así: </a:t>
            </a:r>
          </a:p>
          <a:p>
            <a:pPr algn="just"/>
            <a:r>
              <a:rPr lang="es-VE" sz="2000" dirty="0" smtClean="0"/>
              <a:t>0,95 + 0,89 +0,90 + 0,93 = 0,9175 = </a:t>
            </a:r>
            <a:r>
              <a:rPr lang="es-VE" sz="2000" b="1" dirty="0" smtClean="0"/>
              <a:t>0,92</a:t>
            </a:r>
          </a:p>
          <a:p>
            <a:pPr algn="just"/>
            <a:r>
              <a:rPr lang="es-VE" sz="2000" b="1" dirty="0" smtClean="0"/>
              <a:t>Este sería el coeficiente de confiabilidad del instrumento.</a:t>
            </a:r>
            <a:endParaRPr lang="es-VE" sz="2000" b="1" dirty="0"/>
          </a:p>
        </p:txBody>
      </p:sp>
    </p:spTree>
    <p:extLst>
      <p:ext uri="{BB962C8B-B14F-4D97-AF65-F5344CB8AC3E}">
        <p14:creationId xmlns:p14="http://schemas.microsoft.com/office/powerpoint/2010/main" val="3153632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13775" y="618517"/>
            <a:ext cx="10364451" cy="692925"/>
          </a:xfrm>
        </p:spPr>
        <p:txBody>
          <a:bodyPr/>
          <a:lstStyle/>
          <a:p>
            <a:r>
              <a:rPr lang="es-VE" b="1" dirty="0" smtClean="0"/>
              <a:t>Interpretación de la confiabilidad</a:t>
            </a:r>
            <a:endParaRPr lang="es-VE" b="1" dirty="0"/>
          </a:p>
        </p:txBody>
      </p:sp>
      <p:graphicFrame>
        <p:nvGraphicFramePr>
          <p:cNvPr id="7" name="Marcador de contenido 6"/>
          <p:cNvGraphicFramePr>
            <a:graphicFrameLocks noGrp="1"/>
          </p:cNvGraphicFramePr>
          <p:nvPr>
            <p:ph sz="quarter" idx="13"/>
            <p:extLst>
              <p:ext uri="{D42A27DB-BD31-4B8C-83A1-F6EECF244321}">
                <p14:modId xmlns:p14="http://schemas.microsoft.com/office/powerpoint/2010/main" val="366696182"/>
              </p:ext>
            </p:extLst>
          </p:nvPr>
        </p:nvGraphicFramePr>
        <p:xfrm>
          <a:off x="913774" y="1548816"/>
          <a:ext cx="10363200" cy="3108960"/>
        </p:xfrm>
        <a:graphic>
          <a:graphicData uri="http://schemas.openxmlformats.org/drawingml/2006/table">
            <a:tbl>
              <a:tblPr firstRow="1" bandRow="1">
                <a:tableStyleId>{3C2FFA5D-87B4-456A-9821-1D502468CF0F}</a:tableStyleId>
              </a:tblPr>
              <a:tblGrid>
                <a:gridCol w="5181600"/>
                <a:gridCol w="5181600"/>
              </a:tblGrid>
              <a:tr h="370840">
                <a:tc gridSpan="2">
                  <a:txBody>
                    <a:bodyPr/>
                    <a:lstStyle/>
                    <a:p>
                      <a:pPr algn="ctr"/>
                      <a:r>
                        <a:rPr lang="es-VE" sz="2800" dirty="0" smtClean="0"/>
                        <a:t>Interpretación</a:t>
                      </a:r>
                      <a:r>
                        <a:rPr lang="es-VE" sz="2800" baseline="0" dirty="0" smtClean="0"/>
                        <a:t> de la Confiabilidad</a:t>
                      </a:r>
                      <a:endParaRPr lang="es-VE" sz="2800" dirty="0"/>
                    </a:p>
                  </a:txBody>
                  <a:tcPr/>
                </a:tc>
                <a:tc hMerge="1">
                  <a:txBody>
                    <a:bodyPr/>
                    <a:lstStyle/>
                    <a:p>
                      <a:endParaRPr lang="es-VE" dirty="0"/>
                    </a:p>
                  </a:txBody>
                  <a:tcPr/>
                </a:tc>
              </a:tr>
              <a:tr h="370840">
                <a:tc>
                  <a:txBody>
                    <a:bodyPr/>
                    <a:lstStyle/>
                    <a:p>
                      <a:pPr algn="ctr"/>
                      <a:r>
                        <a:rPr lang="es-VE" sz="2800" dirty="0" smtClean="0"/>
                        <a:t>0,81 a 1</a:t>
                      </a:r>
                      <a:endParaRPr lang="es-VE" sz="2800" dirty="0"/>
                    </a:p>
                  </a:txBody>
                  <a:tcPr/>
                </a:tc>
                <a:tc>
                  <a:txBody>
                    <a:bodyPr/>
                    <a:lstStyle/>
                    <a:p>
                      <a:pPr algn="ctr"/>
                      <a:r>
                        <a:rPr lang="es-VE" sz="2800" dirty="0" smtClean="0"/>
                        <a:t>Muy alta Confiabilidad</a:t>
                      </a:r>
                      <a:endParaRPr lang="es-VE" sz="2800" dirty="0"/>
                    </a:p>
                  </a:txBody>
                  <a:tcPr/>
                </a:tc>
              </a:tr>
              <a:tr h="370840">
                <a:tc>
                  <a:txBody>
                    <a:bodyPr/>
                    <a:lstStyle/>
                    <a:p>
                      <a:pPr algn="ctr"/>
                      <a:r>
                        <a:rPr lang="es-VE" sz="2800" dirty="0" smtClean="0"/>
                        <a:t>0,61 a 0,80</a:t>
                      </a:r>
                      <a:endParaRPr lang="es-VE" sz="2800" dirty="0"/>
                    </a:p>
                  </a:txBody>
                  <a:tcPr/>
                </a:tc>
                <a:tc>
                  <a:txBody>
                    <a:bodyPr/>
                    <a:lstStyle/>
                    <a:p>
                      <a:pPr algn="ctr"/>
                      <a:r>
                        <a:rPr lang="es-VE" sz="2800" dirty="0" smtClean="0"/>
                        <a:t>Alta Confiabilidad</a:t>
                      </a:r>
                      <a:endParaRPr lang="es-VE" sz="2800" dirty="0"/>
                    </a:p>
                  </a:txBody>
                  <a:tcPr/>
                </a:tc>
              </a:tr>
              <a:tr h="370840">
                <a:tc>
                  <a:txBody>
                    <a:bodyPr/>
                    <a:lstStyle/>
                    <a:p>
                      <a:pPr algn="ctr"/>
                      <a:r>
                        <a:rPr lang="es-VE" sz="2800" dirty="0" smtClean="0"/>
                        <a:t>0,41 a 0,60</a:t>
                      </a:r>
                      <a:endParaRPr lang="es-VE" sz="2800" dirty="0"/>
                    </a:p>
                  </a:txBody>
                  <a:tcPr/>
                </a:tc>
                <a:tc>
                  <a:txBody>
                    <a:bodyPr/>
                    <a:lstStyle/>
                    <a:p>
                      <a:pPr algn="ctr"/>
                      <a:r>
                        <a:rPr lang="es-VE" sz="2800" dirty="0" smtClean="0"/>
                        <a:t>Moderada Confiabilidad</a:t>
                      </a:r>
                      <a:endParaRPr lang="es-VE" sz="2800" dirty="0"/>
                    </a:p>
                  </a:txBody>
                  <a:tcPr/>
                </a:tc>
              </a:tr>
              <a:tr h="370840">
                <a:tc>
                  <a:txBody>
                    <a:bodyPr/>
                    <a:lstStyle/>
                    <a:p>
                      <a:pPr algn="ctr"/>
                      <a:r>
                        <a:rPr lang="es-VE" sz="2800" dirty="0" smtClean="0"/>
                        <a:t>0,21 a 0,40</a:t>
                      </a:r>
                      <a:endParaRPr lang="es-VE" sz="2800" dirty="0"/>
                    </a:p>
                  </a:txBody>
                  <a:tcPr/>
                </a:tc>
                <a:tc>
                  <a:txBody>
                    <a:bodyPr/>
                    <a:lstStyle/>
                    <a:p>
                      <a:pPr algn="ctr"/>
                      <a:r>
                        <a:rPr lang="es-VE" sz="2800" dirty="0" smtClean="0"/>
                        <a:t>Baja Confiabilidad</a:t>
                      </a:r>
                      <a:endParaRPr lang="es-VE" sz="2800" dirty="0"/>
                    </a:p>
                  </a:txBody>
                  <a:tcPr/>
                </a:tc>
              </a:tr>
              <a:tr h="370840">
                <a:tc>
                  <a:txBody>
                    <a:bodyPr/>
                    <a:lstStyle/>
                    <a:p>
                      <a:pPr algn="ctr"/>
                      <a:r>
                        <a:rPr lang="es-VE" sz="2800" dirty="0" smtClean="0"/>
                        <a:t>0,01 a 0,20</a:t>
                      </a:r>
                      <a:endParaRPr lang="es-VE" sz="2800" dirty="0"/>
                    </a:p>
                  </a:txBody>
                  <a:tcPr/>
                </a:tc>
                <a:tc>
                  <a:txBody>
                    <a:bodyPr/>
                    <a:lstStyle/>
                    <a:p>
                      <a:pPr algn="ctr"/>
                      <a:r>
                        <a:rPr lang="es-VE" sz="2800" dirty="0" smtClean="0"/>
                        <a:t>Muy baja Confiabilidad</a:t>
                      </a:r>
                      <a:endParaRPr lang="es-VE" sz="2800" dirty="0"/>
                    </a:p>
                  </a:txBody>
                  <a:tcPr/>
                </a:tc>
              </a:tr>
            </a:tbl>
          </a:graphicData>
        </a:graphic>
      </p:graphicFrame>
      <p:sp>
        <p:nvSpPr>
          <p:cNvPr id="3" name="Marcador de pie de página 2"/>
          <p:cNvSpPr>
            <a:spLocks noGrp="1"/>
          </p:cNvSpPr>
          <p:nvPr>
            <p:ph type="ftr" sz="quarter" idx="11"/>
          </p:nvPr>
        </p:nvSpPr>
        <p:spPr/>
        <p:txBody>
          <a:bodyPr/>
          <a:lstStyle/>
          <a:p>
            <a:r>
              <a:rPr lang="en-US" smtClean="0"/>
              <a:t>MSc. BELKIS CAMACARO</a:t>
            </a:r>
            <a:endParaRPr lang="en-US" dirty="0"/>
          </a:p>
        </p:txBody>
      </p:sp>
      <p:sp>
        <p:nvSpPr>
          <p:cNvPr id="4" name="Marcador de número de diapositiva 3"/>
          <p:cNvSpPr>
            <a:spLocks noGrp="1"/>
          </p:cNvSpPr>
          <p:nvPr>
            <p:ph type="sldNum" sz="quarter" idx="12"/>
          </p:nvPr>
        </p:nvSpPr>
        <p:spPr/>
        <p:txBody>
          <a:bodyPr/>
          <a:lstStyle/>
          <a:p>
            <a:fld id="{6D22F896-40B5-4ADD-8801-0D06FADFA095}" type="slidenum">
              <a:rPr lang="en-US" smtClean="0"/>
              <a:t>22</a:t>
            </a:fld>
            <a:endParaRPr lang="en-US" dirty="0"/>
          </a:p>
        </p:txBody>
      </p:sp>
      <p:sp>
        <p:nvSpPr>
          <p:cNvPr id="8" name="CuadroTexto 7"/>
          <p:cNvSpPr txBox="1"/>
          <p:nvPr/>
        </p:nvSpPr>
        <p:spPr>
          <a:xfrm>
            <a:off x="916806" y="5113421"/>
            <a:ext cx="4617720" cy="369332"/>
          </a:xfrm>
          <a:prstGeom prst="rect">
            <a:avLst/>
          </a:prstGeom>
          <a:noFill/>
        </p:spPr>
        <p:txBody>
          <a:bodyPr wrap="square" rtlCol="0">
            <a:spAutoFit/>
          </a:bodyPr>
          <a:lstStyle/>
          <a:p>
            <a:r>
              <a:rPr lang="es-VE" dirty="0" smtClean="0"/>
              <a:t>Fuente: Ruiz Bolívar (citado en Bautista, 2012)</a:t>
            </a:r>
            <a:endParaRPr lang="es-VE" dirty="0"/>
          </a:p>
        </p:txBody>
      </p:sp>
    </p:spTree>
    <p:extLst>
      <p:ext uri="{BB962C8B-B14F-4D97-AF65-F5344CB8AC3E}">
        <p14:creationId xmlns:p14="http://schemas.microsoft.com/office/powerpoint/2010/main" val="170178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¿Cómo citar a Ruíz Bolívar?</a:t>
            </a:r>
            <a:endParaRPr lang="es-VE"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Ruiz Bolívar,  C.  (2002).   </a:t>
            </a:r>
            <a:r>
              <a:rPr lang="es-VE" sz="2800" i="1" cap="none" dirty="0" smtClean="0"/>
              <a:t>Diseño   de   Instrumentos  de  Investigación  y </a:t>
            </a:r>
          </a:p>
          <a:p>
            <a:pPr marL="0" indent="0" algn="just">
              <a:lnSpc>
                <a:spcPct val="100000"/>
              </a:lnSpc>
              <a:spcBef>
                <a:spcPts val="0"/>
              </a:spcBef>
              <a:buNone/>
            </a:pPr>
            <a:r>
              <a:rPr lang="es-VE" sz="2800" i="1" cap="none" dirty="0"/>
              <a:t> </a:t>
            </a:r>
            <a:r>
              <a:rPr lang="es-VE" sz="2800" i="1" cap="none" dirty="0" smtClean="0"/>
              <a:t>   Evaluación Educativa. </a:t>
            </a:r>
            <a:r>
              <a:rPr lang="es-VE" sz="2800" cap="none" dirty="0" smtClean="0"/>
              <a:t>Venezuela: Editorial CIDEG.</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3225602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3200" b="1" dirty="0" smtClean="0"/>
              <a:t>CÁLCULO DEL Coeficiente </a:t>
            </a:r>
            <a:r>
              <a:rPr lang="es-VE" sz="3200" b="1" dirty="0" err="1" smtClean="0"/>
              <a:t>kuder</a:t>
            </a:r>
            <a:r>
              <a:rPr lang="es-VE" sz="3200" b="1" dirty="0" smtClean="0"/>
              <a:t>-Richardson</a:t>
            </a:r>
            <a:br>
              <a:rPr lang="es-VE" sz="3200" b="1" dirty="0" smtClean="0"/>
            </a:br>
            <a:r>
              <a:rPr lang="es-VE" sz="3200" b="1" cap="none" dirty="0" smtClean="0"/>
              <a:t>Se usa con ítems de 2 alternativas </a:t>
            </a:r>
            <a:br>
              <a:rPr lang="es-VE" sz="3200" b="1" cap="none" dirty="0" smtClean="0"/>
            </a:br>
            <a:r>
              <a:rPr lang="es-VE" sz="3200" b="1" cap="none" dirty="0" smtClean="0"/>
              <a:t>(verdadero y falso o  Sí y No)</a:t>
            </a:r>
            <a:endParaRPr lang="es-VE" sz="3200" b="1" cap="none"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Retomando el ejemplo anterior, para la variable Rendimiento Laboral de las Autoridades Universitarias, se utilizaron 4 ítems para el </a:t>
            </a:r>
            <a:r>
              <a:rPr lang="es-VE" sz="2800" cap="none" dirty="0" err="1" smtClean="0"/>
              <a:t>subindicador</a:t>
            </a:r>
            <a:r>
              <a:rPr lang="es-VE" sz="2800" cap="none" dirty="0" smtClean="0"/>
              <a:t> Diagnóstico de Situación, 3 ítems para el </a:t>
            </a:r>
            <a:r>
              <a:rPr lang="es-VE" sz="2800" cap="none" dirty="0" err="1" smtClean="0"/>
              <a:t>subindicador</a:t>
            </a:r>
            <a:r>
              <a:rPr lang="es-VE" sz="2800" cap="none" dirty="0" smtClean="0"/>
              <a:t> Planificación de Actividad, y 3 ítems para el </a:t>
            </a:r>
            <a:r>
              <a:rPr lang="es-VE" sz="2800" cap="none" dirty="0" err="1" smtClean="0"/>
              <a:t>subindicador</a:t>
            </a:r>
            <a:r>
              <a:rPr lang="es-VE" sz="2800" cap="none" dirty="0" smtClean="0"/>
              <a:t> Organización de Tareas, en total se concibieron 10 ítems para esa variable, sólo que contaron cada uno de ellos con dos alternativas de respuesta ( sí y no).</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31561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232624"/>
            <a:ext cx="10364451" cy="1066788"/>
          </a:xfrm>
        </p:spPr>
        <p:txBody>
          <a:bodyPr/>
          <a:lstStyle/>
          <a:p>
            <a:r>
              <a:rPr lang="es-VE" b="1" dirty="0"/>
              <a:t>CÁLCULO DEL Coeficiente </a:t>
            </a:r>
            <a:r>
              <a:rPr lang="es-VE" b="1" dirty="0" err="1"/>
              <a:t>kuder</a:t>
            </a:r>
            <a:r>
              <a:rPr lang="es-VE" b="1" dirty="0"/>
              <a:t>-Richardson</a:t>
            </a:r>
          </a:p>
        </p:txBody>
      </p:sp>
      <mc:AlternateContent xmlns:mc="http://schemas.openxmlformats.org/markup-compatibility/2006" xmlns:a14="http://schemas.microsoft.com/office/drawing/2010/main">
        <mc:Choice Requires="a14">
          <p:sp>
            <p:nvSpPr>
              <p:cNvPr id="3" name="Marcador de contenido 2"/>
              <p:cNvSpPr>
                <a:spLocks noGrp="1"/>
              </p:cNvSpPr>
              <p:nvPr>
                <p:ph sz="quarter" idx="13"/>
              </p:nvPr>
            </p:nvSpPr>
            <p:spPr>
              <a:xfrm>
                <a:off x="913774" y="1299412"/>
                <a:ext cx="10363826" cy="4491787"/>
              </a:xfrm>
            </p:spPr>
            <p:txBody>
              <a:bodyPr>
                <a:normAutofit fontScale="92500" lnSpcReduction="20000"/>
              </a:bodyPr>
              <a:lstStyle/>
              <a:p>
                <a:pPr marL="0" indent="0" algn="just">
                  <a:lnSpc>
                    <a:spcPct val="100000"/>
                  </a:lnSpc>
                  <a:spcBef>
                    <a:spcPts val="0"/>
                  </a:spcBef>
                  <a:buNone/>
                </a:pPr>
                <a:r>
                  <a:rPr lang="es-VE" sz="2800" cap="none" dirty="0" smtClean="0"/>
                  <a:t>Las respuestas emitidas se procesaron de la siguiente manera:</a:t>
                </a:r>
              </a:p>
              <a:p>
                <a:pPr marL="0" indent="0" algn="just">
                  <a:lnSpc>
                    <a:spcPct val="100000"/>
                  </a:lnSpc>
                  <a:spcBef>
                    <a:spcPts val="0"/>
                  </a:spcBef>
                  <a:buNone/>
                </a:pPr>
                <a:r>
                  <a:rPr lang="es-VE" sz="2800" cap="none" dirty="0" smtClean="0"/>
                  <a:t>-</a:t>
                </a:r>
                <a:r>
                  <a:rPr lang="es-VE" sz="2800" cap="none" dirty="0" err="1" smtClean="0"/>
                  <a:t>Item</a:t>
                </a:r>
                <a:r>
                  <a:rPr lang="es-VE" sz="2800" cap="none" dirty="0" smtClean="0"/>
                  <a:t> con respuesta incorrecta valor cero (0).</a:t>
                </a:r>
              </a:p>
              <a:p>
                <a:pPr marL="0" indent="0" algn="just">
                  <a:lnSpc>
                    <a:spcPct val="100000"/>
                  </a:lnSpc>
                  <a:spcBef>
                    <a:spcPts val="0"/>
                  </a:spcBef>
                  <a:buNone/>
                </a:pPr>
                <a:r>
                  <a:rPr lang="es-VE" sz="2800" cap="none" dirty="0" smtClean="0"/>
                  <a:t>-</a:t>
                </a:r>
                <a:r>
                  <a:rPr lang="es-VE" sz="2800" cap="none" dirty="0" err="1" smtClean="0"/>
                  <a:t>Item</a:t>
                </a:r>
                <a:r>
                  <a:rPr lang="es-VE" sz="2800" cap="none" dirty="0" smtClean="0"/>
                  <a:t> con respuesta correcta valor uno (1).</a:t>
                </a:r>
              </a:p>
              <a:p>
                <a:pPr marL="0" indent="0" algn="just">
                  <a:lnSpc>
                    <a:spcPct val="100000"/>
                  </a:lnSpc>
                  <a:spcBef>
                    <a:spcPts val="0"/>
                  </a:spcBef>
                  <a:buNone/>
                </a:pPr>
                <a:r>
                  <a:rPr lang="es-VE" sz="2800" cap="none" dirty="0" smtClean="0"/>
                  <a:t>-Luego se determinaron los valores correspondientes a los sujetos que respondieron correctamente cada pregunta (</a:t>
                </a:r>
                <a14:m>
                  <m:oMath xmlns:m="http://schemas.openxmlformats.org/officeDocument/2006/math">
                    <m:sSub>
                      <m:sSubPr>
                        <m:ctrlPr>
                          <a:rPr lang="es-VE" sz="2800" i="1" cap="none" smtClean="0">
                            <a:latin typeface="Cambria Math" panose="02040503050406030204" pitchFamily="18" charset="0"/>
                          </a:rPr>
                        </m:ctrlPr>
                      </m:sSubPr>
                      <m:e>
                        <m:r>
                          <a:rPr lang="es-VE" sz="2800" b="0" i="1" cap="none" smtClean="0">
                            <a:latin typeface="Cambria Math" panose="02040503050406030204" pitchFamily="18" charset="0"/>
                          </a:rPr>
                          <m:t>𝑝</m:t>
                        </m:r>
                      </m:e>
                      <m:sub>
                        <m:r>
                          <a:rPr lang="es-VE" sz="2800" b="0" i="1" cap="none" smtClean="0">
                            <a:latin typeface="Cambria Math" panose="02040503050406030204" pitchFamily="18" charset="0"/>
                          </a:rPr>
                          <m:t>𝑖</m:t>
                        </m:r>
                        <m:r>
                          <a:rPr lang="es-VE" sz="2800" b="0" i="1" cap="none" smtClean="0">
                            <a:latin typeface="Cambria Math" panose="02040503050406030204" pitchFamily="18" charset="0"/>
                          </a:rPr>
                          <m:t>)</m:t>
                        </m:r>
                      </m:sub>
                    </m:sSub>
                  </m:oMath>
                </a14:m>
                <a:r>
                  <a:rPr lang="es-VE" sz="2800" dirty="0" smtClean="0"/>
                  <a:t>.</a:t>
                </a:r>
              </a:p>
              <a:p>
                <a:pPr marL="0" indent="0" algn="just">
                  <a:lnSpc>
                    <a:spcPct val="100000"/>
                  </a:lnSpc>
                  <a:spcBef>
                    <a:spcPts val="0"/>
                  </a:spcBef>
                  <a:buNone/>
                </a:pPr>
                <a:r>
                  <a:rPr lang="es-VE" sz="2800" dirty="0" smtClean="0"/>
                  <a:t>-</a:t>
                </a:r>
                <a:r>
                  <a:rPr lang="es-VE" sz="2800" cap="none" dirty="0" smtClean="0"/>
                  <a:t>Seguidamente se calculó el número de sujetos que respondieron bien el ítem entre el número total de sujetos de la muestra </a:t>
                </a:r>
                <a:r>
                  <a:rPr lang="es-VE" sz="2800" cap="none" dirty="0"/>
                  <a:t>(</a:t>
                </a:r>
                <a:r>
                  <a:rPr lang="es-VE" sz="2800" cap="none" dirty="0" smtClean="0"/>
                  <a:t>n</a:t>
                </a:r>
                <a14:m>
                  <m:oMath xmlns:m="http://schemas.openxmlformats.org/officeDocument/2006/math">
                    <m:sSub>
                      <m:sSubPr>
                        <m:ctrlPr>
                          <a:rPr lang="es-VE" sz="2800" i="1" cap="none" smtClean="0">
                            <a:latin typeface="Cambria Math" panose="02040503050406030204" pitchFamily="18" charset="0"/>
                          </a:rPr>
                        </m:ctrlPr>
                      </m:sSubPr>
                      <m:e>
                        <m:r>
                          <a:rPr lang="es-VE" sz="2800" b="0" i="1" cap="none" smtClean="0">
                            <a:latin typeface="Cambria Math" panose="02040503050406030204" pitchFamily="18" charset="0"/>
                          </a:rPr>
                          <m:t>𝑝</m:t>
                        </m:r>
                      </m:e>
                      <m:sub>
                        <m:r>
                          <a:rPr lang="es-VE" sz="2800" b="0" i="1" cap="none" smtClean="0">
                            <a:latin typeface="Cambria Math" panose="02040503050406030204" pitchFamily="18" charset="0"/>
                          </a:rPr>
                          <m:t>𝑖</m:t>
                        </m:r>
                        <m:r>
                          <a:rPr lang="es-VE" sz="2800" b="0" i="1" cap="none" smtClean="0">
                            <a:latin typeface="Cambria Math" panose="02040503050406030204" pitchFamily="18" charset="0"/>
                          </a:rPr>
                          <m:t>)</m:t>
                        </m:r>
                      </m:sub>
                    </m:sSub>
                  </m:oMath>
                </a14:m>
                <a:endParaRPr lang="es-VE" sz="2800" cap="none" dirty="0" smtClean="0"/>
              </a:p>
              <a:p>
                <a:pPr marL="0" indent="0" algn="just">
                  <a:lnSpc>
                    <a:spcPct val="100000"/>
                  </a:lnSpc>
                  <a:spcBef>
                    <a:spcPts val="0"/>
                  </a:spcBef>
                  <a:buNone/>
                </a:pPr>
                <a:r>
                  <a:rPr lang="es-VE" sz="2800" cap="none" dirty="0" smtClean="0"/>
                  <a:t>-Se calculó después la proporción de sujetos que respondieron mal el ítem (</a:t>
                </a:r>
                <a14:m>
                  <m:oMath xmlns:m="http://schemas.openxmlformats.org/officeDocument/2006/math">
                    <m:sSub>
                      <m:sSubPr>
                        <m:ctrlPr>
                          <a:rPr lang="es-VE" sz="2800" i="1" cap="none" smtClean="0">
                            <a:latin typeface="Cambria Math" panose="02040503050406030204" pitchFamily="18" charset="0"/>
                          </a:rPr>
                        </m:ctrlPr>
                      </m:sSubPr>
                      <m:e>
                        <m:r>
                          <a:rPr lang="es-VE" sz="2800" b="0" i="1" cap="none" smtClean="0">
                            <a:latin typeface="Cambria Math" panose="02040503050406030204" pitchFamily="18" charset="0"/>
                          </a:rPr>
                          <m:t>𝑞</m:t>
                        </m:r>
                      </m:e>
                      <m:sub>
                        <m:r>
                          <a:rPr lang="es-VE" sz="2800" b="0" i="1" cap="none" smtClean="0">
                            <a:latin typeface="Cambria Math" panose="02040503050406030204" pitchFamily="18" charset="0"/>
                          </a:rPr>
                          <m:t>𝑖</m:t>
                        </m:r>
                        <m:r>
                          <a:rPr lang="es-VE" sz="2800" b="0" i="1" cap="none" smtClean="0">
                            <a:latin typeface="Cambria Math" panose="02040503050406030204" pitchFamily="18" charset="0"/>
                          </a:rPr>
                          <m:t>)</m:t>
                        </m:r>
                      </m:sub>
                    </m:sSub>
                  </m:oMath>
                </a14:m>
                <a:r>
                  <a:rPr lang="es-VE" sz="2800" cap="none" dirty="0" smtClean="0"/>
                  <a:t>.</a:t>
                </a:r>
              </a:p>
              <a:p>
                <a:pPr marL="0" indent="0" algn="just">
                  <a:spcBef>
                    <a:spcPts val="0"/>
                  </a:spcBef>
                  <a:buNone/>
                </a:pPr>
                <a:r>
                  <a:rPr lang="es-VE" sz="2800" dirty="0" smtClean="0">
                    <a:solidFill>
                      <a:srgbClr val="000000"/>
                    </a:solidFill>
                    <a:latin typeface="Tw Cen MT" panose="020B0602020104020603" pitchFamily="34" charset="0"/>
                  </a:rPr>
                  <a:t>-</a:t>
                </a:r>
                <a:r>
                  <a:rPr lang="es-VE" sz="2800" cap="none" dirty="0">
                    <a:solidFill>
                      <a:srgbClr val="000000"/>
                    </a:solidFill>
                    <a:latin typeface="Tw Cen MT" panose="020B0602020104020603" pitchFamily="34" charset="0"/>
                  </a:rPr>
                  <a:t>S</a:t>
                </a:r>
                <a:r>
                  <a:rPr lang="es-VE" sz="2800" cap="none" dirty="0" smtClean="0">
                    <a:solidFill>
                      <a:srgbClr val="000000"/>
                    </a:solidFill>
                    <a:latin typeface="Tw Cen MT" panose="020B0602020104020603" pitchFamily="34" charset="0"/>
                  </a:rPr>
                  <a:t>e calculó después la proporción de sujetos que respondieron mal el ítem entre el número total de sujetos de la muestra (n</a:t>
                </a:r>
                <a14:m>
                  <m:oMath xmlns:m="http://schemas.openxmlformats.org/officeDocument/2006/math">
                    <m:sSub>
                      <m:sSubPr>
                        <m:ctrlPr>
                          <a:rPr lang="es-VE" sz="2800" i="1" cap="none">
                            <a:solidFill>
                              <a:srgbClr val="000000"/>
                            </a:solidFill>
                            <a:latin typeface="Cambria Math" panose="02040503050406030204" pitchFamily="18" charset="0"/>
                          </a:rPr>
                        </m:ctrlPr>
                      </m:sSubPr>
                      <m:e>
                        <m:r>
                          <a:rPr lang="es-VE" sz="2800" b="0" i="1" cap="none" smtClean="0">
                            <a:solidFill>
                              <a:srgbClr val="000000"/>
                            </a:solidFill>
                            <a:latin typeface="Cambria Math" panose="02040503050406030204" pitchFamily="18" charset="0"/>
                          </a:rPr>
                          <m:t>𝑞</m:t>
                        </m:r>
                      </m:e>
                      <m:sub>
                        <m:r>
                          <a:rPr lang="es-VE" sz="2800" i="1" cap="none">
                            <a:solidFill>
                              <a:srgbClr val="000000"/>
                            </a:solidFill>
                            <a:latin typeface="Cambria Math" panose="02040503050406030204" pitchFamily="18" charset="0"/>
                          </a:rPr>
                          <m:t>𝑖</m:t>
                        </m:r>
                        <m:r>
                          <a:rPr lang="es-VE" sz="2800" i="1" cap="none">
                            <a:solidFill>
                              <a:srgbClr val="000000"/>
                            </a:solidFill>
                            <a:latin typeface="Cambria Math" panose="02040503050406030204" pitchFamily="18" charset="0"/>
                          </a:rPr>
                          <m:t>)</m:t>
                        </m:r>
                      </m:sub>
                    </m:sSub>
                  </m:oMath>
                </a14:m>
                <a:r>
                  <a:rPr lang="es-VE" sz="2800" cap="none" dirty="0" smtClean="0">
                    <a:solidFill>
                      <a:srgbClr val="000000"/>
                    </a:solidFill>
                    <a:latin typeface="Tw Cen MT" panose="020B0602020104020603" pitchFamily="34" charset="0"/>
                  </a:rPr>
                  <a:t>.</a:t>
                </a:r>
              </a:p>
              <a:p>
                <a:pPr marL="0" indent="0" algn="just">
                  <a:spcBef>
                    <a:spcPts val="0"/>
                  </a:spcBef>
                  <a:buNone/>
                </a:pPr>
                <a:r>
                  <a:rPr lang="es-VE" sz="2800" cap="none" dirty="0" smtClean="0">
                    <a:solidFill>
                      <a:srgbClr val="000000"/>
                    </a:solidFill>
                    <a:latin typeface="Tw Cen MT" panose="020B0602020104020603" pitchFamily="34" charset="0"/>
                  </a:rPr>
                  <a:t>-Luego se colocaron los resultados en una tabla como la siguiente.</a:t>
                </a:r>
              </a:p>
              <a:p>
                <a:pPr marL="0" indent="0" algn="just">
                  <a:spcBef>
                    <a:spcPts val="0"/>
                  </a:spcBef>
                  <a:buNone/>
                </a:pPr>
                <a:endParaRPr lang="es-VE" sz="2800" cap="none" dirty="0" smtClean="0">
                  <a:solidFill>
                    <a:srgbClr val="000000"/>
                  </a:solidFill>
                  <a:latin typeface="Tw Cen MT" panose="020B0602020104020603" pitchFamily="34" charset="0"/>
                </a:endParaRPr>
              </a:p>
              <a:p>
                <a:pPr marL="0" indent="0" algn="just">
                  <a:spcBef>
                    <a:spcPts val="0"/>
                  </a:spcBef>
                  <a:buNone/>
                </a:pPr>
                <a:endParaRPr lang="es-VE" sz="2800" cap="none" dirty="0"/>
              </a:p>
              <a:p>
                <a:pPr marL="0" indent="0" algn="just">
                  <a:lnSpc>
                    <a:spcPct val="100000"/>
                  </a:lnSpc>
                  <a:spcBef>
                    <a:spcPts val="0"/>
                  </a:spcBef>
                  <a:buNone/>
                </a:pPr>
                <a:endParaRPr lang="es-VE" sz="2800" cap="none" dirty="0"/>
              </a:p>
            </p:txBody>
          </p:sp>
        </mc:Choice>
        <mc:Fallback xmlns="">
          <p:sp>
            <p:nvSpPr>
              <p:cNvPr id="3" name="Marcador de contenido 2"/>
              <p:cNvSpPr>
                <a:spLocks noGrp="1" noRot="1" noChangeAspect="1" noMove="1" noResize="1" noEditPoints="1" noAdjustHandles="1" noChangeArrowheads="1" noChangeShapeType="1" noTextEdit="1"/>
              </p:cNvSpPr>
              <p:nvPr>
                <p:ph sz="quarter" idx="13"/>
              </p:nvPr>
            </p:nvSpPr>
            <p:spPr>
              <a:xfrm>
                <a:off x="913774" y="1299412"/>
                <a:ext cx="10363826" cy="4491787"/>
              </a:xfrm>
              <a:blipFill rotWithShape="0">
                <a:blip r:embed="rId2"/>
                <a:stretch>
                  <a:fillRect l="-1059" t="-2849" r="-1059"/>
                </a:stretch>
              </a:blipFill>
            </p:spPr>
            <p:txBody>
              <a:bodyPr/>
              <a:lstStyle/>
              <a:p>
                <a:r>
                  <a:rPr lang="es-VE">
                    <a:noFill/>
                  </a:rPr>
                  <a:t> </a:t>
                </a:r>
              </a:p>
            </p:txBody>
          </p:sp>
        </mc:Fallback>
      </mc:AlternateContent>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07236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913774" y="137255"/>
            <a:ext cx="10364451" cy="680894"/>
          </a:xfrm>
        </p:spPr>
        <p:txBody>
          <a:bodyPr>
            <a:normAutofit/>
          </a:bodyPr>
          <a:lstStyle/>
          <a:p>
            <a:r>
              <a:rPr lang="es-VE" sz="3200" b="1" dirty="0" smtClean="0"/>
              <a:t>CÁLCULO DE COEFICIENTE KUDER-RICHARDSON</a:t>
            </a:r>
            <a:endParaRPr lang="es-VE" sz="3200" b="1"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26</a:t>
            </a:fld>
            <a:endParaRPr lang="en-US" dirty="0"/>
          </a:p>
        </p:txBody>
      </p:sp>
      <p:pic>
        <p:nvPicPr>
          <p:cNvPr id="7" name="Imagen 6"/>
          <p:cNvPicPr>
            <a:picLocks noChangeAspect="1"/>
          </p:cNvPicPr>
          <p:nvPr/>
        </p:nvPicPr>
        <p:blipFill>
          <a:blip r:embed="rId2"/>
          <a:stretch>
            <a:fillRect/>
          </a:stretch>
        </p:blipFill>
        <p:spPr>
          <a:xfrm>
            <a:off x="273529" y="768350"/>
            <a:ext cx="7953375" cy="5114925"/>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8518358" y="1708483"/>
                <a:ext cx="3152273" cy="292367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 xmlns:m="http://schemas.openxmlformats.org/officeDocument/2006/math">
                    <m:sSub>
                      <m:sSubPr>
                        <m:ctrlPr>
                          <a:rPr lang="es-VE" i="1" smtClean="0">
                            <a:solidFill>
                              <a:schemeClr val="bg1"/>
                            </a:solidFill>
                            <a:latin typeface="Cambria Math" panose="02040503050406030204" pitchFamily="18" charset="0"/>
                          </a:rPr>
                        </m:ctrlPr>
                      </m:sSubPr>
                      <m:e>
                        <m:r>
                          <a:rPr lang="es-VE" b="0" i="1" smtClean="0">
                            <a:solidFill>
                              <a:schemeClr val="bg1"/>
                            </a:solidFill>
                            <a:latin typeface="Cambria Math" panose="02040503050406030204" pitchFamily="18" charset="0"/>
                          </a:rPr>
                          <m:t>𝑝</m:t>
                        </m:r>
                      </m:e>
                      <m:sub>
                        <m:r>
                          <a:rPr lang="es-VE" b="0" i="1" smtClean="0">
                            <a:solidFill>
                              <a:schemeClr val="bg1"/>
                            </a:solidFill>
                            <a:latin typeface="Cambria Math" panose="02040503050406030204" pitchFamily="18" charset="0"/>
                          </a:rPr>
                          <m:t>𝑖</m:t>
                        </m:r>
                      </m:sub>
                    </m:sSub>
                  </m:oMath>
                </a14:m>
                <a:r>
                  <a:rPr lang="es-VE" dirty="0" smtClean="0">
                    <a:solidFill>
                      <a:schemeClr val="bg1"/>
                    </a:solidFill>
                  </a:rPr>
                  <a:t> (proporción de sujetos que respondieron bien el ítem)</a:t>
                </a:r>
              </a:p>
              <a:p>
                <a:pPr algn="just"/>
                <a14:m>
                  <m:oMath xmlns:m="http://schemas.openxmlformats.org/officeDocument/2006/math">
                    <m:sSub>
                      <m:sSubPr>
                        <m:ctrlPr>
                          <a:rPr lang="es-VE" i="1" smtClean="0">
                            <a:solidFill>
                              <a:schemeClr val="bg1"/>
                            </a:solidFill>
                            <a:latin typeface="Cambria Math" panose="02040503050406030204" pitchFamily="18" charset="0"/>
                          </a:rPr>
                        </m:ctrlPr>
                      </m:sSubPr>
                      <m:e>
                        <m:r>
                          <a:rPr lang="es-VE" b="0" i="1" smtClean="0">
                            <a:solidFill>
                              <a:schemeClr val="bg1"/>
                            </a:solidFill>
                            <a:latin typeface="Cambria Math" panose="02040503050406030204" pitchFamily="18" charset="0"/>
                          </a:rPr>
                          <m:t>𝑞</m:t>
                        </m:r>
                      </m:e>
                      <m:sub>
                        <m:r>
                          <a:rPr lang="es-VE" b="0" i="1" smtClean="0">
                            <a:solidFill>
                              <a:schemeClr val="bg1"/>
                            </a:solidFill>
                            <a:latin typeface="Cambria Math" panose="02040503050406030204" pitchFamily="18" charset="0"/>
                          </a:rPr>
                          <m:t>𝑖</m:t>
                        </m:r>
                      </m:sub>
                    </m:sSub>
                  </m:oMath>
                </a14:m>
                <a:r>
                  <a:rPr lang="es-VE" dirty="0" smtClean="0">
                    <a:solidFill>
                      <a:schemeClr val="bg1"/>
                    </a:solidFill>
                  </a:rPr>
                  <a:t> (proporción de sujetos que respondieron mal el ítem)</a:t>
                </a:r>
              </a:p>
              <a:p>
                <a:pPr algn="just"/>
                <a:r>
                  <a:rPr lang="es-VE" dirty="0" smtClean="0">
                    <a:solidFill>
                      <a:schemeClr val="bg1"/>
                    </a:solidFill>
                  </a:rPr>
                  <a:t>n</a:t>
                </a:r>
                <a14:m>
                  <m:oMath xmlns:m="http://schemas.openxmlformats.org/officeDocument/2006/math">
                    <m:sSub>
                      <m:sSubPr>
                        <m:ctrlPr>
                          <a:rPr lang="es-VE" i="1" smtClean="0">
                            <a:solidFill>
                              <a:schemeClr val="bg1"/>
                            </a:solidFill>
                            <a:latin typeface="Cambria Math" panose="02040503050406030204" pitchFamily="18" charset="0"/>
                          </a:rPr>
                        </m:ctrlPr>
                      </m:sSubPr>
                      <m:e>
                        <m:r>
                          <a:rPr lang="es-VE" b="0" i="1" smtClean="0">
                            <a:solidFill>
                              <a:schemeClr val="bg1"/>
                            </a:solidFill>
                            <a:latin typeface="Cambria Math" panose="02040503050406030204" pitchFamily="18" charset="0"/>
                          </a:rPr>
                          <m:t>𝑝</m:t>
                        </m:r>
                      </m:e>
                      <m:sub>
                        <m:r>
                          <a:rPr lang="es-VE" b="0" i="1" smtClean="0">
                            <a:solidFill>
                              <a:schemeClr val="bg1"/>
                            </a:solidFill>
                            <a:latin typeface="Cambria Math" panose="02040503050406030204" pitchFamily="18" charset="0"/>
                          </a:rPr>
                          <m:t>𝑖</m:t>
                        </m:r>
                      </m:sub>
                    </m:sSub>
                  </m:oMath>
                </a14:m>
                <a:r>
                  <a:rPr lang="es-VE" dirty="0" smtClean="0">
                    <a:solidFill>
                      <a:schemeClr val="bg1"/>
                    </a:solidFill>
                  </a:rPr>
                  <a:t> (números de sujetos que respondieron bien el ítem entre el número total de sujetos de la muestra)</a:t>
                </a:r>
              </a:p>
              <a:p>
                <a:pPr algn="just"/>
                <a:endParaRPr lang="es-VE" dirty="0">
                  <a:solidFill>
                    <a:schemeClr val="bg1"/>
                  </a:solidFill>
                </a:endParaRPr>
              </a:p>
            </p:txBody>
          </p:sp>
        </mc:Choice>
        <mc:Fallback xmlns="">
          <p:sp>
            <p:nvSpPr>
              <p:cNvPr id="8" name="Rectángulo 7"/>
              <p:cNvSpPr>
                <a:spLocks noRot="1" noChangeAspect="1" noMove="1" noResize="1" noEditPoints="1" noAdjustHandles="1" noChangeArrowheads="1" noChangeShapeType="1" noTextEdit="1"/>
              </p:cNvSpPr>
              <p:nvPr/>
            </p:nvSpPr>
            <p:spPr>
              <a:xfrm>
                <a:off x="8518358" y="1708483"/>
                <a:ext cx="3152273" cy="2923673"/>
              </a:xfrm>
              <a:prstGeom prst="rect">
                <a:avLst/>
              </a:prstGeom>
              <a:blipFill rotWithShape="0">
                <a:blip r:embed="rId3"/>
                <a:stretch>
                  <a:fillRect/>
                </a:stretch>
              </a:blipFill>
              <a:ln>
                <a:noFill/>
              </a:ln>
              <a:effectLst>
                <a:outerShdw blurRad="190500" dist="228600" dir="2700000" algn="ctr">
                  <a:srgbClr val="000000">
                    <a:alpha val="30000"/>
                  </a:srgbClr>
                </a:outerShdw>
              </a:effectLst>
            </p:spPr>
            <p:txBody>
              <a:bodyPr/>
              <a:lstStyle/>
              <a:p>
                <a:r>
                  <a:rPr lang="es-VE">
                    <a:noFill/>
                  </a:rPr>
                  <a:t> </a:t>
                </a:r>
              </a:p>
            </p:txBody>
          </p:sp>
        </mc:Fallback>
      </mc:AlternateContent>
    </p:spTree>
    <p:extLst>
      <p:ext uri="{BB962C8B-B14F-4D97-AF65-F5344CB8AC3E}">
        <p14:creationId xmlns:p14="http://schemas.microsoft.com/office/powerpoint/2010/main" val="1757297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245538"/>
            <a:ext cx="10364451" cy="765115"/>
          </a:xfrm>
        </p:spPr>
        <p:txBody>
          <a:bodyPr/>
          <a:lstStyle/>
          <a:p>
            <a:r>
              <a:rPr lang="es-VE" b="1" dirty="0"/>
              <a:t>COEFICIENTE KUDER-RICHARDSON</a:t>
            </a:r>
          </a:p>
        </p:txBody>
      </p:sp>
      <p:sp>
        <p:nvSpPr>
          <p:cNvPr id="3" name="Marcador de pie de página 2"/>
          <p:cNvSpPr>
            <a:spLocks noGrp="1"/>
          </p:cNvSpPr>
          <p:nvPr>
            <p:ph type="ftr" sz="quarter" idx="11"/>
          </p:nvPr>
        </p:nvSpPr>
        <p:spPr/>
        <p:txBody>
          <a:bodyPr/>
          <a:lstStyle/>
          <a:p>
            <a:r>
              <a:rPr lang="en-US" smtClean="0"/>
              <a:t>MSc. BELKIS CAMACARO</a:t>
            </a:r>
            <a:endParaRPr lang="en-US" dirty="0"/>
          </a:p>
        </p:txBody>
      </p:sp>
      <p:sp>
        <p:nvSpPr>
          <p:cNvPr id="4" name="Marcador de número de diapositiva 3"/>
          <p:cNvSpPr>
            <a:spLocks noGrp="1"/>
          </p:cNvSpPr>
          <p:nvPr>
            <p:ph type="sldNum" sz="quarter" idx="12"/>
          </p:nvPr>
        </p:nvSpPr>
        <p:spPr/>
        <p:txBody>
          <a:bodyPr/>
          <a:lstStyle/>
          <a:p>
            <a:fld id="{6D22F896-40B5-4ADD-8801-0D06FADFA095}" type="slidenum">
              <a:rPr lang="en-US" smtClean="0"/>
              <a:t>27</a:t>
            </a:fld>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86" y="1010653"/>
            <a:ext cx="6606476" cy="5702968"/>
          </a:xfrm>
          <a:prstGeom prst="rect">
            <a:avLst/>
          </a:prstGeom>
        </p:spPr>
      </p:pic>
    </p:spTree>
    <p:extLst>
      <p:ext uri="{BB962C8B-B14F-4D97-AF65-F5344CB8AC3E}">
        <p14:creationId xmlns:p14="http://schemas.microsoft.com/office/powerpoint/2010/main" val="54043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smtClean="0"/>
              <a:t>MSc. BELKIS CAMACARO</a:t>
            </a:r>
            <a:endParaRPr lang="en-US" dirty="0"/>
          </a:p>
        </p:txBody>
      </p:sp>
      <p:sp>
        <p:nvSpPr>
          <p:cNvPr id="4" name="Marcador de número de diapositiva 3"/>
          <p:cNvSpPr>
            <a:spLocks noGrp="1"/>
          </p:cNvSpPr>
          <p:nvPr>
            <p:ph type="sldNum" sz="quarter" idx="12"/>
          </p:nvPr>
        </p:nvSpPr>
        <p:spPr/>
        <p:txBody>
          <a:bodyPr/>
          <a:lstStyle/>
          <a:p>
            <a:fld id="{6D22F896-40B5-4ADD-8801-0D06FADFA095}" type="slidenum">
              <a:rPr lang="en-US" smtClean="0"/>
              <a:t>28</a:t>
            </a:fld>
            <a:endParaRPr lang="en-US" dirty="0"/>
          </a:p>
        </p:txBody>
      </p:sp>
      <p:pic>
        <p:nvPicPr>
          <p:cNvPr id="5" name="Imagen 4"/>
          <p:cNvPicPr>
            <a:picLocks noChangeAspect="1"/>
          </p:cNvPicPr>
          <p:nvPr/>
        </p:nvPicPr>
        <p:blipFill>
          <a:blip r:embed="rId2"/>
          <a:stretch>
            <a:fillRect/>
          </a:stretch>
        </p:blipFill>
        <p:spPr>
          <a:xfrm>
            <a:off x="4896852" y="2069432"/>
            <a:ext cx="2493671" cy="2237791"/>
          </a:xfrm>
          <a:prstGeom prst="rect">
            <a:avLst/>
          </a:prstGeom>
        </p:spPr>
      </p:pic>
    </p:spTree>
    <p:extLst>
      <p:ext uri="{BB962C8B-B14F-4D97-AF65-F5344CB8AC3E}">
        <p14:creationId xmlns:p14="http://schemas.microsoft.com/office/powerpoint/2010/main" val="29669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4000" b="1" dirty="0" smtClean="0"/>
              <a:t>Validez de contenido</a:t>
            </a:r>
            <a:endParaRPr lang="es-VE" sz="4000"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La Validez de Contenido, según Bautista (2016), es la presentación de la muestra del contenido del instrumento de medición, y adicionalmente expresa la citada autora, que “un instrumento contiene validez de contenido cuando abarca todos los aspectos importantes que se pretenden medir, efectuando con anterioridad una exhaustiva revisión bibliográfica y consultas a expertos planteándoles la conducta que se desea medir” (p. 51).</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755095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¿Cómo citar a Bautista (2016)?</a:t>
            </a:r>
            <a:endParaRPr lang="es-VE"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Bautista,  M.  E.  (2016).   </a:t>
            </a:r>
            <a:r>
              <a:rPr lang="es-VE" sz="2800" i="1" cap="none" dirty="0" smtClean="0"/>
              <a:t>Manual   de   metodología   de  investigación. </a:t>
            </a:r>
            <a:endParaRPr lang="es-VE" sz="2800" cap="none" dirty="0"/>
          </a:p>
          <a:p>
            <a:pPr marL="0" indent="0" algn="just">
              <a:lnSpc>
                <a:spcPct val="100000"/>
              </a:lnSpc>
              <a:spcBef>
                <a:spcPts val="0"/>
              </a:spcBef>
              <a:buNone/>
            </a:pPr>
            <a:r>
              <a:rPr lang="es-VE" sz="2800" i="1" cap="none" dirty="0" smtClean="0"/>
              <a:t>      </a:t>
            </a:r>
            <a:r>
              <a:rPr lang="es-VE" sz="2800" cap="none" dirty="0" smtClean="0"/>
              <a:t>Caracas: Miguel </a:t>
            </a:r>
            <a:r>
              <a:rPr lang="es-VE" sz="2800" cap="none" dirty="0" err="1" smtClean="0"/>
              <a:t>Angel</a:t>
            </a:r>
            <a:r>
              <a:rPr lang="es-VE" sz="2800" cap="none" dirty="0" smtClean="0"/>
              <a:t> García e Hijo</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31111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149" y="161317"/>
            <a:ext cx="10364451" cy="1596177"/>
          </a:xfrm>
        </p:spPr>
        <p:txBody>
          <a:bodyPr>
            <a:normAutofit/>
          </a:bodyPr>
          <a:lstStyle/>
          <a:p>
            <a:r>
              <a:rPr lang="es-VE" sz="4000" b="1" dirty="0"/>
              <a:t>Validez de contenido</a:t>
            </a:r>
          </a:p>
        </p:txBody>
      </p:sp>
      <p:sp>
        <p:nvSpPr>
          <p:cNvPr id="3" name="Marcador de contenido 2"/>
          <p:cNvSpPr>
            <a:spLocks noGrp="1"/>
          </p:cNvSpPr>
          <p:nvPr>
            <p:ph sz="quarter" idx="13"/>
          </p:nvPr>
        </p:nvSpPr>
        <p:spPr>
          <a:xfrm>
            <a:off x="913149" y="1585039"/>
            <a:ext cx="10363826" cy="3424107"/>
          </a:xfrm>
        </p:spPr>
        <p:txBody>
          <a:bodyPr>
            <a:normAutofit fontScale="85000" lnSpcReduction="10000"/>
          </a:bodyPr>
          <a:lstStyle/>
          <a:p>
            <a:pPr marL="0" indent="0" algn="just">
              <a:lnSpc>
                <a:spcPct val="100000"/>
              </a:lnSpc>
              <a:spcBef>
                <a:spcPts val="0"/>
              </a:spcBef>
              <a:buNone/>
            </a:pPr>
            <a:r>
              <a:rPr lang="es-VE" sz="2800" cap="none" dirty="0" smtClean="0"/>
              <a:t>La Validez de Contenido se determina, según las Normas para la Elaboración, Presentación y Evaluación de los Trabajos Especiales de Grado (2001), antes de la aplicación del instrumento sometiendo el mismo al juicio de expertos (profesionales relacionados con la temática investigada), en nuestro caso, profesores de Mercadeo, para ello se requiere un número impar de expertos, mínimo tres (3), no recomiendo utilizar uno (1), porque una vez que se obtenga la evaluación de los expertos, se procede a contrastar las opiniones con respecto a cada ítem; “</a:t>
            </a:r>
            <a:r>
              <a:rPr lang="es-VE" sz="2800" b="1" cap="none" dirty="0" smtClean="0"/>
              <a:t>se aceptará como válido el criterio de la mayoría</a:t>
            </a:r>
            <a:r>
              <a:rPr lang="es-VE" sz="2800" cap="none" dirty="0" smtClean="0"/>
              <a:t> </a:t>
            </a:r>
            <a:r>
              <a:rPr lang="es-VE" sz="2800" b="1" cap="none" dirty="0" smtClean="0"/>
              <a:t>y se deberán modificar aquellos ítems en donde el criterio que predomine sea el de mejorar o cambiar algún aspecto de los mismos” </a:t>
            </a:r>
            <a:r>
              <a:rPr lang="es-VE" sz="2800" cap="none" dirty="0" smtClean="0"/>
              <a:t>(p. 51). </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842748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365854"/>
            <a:ext cx="10364451" cy="1596177"/>
          </a:xfrm>
        </p:spPr>
        <p:txBody>
          <a:bodyPr>
            <a:normAutofit/>
          </a:bodyPr>
          <a:lstStyle/>
          <a:p>
            <a:r>
              <a:rPr lang="es-VE" sz="4000" b="1" dirty="0"/>
              <a:t>Validez de contenido</a:t>
            </a:r>
          </a:p>
        </p:txBody>
      </p:sp>
      <p:sp>
        <p:nvSpPr>
          <p:cNvPr id="3" name="Marcador de contenido 2"/>
          <p:cNvSpPr>
            <a:spLocks noGrp="1"/>
          </p:cNvSpPr>
          <p:nvPr>
            <p:ph sz="quarter" idx="13"/>
          </p:nvPr>
        </p:nvSpPr>
        <p:spPr>
          <a:xfrm>
            <a:off x="914399" y="1765513"/>
            <a:ext cx="10363826" cy="3424107"/>
          </a:xfrm>
        </p:spPr>
        <p:txBody>
          <a:bodyPr>
            <a:normAutofit/>
          </a:bodyPr>
          <a:lstStyle/>
          <a:p>
            <a:pPr marL="0" indent="0" algn="just">
              <a:lnSpc>
                <a:spcPct val="100000"/>
              </a:lnSpc>
              <a:spcBef>
                <a:spcPts val="0"/>
              </a:spcBef>
              <a:buNone/>
            </a:pPr>
            <a:r>
              <a:rPr lang="es-VE" sz="2800" cap="none" dirty="0" smtClean="0"/>
              <a:t>El investigador, según </a:t>
            </a:r>
            <a:r>
              <a:rPr lang="es-VE" sz="2800" cap="none" dirty="0" smtClean="0">
                <a:solidFill>
                  <a:srgbClr val="000000"/>
                </a:solidFill>
                <a:latin typeface="Tw Cen MT" panose="020B0602020104020603" pitchFamily="34" charset="0"/>
              </a:rPr>
              <a:t>las Normas para la Elaboración, Presentación y Evaluación de los Trabajos </a:t>
            </a:r>
            <a:r>
              <a:rPr lang="es-VE" sz="2800" cap="none" dirty="0">
                <a:solidFill>
                  <a:srgbClr val="000000"/>
                </a:solidFill>
                <a:latin typeface="Tw Cen MT" panose="020B0602020104020603" pitchFamily="34" charset="0"/>
              </a:rPr>
              <a:t>E</a:t>
            </a:r>
            <a:r>
              <a:rPr lang="es-VE" sz="2800" cap="none" dirty="0" smtClean="0">
                <a:solidFill>
                  <a:srgbClr val="000000"/>
                </a:solidFill>
                <a:latin typeface="Tw Cen MT" panose="020B0602020104020603" pitchFamily="34" charset="0"/>
              </a:rPr>
              <a:t>speciales de Grado (</a:t>
            </a:r>
            <a:r>
              <a:rPr lang="es-VE" sz="2800" cap="none" dirty="0" err="1" smtClean="0">
                <a:solidFill>
                  <a:srgbClr val="000000"/>
                </a:solidFill>
                <a:latin typeface="Tw Cen MT" panose="020B0602020104020603" pitchFamily="34" charset="0"/>
              </a:rPr>
              <a:t>ob.cit</a:t>
            </a:r>
            <a:r>
              <a:rPr lang="es-VE" sz="2800" cap="none" dirty="0" smtClean="0">
                <a:solidFill>
                  <a:srgbClr val="000000"/>
                </a:solidFill>
                <a:latin typeface="Tw Cen MT" panose="020B0602020104020603" pitchFamily="34" charset="0"/>
              </a:rPr>
              <a:t>.), </a:t>
            </a:r>
            <a:r>
              <a:rPr lang="es-VE" sz="2800" cap="none" dirty="0" smtClean="0"/>
              <a:t> debe especificar el tipo de validación seleccionado, definirlo, justificarlo, explicar el proceso que cumplió para determinar cada uno y anexar cada unas de las evaluaciones del juicio de experto cuidando que estén los datos de identificación del experto y que la misma esté firmada por él.</a:t>
            </a:r>
            <a:endParaRPr lang="es-VE" sz="2800" cap="none" dirty="0"/>
          </a:p>
        </p:txBody>
      </p:sp>
      <p:sp>
        <p:nvSpPr>
          <p:cNvPr id="4" name="Marcador de pie de página 3"/>
          <p:cNvSpPr>
            <a:spLocks noGrp="1"/>
          </p:cNvSpPr>
          <p:nvPr>
            <p:ph type="ftr" sz="quarter" idx="11"/>
          </p:nvPr>
        </p:nvSpPr>
        <p:spPr/>
        <p:txBody>
          <a:bodyPr/>
          <a:lstStyle/>
          <a:p>
            <a:r>
              <a:rPr lang="en-US" dirty="0"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5735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4000" b="1" dirty="0" smtClean="0"/>
              <a:t>Prueba piloto</a:t>
            </a:r>
            <a:endParaRPr lang="es-VE" sz="4000"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buNone/>
            </a:pPr>
            <a:r>
              <a:rPr lang="es-VE" sz="2800" cap="none" dirty="0" smtClean="0"/>
              <a:t>-Después de revisar la validez del instrumento, se aplica una prueba piloto, que consiste en tomar una fracción de la muestra con la finalidad de determinar su confiabilidad.</a:t>
            </a:r>
          </a:p>
          <a:p>
            <a:pPr marL="0" indent="0" algn="just">
              <a:lnSpc>
                <a:spcPct val="100000"/>
              </a:lnSpc>
              <a:spcBef>
                <a:spcPts val="0"/>
              </a:spcBef>
              <a:buNone/>
            </a:pP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584398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VE" sz="4000" b="1" dirty="0" smtClean="0"/>
              <a:t>PRUEBA PILOTO</a:t>
            </a:r>
            <a:endParaRPr lang="es-VE" sz="4000" b="1" dirty="0"/>
          </a:p>
        </p:txBody>
      </p:sp>
      <p:sp>
        <p:nvSpPr>
          <p:cNvPr id="3" name="Marcador de contenido 2"/>
          <p:cNvSpPr>
            <a:spLocks noGrp="1"/>
          </p:cNvSpPr>
          <p:nvPr>
            <p:ph sz="quarter" idx="13"/>
          </p:nvPr>
        </p:nvSpPr>
        <p:spPr/>
        <p:txBody>
          <a:bodyPr>
            <a:noAutofit/>
          </a:bodyPr>
          <a:lstStyle/>
          <a:p>
            <a:pPr marL="0" indent="0" algn="just">
              <a:lnSpc>
                <a:spcPct val="100000"/>
              </a:lnSpc>
              <a:spcBef>
                <a:spcPts val="0"/>
              </a:spcBef>
              <a:buNone/>
            </a:pPr>
            <a:r>
              <a:rPr lang="es-VE" sz="2800" cap="none" dirty="0" smtClean="0">
                <a:solidFill>
                  <a:srgbClr val="333333"/>
                </a:solidFill>
                <a:ea typeface="Calibri" panose="020F0502020204030204" pitchFamily="34" charset="0"/>
              </a:rPr>
              <a:t>-En general, es importante que la muestra de un piloto sea representativa de la población objetivo del estudio, también debe basarse en los mismos criterios de método de muestreo que el estudio principal. </a:t>
            </a:r>
          </a:p>
          <a:p>
            <a:pPr marL="0" indent="0" algn="just">
              <a:lnSpc>
                <a:spcPct val="100000"/>
              </a:lnSpc>
              <a:spcBef>
                <a:spcPts val="0"/>
              </a:spcBef>
              <a:buNone/>
            </a:pPr>
            <a:r>
              <a:rPr lang="es-VE" sz="2800" cap="none" dirty="0" smtClean="0">
                <a:solidFill>
                  <a:srgbClr val="333333"/>
                </a:solidFill>
                <a:ea typeface="Calibri" panose="020F0502020204030204" pitchFamily="34" charset="0"/>
              </a:rPr>
              <a:t>-Como regla general, un estudio piloto debe ser lo suficientemente grande, es decir, en proporción al tamaño de la muestra del estudio o TFC como para proporcionar información útil sobre los aspectos cuya viabilidad se está evaluando</a:t>
            </a: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403317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VE" b="1" dirty="0" smtClean="0"/>
              <a:t>TAMAÑO DE LA MUESTRA</a:t>
            </a:r>
            <a:endParaRPr lang="es-VE" b="1" dirty="0"/>
          </a:p>
        </p:txBody>
      </p:sp>
      <p:sp>
        <p:nvSpPr>
          <p:cNvPr id="3" name="Marcador de contenido 2"/>
          <p:cNvSpPr>
            <a:spLocks noGrp="1"/>
          </p:cNvSpPr>
          <p:nvPr>
            <p:ph sz="quarter" idx="13"/>
          </p:nvPr>
        </p:nvSpPr>
        <p:spPr/>
        <p:txBody>
          <a:bodyPr>
            <a:normAutofit/>
          </a:bodyPr>
          <a:lstStyle/>
          <a:p>
            <a:pPr marL="0" indent="0" algn="just">
              <a:lnSpc>
                <a:spcPct val="100000"/>
              </a:lnSpc>
              <a:spcBef>
                <a:spcPts val="0"/>
              </a:spcBef>
              <a:spcAft>
                <a:spcPts val="0"/>
              </a:spcAft>
              <a:buNone/>
            </a:pPr>
            <a:r>
              <a:rPr lang="es-VE" sz="3200" cap="none" dirty="0" smtClean="0"/>
              <a:t>-Se podría utilizar un enfoque de intervalo de confianza (IC) para estimar el tamaño de muestra necesario para establecer el tamaño de la muestra a utilizar para la Prueba Piloto. </a:t>
            </a:r>
          </a:p>
          <a:p>
            <a:pPr marL="0" indent="0" algn="just">
              <a:lnSpc>
                <a:spcPct val="100000"/>
              </a:lnSpc>
              <a:spcBef>
                <a:spcPts val="0"/>
              </a:spcBef>
              <a:buNone/>
            </a:pPr>
            <a:endParaRPr lang="es-VE" sz="2800" cap="none" dirty="0" smtClean="0"/>
          </a:p>
          <a:p>
            <a:pPr marL="0" indent="0" algn="just">
              <a:lnSpc>
                <a:spcPct val="100000"/>
              </a:lnSpc>
              <a:spcBef>
                <a:spcPts val="0"/>
              </a:spcBef>
              <a:buNone/>
            </a:pPr>
            <a:endParaRPr lang="es-VE" sz="2800" cap="none" dirty="0"/>
          </a:p>
        </p:txBody>
      </p:sp>
      <p:sp>
        <p:nvSpPr>
          <p:cNvPr id="4" name="Marcador de pie de página 3"/>
          <p:cNvSpPr>
            <a:spLocks noGrp="1"/>
          </p:cNvSpPr>
          <p:nvPr>
            <p:ph type="ftr" sz="quarter" idx="11"/>
          </p:nvPr>
        </p:nvSpPr>
        <p:spPr/>
        <p:txBody>
          <a:bodyPr/>
          <a:lstStyle/>
          <a:p>
            <a:r>
              <a:rPr lang="en-US" smtClean="0"/>
              <a:t>MSc. BELKIS CAMACARO</a:t>
            </a:r>
            <a:endParaRPr lang="en-US" dirty="0"/>
          </a:p>
        </p:txBody>
      </p:sp>
      <p:sp>
        <p:nvSpPr>
          <p:cNvPr id="5" name="Marcador de número de diapositiva 4"/>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572242040"/>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991</TotalTime>
  <Words>1593</Words>
  <Application>Microsoft Office PowerPoint</Application>
  <PresentationFormat>Panorámica</PresentationFormat>
  <Paragraphs>155</Paragraphs>
  <Slides>28</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28</vt:i4>
      </vt:variant>
    </vt:vector>
  </HeadingPairs>
  <TitlesOfParts>
    <vt:vector size="33" baseType="lpstr">
      <vt:lpstr>Arial</vt:lpstr>
      <vt:lpstr>Calibri</vt:lpstr>
      <vt:lpstr>Cambria Math</vt:lpstr>
      <vt:lpstr>Tw Cen MT</vt:lpstr>
      <vt:lpstr>Gota</vt:lpstr>
      <vt:lpstr> CAPÍTULO IV MARCO METODOLÓGICO </vt:lpstr>
      <vt:lpstr>vALIDEZ</vt:lpstr>
      <vt:lpstr>Validez de contenido</vt:lpstr>
      <vt:lpstr>¿Cómo citar a Bautista (2016)?</vt:lpstr>
      <vt:lpstr>Validez de contenido</vt:lpstr>
      <vt:lpstr>Validez de contenido</vt:lpstr>
      <vt:lpstr>Prueba piloto</vt:lpstr>
      <vt:lpstr>PRUEBA PILOTO</vt:lpstr>
      <vt:lpstr>TAMAÑO DE LA MUESTRA</vt:lpstr>
      <vt:lpstr>TAMAÑO DE LA MUESTRA</vt:lpstr>
      <vt:lpstr>TAMAÑO DE LA MUESTRA prueba piloto</vt:lpstr>
      <vt:lpstr>Ahora supongamos que nuestro tamaño de muestra es de 100 personas, ¿cómo sería el tamaño de la muestra a utilizar en la Prueba Piloto?</vt:lpstr>
      <vt:lpstr>Presentación de PowerPoint</vt:lpstr>
      <vt:lpstr>Presentación de PowerPoint</vt:lpstr>
      <vt:lpstr>CONFIABILIDAD</vt:lpstr>
      <vt:lpstr>¿Cómo se determina la confiabilidad?</vt:lpstr>
      <vt:lpstr>Cálculo del coeficiente de alfa cronbach (Se aplica en cuestionarios con ítems de varias alternativas, por ejemplo, escalas de Likert)</vt:lpstr>
      <vt:lpstr>El procedimiento anterior nos va a servir para determinar la confiabilidad a través del coeficiente de Alfa Cronbach, en este caso a manera de ejemplo, lo hicimos con una sola variable, pero tú lo puedes hacer variable por variable, ya sea en forma manual como yo lo hice o con software, por ejemplo, SPSS, Minitab o cualquier otro que pueda ayudarte.</vt:lpstr>
      <vt:lpstr>APLICACIÓN DE LA FÓRMULA DEL CÁCULO DEL COEFICIENTE DE ALFA CRONBACH</vt:lpstr>
      <vt:lpstr>APLICACIÓN DE LA FÓRMULA DEL CÁCULO DEL COEFICIENTE DE ALFA CRONBACH</vt:lpstr>
      <vt:lpstr>Determinación DEL COEFICIENTE  DE ALFA CRONBACH   </vt:lpstr>
      <vt:lpstr>Interpretación de la confiabilidad</vt:lpstr>
      <vt:lpstr>¿Cómo citar a Ruíz Bolívar?</vt:lpstr>
      <vt:lpstr>CÁLCULO DEL Coeficiente kuder-Richardson Se usa con ítems de 2 alternativas  (verdadero y falso o  Sí y No)</vt:lpstr>
      <vt:lpstr>CÁLCULO DEL Coeficiente kuder-Richardson</vt:lpstr>
      <vt:lpstr>CÁLCULO DE COEFICIENTE KUDER-RICHARDSON</vt:lpstr>
      <vt:lpstr>COEFICIENTE KUDER-RICHARDSON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INVESTIGACIÓN CUANTITATIVA CAPÍTULO IV MARCO METODOLÓGICO</dc:title>
  <dc:creator>Usuario</dc:creator>
  <cp:lastModifiedBy>Usuario</cp:lastModifiedBy>
  <cp:revision>54</cp:revision>
  <dcterms:created xsi:type="dcterms:W3CDTF">2021-07-11T14:47:52Z</dcterms:created>
  <dcterms:modified xsi:type="dcterms:W3CDTF">2022-05-25T22:51:20Z</dcterms:modified>
</cp:coreProperties>
</file>