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</p:sldIdLst>
  <p:sldSz cx="9144000" cy="5143500" type="screen16x9"/>
  <p:notesSz cx="9144000" cy="51435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35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5764" y="583133"/>
            <a:ext cx="8132470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7E7E7E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7E7E7E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7E7E7E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859273" y="503681"/>
            <a:ext cx="459105" cy="459105"/>
          </a:xfrm>
          <a:custGeom>
            <a:avLst/>
            <a:gdLst/>
            <a:ahLst/>
            <a:cxnLst/>
            <a:rect l="l" t="t" r="r" b="b"/>
            <a:pathLst>
              <a:path w="459104" h="459105">
                <a:moveTo>
                  <a:pt x="0" y="229362"/>
                </a:moveTo>
                <a:lnTo>
                  <a:pt x="4662" y="183153"/>
                </a:lnTo>
                <a:lnTo>
                  <a:pt x="18032" y="140106"/>
                </a:lnTo>
                <a:lnTo>
                  <a:pt x="39185" y="101147"/>
                </a:lnTo>
                <a:lnTo>
                  <a:pt x="67198" y="67198"/>
                </a:lnTo>
                <a:lnTo>
                  <a:pt x="101147" y="39185"/>
                </a:lnTo>
                <a:lnTo>
                  <a:pt x="140106" y="18032"/>
                </a:lnTo>
                <a:lnTo>
                  <a:pt x="183153" y="4662"/>
                </a:lnTo>
                <a:lnTo>
                  <a:pt x="229362" y="0"/>
                </a:lnTo>
                <a:lnTo>
                  <a:pt x="275570" y="4662"/>
                </a:lnTo>
                <a:lnTo>
                  <a:pt x="318617" y="18032"/>
                </a:lnTo>
                <a:lnTo>
                  <a:pt x="357576" y="39185"/>
                </a:lnTo>
                <a:lnTo>
                  <a:pt x="391525" y="67198"/>
                </a:lnTo>
                <a:lnTo>
                  <a:pt x="419538" y="101147"/>
                </a:lnTo>
                <a:lnTo>
                  <a:pt x="440691" y="140106"/>
                </a:lnTo>
                <a:lnTo>
                  <a:pt x="454061" y="183153"/>
                </a:lnTo>
                <a:lnTo>
                  <a:pt x="458724" y="229362"/>
                </a:lnTo>
                <a:lnTo>
                  <a:pt x="454061" y="275570"/>
                </a:lnTo>
                <a:lnTo>
                  <a:pt x="440691" y="318617"/>
                </a:lnTo>
                <a:lnTo>
                  <a:pt x="419538" y="357576"/>
                </a:lnTo>
                <a:lnTo>
                  <a:pt x="391525" y="391525"/>
                </a:lnTo>
                <a:lnTo>
                  <a:pt x="357576" y="419538"/>
                </a:lnTo>
                <a:lnTo>
                  <a:pt x="318617" y="440691"/>
                </a:lnTo>
                <a:lnTo>
                  <a:pt x="275570" y="454061"/>
                </a:lnTo>
                <a:lnTo>
                  <a:pt x="229362" y="458723"/>
                </a:lnTo>
                <a:lnTo>
                  <a:pt x="183153" y="454061"/>
                </a:lnTo>
                <a:lnTo>
                  <a:pt x="140106" y="440691"/>
                </a:lnTo>
                <a:lnTo>
                  <a:pt x="101147" y="419538"/>
                </a:lnTo>
                <a:lnTo>
                  <a:pt x="67198" y="391525"/>
                </a:lnTo>
                <a:lnTo>
                  <a:pt x="39185" y="357576"/>
                </a:lnTo>
                <a:lnTo>
                  <a:pt x="18032" y="318617"/>
                </a:lnTo>
                <a:lnTo>
                  <a:pt x="4662" y="275570"/>
                </a:lnTo>
                <a:lnTo>
                  <a:pt x="0" y="229362"/>
                </a:lnTo>
                <a:close/>
              </a:path>
            </a:pathLst>
          </a:custGeom>
          <a:ln w="102107">
            <a:solidFill>
              <a:srgbClr val="30A8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172455" y="2243327"/>
            <a:ext cx="992505" cy="992505"/>
          </a:xfrm>
          <a:custGeom>
            <a:avLst/>
            <a:gdLst/>
            <a:ahLst/>
            <a:cxnLst/>
            <a:rect l="l" t="t" r="r" b="b"/>
            <a:pathLst>
              <a:path w="992504" h="992505">
                <a:moveTo>
                  <a:pt x="0" y="496062"/>
                </a:moveTo>
                <a:lnTo>
                  <a:pt x="2271" y="448292"/>
                </a:lnTo>
                <a:lnTo>
                  <a:pt x="8945" y="401806"/>
                </a:lnTo>
                <a:lnTo>
                  <a:pt x="19816" y="356812"/>
                </a:lnTo>
                <a:lnTo>
                  <a:pt x="34673" y="313517"/>
                </a:lnTo>
                <a:lnTo>
                  <a:pt x="53311" y="272131"/>
                </a:lnTo>
                <a:lnTo>
                  <a:pt x="75520" y="232860"/>
                </a:lnTo>
                <a:lnTo>
                  <a:pt x="101093" y="195912"/>
                </a:lnTo>
                <a:lnTo>
                  <a:pt x="129821" y="161497"/>
                </a:lnTo>
                <a:lnTo>
                  <a:pt x="161497" y="129821"/>
                </a:lnTo>
                <a:lnTo>
                  <a:pt x="195912" y="101093"/>
                </a:lnTo>
                <a:lnTo>
                  <a:pt x="232860" y="75520"/>
                </a:lnTo>
                <a:lnTo>
                  <a:pt x="272131" y="53311"/>
                </a:lnTo>
                <a:lnTo>
                  <a:pt x="313517" y="34673"/>
                </a:lnTo>
                <a:lnTo>
                  <a:pt x="356812" y="19816"/>
                </a:lnTo>
                <a:lnTo>
                  <a:pt x="401806" y="8945"/>
                </a:lnTo>
                <a:lnTo>
                  <a:pt x="448292" y="2271"/>
                </a:lnTo>
                <a:lnTo>
                  <a:pt x="496062" y="0"/>
                </a:lnTo>
                <a:lnTo>
                  <a:pt x="543831" y="2271"/>
                </a:lnTo>
                <a:lnTo>
                  <a:pt x="590317" y="8945"/>
                </a:lnTo>
                <a:lnTo>
                  <a:pt x="635311" y="19816"/>
                </a:lnTo>
                <a:lnTo>
                  <a:pt x="678606" y="34673"/>
                </a:lnTo>
                <a:lnTo>
                  <a:pt x="719992" y="53311"/>
                </a:lnTo>
                <a:lnTo>
                  <a:pt x="759263" y="75520"/>
                </a:lnTo>
                <a:lnTo>
                  <a:pt x="796211" y="101093"/>
                </a:lnTo>
                <a:lnTo>
                  <a:pt x="830626" y="129821"/>
                </a:lnTo>
                <a:lnTo>
                  <a:pt x="862302" y="161497"/>
                </a:lnTo>
                <a:lnTo>
                  <a:pt x="891030" y="195912"/>
                </a:lnTo>
                <a:lnTo>
                  <a:pt x="916603" y="232860"/>
                </a:lnTo>
                <a:lnTo>
                  <a:pt x="938812" y="272131"/>
                </a:lnTo>
                <a:lnTo>
                  <a:pt x="957450" y="313517"/>
                </a:lnTo>
                <a:lnTo>
                  <a:pt x="972307" y="356812"/>
                </a:lnTo>
                <a:lnTo>
                  <a:pt x="983178" y="401806"/>
                </a:lnTo>
                <a:lnTo>
                  <a:pt x="989852" y="448292"/>
                </a:lnTo>
                <a:lnTo>
                  <a:pt x="992124" y="496062"/>
                </a:lnTo>
                <a:lnTo>
                  <a:pt x="989852" y="543831"/>
                </a:lnTo>
                <a:lnTo>
                  <a:pt x="983178" y="590317"/>
                </a:lnTo>
                <a:lnTo>
                  <a:pt x="972307" y="635311"/>
                </a:lnTo>
                <a:lnTo>
                  <a:pt x="957450" y="678606"/>
                </a:lnTo>
                <a:lnTo>
                  <a:pt x="938812" y="719992"/>
                </a:lnTo>
                <a:lnTo>
                  <a:pt x="916603" y="759263"/>
                </a:lnTo>
                <a:lnTo>
                  <a:pt x="891030" y="796211"/>
                </a:lnTo>
                <a:lnTo>
                  <a:pt x="862302" y="830626"/>
                </a:lnTo>
                <a:lnTo>
                  <a:pt x="830626" y="862302"/>
                </a:lnTo>
                <a:lnTo>
                  <a:pt x="796211" y="891030"/>
                </a:lnTo>
                <a:lnTo>
                  <a:pt x="759263" y="916603"/>
                </a:lnTo>
                <a:lnTo>
                  <a:pt x="719992" y="938812"/>
                </a:lnTo>
                <a:lnTo>
                  <a:pt x="678606" y="957450"/>
                </a:lnTo>
                <a:lnTo>
                  <a:pt x="635311" y="972307"/>
                </a:lnTo>
                <a:lnTo>
                  <a:pt x="590317" y="983178"/>
                </a:lnTo>
                <a:lnTo>
                  <a:pt x="543831" y="989852"/>
                </a:lnTo>
                <a:lnTo>
                  <a:pt x="496062" y="992124"/>
                </a:lnTo>
                <a:lnTo>
                  <a:pt x="448292" y="989852"/>
                </a:lnTo>
                <a:lnTo>
                  <a:pt x="401806" y="983178"/>
                </a:lnTo>
                <a:lnTo>
                  <a:pt x="356812" y="972307"/>
                </a:lnTo>
                <a:lnTo>
                  <a:pt x="313517" y="957450"/>
                </a:lnTo>
                <a:lnTo>
                  <a:pt x="272131" y="938812"/>
                </a:lnTo>
                <a:lnTo>
                  <a:pt x="232860" y="916603"/>
                </a:lnTo>
                <a:lnTo>
                  <a:pt x="195912" y="891030"/>
                </a:lnTo>
                <a:lnTo>
                  <a:pt x="161497" y="862302"/>
                </a:lnTo>
                <a:lnTo>
                  <a:pt x="129821" y="830626"/>
                </a:lnTo>
                <a:lnTo>
                  <a:pt x="101093" y="796211"/>
                </a:lnTo>
                <a:lnTo>
                  <a:pt x="75520" y="759263"/>
                </a:lnTo>
                <a:lnTo>
                  <a:pt x="53311" y="719992"/>
                </a:lnTo>
                <a:lnTo>
                  <a:pt x="34673" y="678606"/>
                </a:lnTo>
                <a:lnTo>
                  <a:pt x="19816" y="635311"/>
                </a:lnTo>
                <a:lnTo>
                  <a:pt x="8945" y="590317"/>
                </a:lnTo>
                <a:lnTo>
                  <a:pt x="2271" y="543831"/>
                </a:lnTo>
                <a:lnTo>
                  <a:pt x="0" y="496062"/>
                </a:lnTo>
                <a:close/>
              </a:path>
            </a:pathLst>
          </a:custGeom>
          <a:ln w="76200">
            <a:solidFill>
              <a:srgbClr val="FC6C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782330" y="313221"/>
            <a:ext cx="1362075" cy="1684020"/>
          </a:xfrm>
          <a:custGeom>
            <a:avLst/>
            <a:gdLst/>
            <a:ahLst/>
            <a:cxnLst/>
            <a:rect l="l" t="t" r="r" b="b"/>
            <a:pathLst>
              <a:path w="1362075" h="1684020">
                <a:moveTo>
                  <a:pt x="1361669" y="1503375"/>
                </a:moveTo>
                <a:lnTo>
                  <a:pt x="1315135" y="1537903"/>
                </a:lnTo>
                <a:lnTo>
                  <a:pt x="1276494" y="1562780"/>
                </a:lnTo>
                <a:lnTo>
                  <a:pt x="1236814" y="1585349"/>
                </a:lnTo>
                <a:lnTo>
                  <a:pt x="1196195" y="1605604"/>
                </a:lnTo>
                <a:lnTo>
                  <a:pt x="1154737" y="1623543"/>
                </a:lnTo>
                <a:lnTo>
                  <a:pt x="1112542" y="1639162"/>
                </a:lnTo>
                <a:lnTo>
                  <a:pt x="1069709" y="1652457"/>
                </a:lnTo>
                <a:lnTo>
                  <a:pt x="1026340" y="1663424"/>
                </a:lnTo>
                <a:lnTo>
                  <a:pt x="982533" y="1672060"/>
                </a:lnTo>
                <a:lnTo>
                  <a:pt x="938391" y="1678360"/>
                </a:lnTo>
                <a:lnTo>
                  <a:pt x="894013" y="1682322"/>
                </a:lnTo>
                <a:lnTo>
                  <a:pt x="849499" y="1683941"/>
                </a:lnTo>
                <a:lnTo>
                  <a:pt x="804950" y="1683214"/>
                </a:lnTo>
                <a:lnTo>
                  <a:pt x="760467" y="1680137"/>
                </a:lnTo>
                <a:lnTo>
                  <a:pt x="716150" y="1674706"/>
                </a:lnTo>
                <a:lnTo>
                  <a:pt x="672099" y="1666917"/>
                </a:lnTo>
                <a:lnTo>
                  <a:pt x="628414" y="1656768"/>
                </a:lnTo>
                <a:lnTo>
                  <a:pt x="585197" y="1644253"/>
                </a:lnTo>
                <a:lnTo>
                  <a:pt x="542547" y="1629370"/>
                </a:lnTo>
                <a:lnTo>
                  <a:pt x="500566" y="1612115"/>
                </a:lnTo>
                <a:lnTo>
                  <a:pt x="459352" y="1592483"/>
                </a:lnTo>
                <a:lnTo>
                  <a:pt x="419008" y="1570472"/>
                </a:lnTo>
                <a:lnTo>
                  <a:pt x="379632" y="1546078"/>
                </a:lnTo>
                <a:lnTo>
                  <a:pt x="341327" y="1519296"/>
                </a:lnTo>
                <a:lnTo>
                  <a:pt x="304191" y="1490123"/>
                </a:lnTo>
                <a:lnTo>
                  <a:pt x="268326" y="1458555"/>
                </a:lnTo>
                <a:lnTo>
                  <a:pt x="234275" y="1425048"/>
                </a:lnTo>
                <a:lnTo>
                  <a:pt x="202517" y="1390099"/>
                </a:lnTo>
                <a:lnTo>
                  <a:pt x="173056" y="1353809"/>
                </a:lnTo>
                <a:lnTo>
                  <a:pt x="145895" y="1316278"/>
                </a:lnTo>
                <a:lnTo>
                  <a:pt x="121039" y="1277607"/>
                </a:lnTo>
                <a:lnTo>
                  <a:pt x="98490" y="1237896"/>
                </a:lnTo>
                <a:lnTo>
                  <a:pt x="78253" y="1197246"/>
                </a:lnTo>
                <a:lnTo>
                  <a:pt x="60331" y="1155756"/>
                </a:lnTo>
                <a:lnTo>
                  <a:pt x="44727" y="1113528"/>
                </a:lnTo>
                <a:lnTo>
                  <a:pt x="31446" y="1070662"/>
                </a:lnTo>
                <a:lnTo>
                  <a:pt x="20490" y="1027258"/>
                </a:lnTo>
                <a:lnTo>
                  <a:pt x="11864" y="983417"/>
                </a:lnTo>
                <a:lnTo>
                  <a:pt x="5571" y="939240"/>
                </a:lnTo>
                <a:lnTo>
                  <a:pt x="1615" y="894826"/>
                </a:lnTo>
                <a:lnTo>
                  <a:pt x="0" y="850276"/>
                </a:lnTo>
                <a:lnTo>
                  <a:pt x="728" y="805691"/>
                </a:lnTo>
                <a:lnTo>
                  <a:pt x="3803" y="761170"/>
                </a:lnTo>
                <a:lnTo>
                  <a:pt x="9230" y="716816"/>
                </a:lnTo>
                <a:lnTo>
                  <a:pt x="17012" y="672727"/>
                </a:lnTo>
                <a:lnTo>
                  <a:pt x="27153" y="629005"/>
                </a:lnTo>
                <a:lnTo>
                  <a:pt x="39655" y="585749"/>
                </a:lnTo>
                <a:lnTo>
                  <a:pt x="54523" y="543061"/>
                </a:lnTo>
                <a:lnTo>
                  <a:pt x="71761" y="501041"/>
                </a:lnTo>
                <a:lnTo>
                  <a:pt x="91372" y="459788"/>
                </a:lnTo>
                <a:lnTo>
                  <a:pt x="113359" y="419405"/>
                </a:lnTo>
                <a:lnTo>
                  <a:pt x="137726" y="379990"/>
                </a:lnTo>
                <a:lnTo>
                  <a:pt x="164477" y="341645"/>
                </a:lnTo>
                <a:lnTo>
                  <a:pt x="193616" y="304470"/>
                </a:lnTo>
                <a:lnTo>
                  <a:pt x="225146" y="268565"/>
                </a:lnTo>
                <a:lnTo>
                  <a:pt x="258626" y="234488"/>
                </a:lnTo>
                <a:lnTo>
                  <a:pt x="293548" y="202706"/>
                </a:lnTo>
                <a:lnTo>
                  <a:pt x="329809" y="173221"/>
                </a:lnTo>
                <a:lnTo>
                  <a:pt x="367311" y="146038"/>
                </a:lnTo>
                <a:lnTo>
                  <a:pt x="405952" y="121160"/>
                </a:lnTo>
                <a:lnTo>
                  <a:pt x="445632" y="98592"/>
                </a:lnTo>
                <a:lnTo>
                  <a:pt x="486251" y="78336"/>
                </a:lnTo>
                <a:lnTo>
                  <a:pt x="527709" y="60397"/>
                </a:lnTo>
                <a:lnTo>
                  <a:pt x="569904" y="44778"/>
                </a:lnTo>
                <a:lnTo>
                  <a:pt x="612736" y="31484"/>
                </a:lnTo>
                <a:lnTo>
                  <a:pt x="656106" y="20517"/>
                </a:lnTo>
                <a:lnTo>
                  <a:pt x="699912" y="11881"/>
                </a:lnTo>
                <a:lnTo>
                  <a:pt x="744055" y="5580"/>
                </a:lnTo>
                <a:lnTo>
                  <a:pt x="788433" y="1619"/>
                </a:lnTo>
                <a:lnTo>
                  <a:pt x="832947" y="0"/>
                </a:lnTo>
                <a:lnTo>
                  <a:pt x="877496" y="727"/>
                </a:lnTo>
                <a:lnTo>
                  <a:pt x="921979" y="3804"/>
                </a:lnTo>
                <a:lnTo>
                  <a:pt x="966296" y="9235"/>
                </a:lnTo>
                <a:lnTo>
                  <a:pt x="1010347" y="17023"/>
                </a:lnTo>
                <a:lnTo>
                  <a:pt x="1054031" y="27173"/>
                </a:lnTo>
                <a:lnTo>
                  <a:pt x="1097249" y="39687"/>
                </a:lnTo>
                <a:lnTo>
                  <a:pt x="1139898" y="54570"/>
                </a:lnTo>
                <a:lnTo>
                  <a:pt x="1181880" y="71826"/>
                </a:lnTo>
                <a:lnTo>
                  <a:pt x="1223093" y="91457"/>
                </a:lnTo>
                <a:lnTo>
                  <a:pt x="1263438" y="113469"/>
                </a:lnTo>
                <a:lnTo>
                  <a:pt x="1302813" y="137863"/>
                </a:lnTo>
                <a:lnTo>
                  <a:pt x="1341119" y="164645"/>
                </a:lnTo>
                <a:lnTo>
                  <a:pt x="1361669" y="180789"/>
                </a:lnTo>
              </a:path>
            </a:pathLst>
          </a:custGeom>
          <a:ln w="254508">
            <a:solidFill>
              <a:srgbClr val="53C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832186" y="4548337"/>
            <a:ext cx="2231390" cy="595630"/>
          </a:xfrm>
          <a:custGeom>
            <a:avLst/>
            <a:gdLst/>
            <a:ahLst/>
            <a:cxnLst/>
            <a:rect l="l" t="t" r="r" b="b"/>
            <a:pathLst>
              <a:path w="2231390" h="595629">
                <a:moveTo>
                  <a:pt x="0" y="595160"/>
                </a:moveTo>
                <a:lnTo>
                  <a:pt x="36058" y="543634"/>
                </a:lnTo>
                <a:lnTo>
                  <a:pt x="64956" y="505953"/>
                </a:lnTo>
                <a:lnTo>
                  <a:pt x="94960" y="469549"/>
                </a:lnTo>
                <a:lnTo>
                  <a:pt x="126034" y="434432"/>
                </a:lnTo>
                <a:lnTo>
                  <a:pt x="158137" y="400609"/>
                </a:lnTo>
                <a:lnTo>
                  <a:pt x="191230" y="368089"/>
                </a:lnTo>
                <a:lnTo>
                  <a:pt x="225274" y="336882"/>
                </a:lnTo>
                <a:lnTo>
                  <a:pt x="260230" y="306996"/>
                </a:lnTo>
                <a:lnTo>
                  <a:pt x="296058" y="278439"/>
                </a:lnTo>
                <a:lnTo>
                  <a:pt x="332719" y="251221"/>
                </a:lnTo>
                <a:lnTo>
                  <a:pt x="370175" y="225350"/>
                </a:lnTo>
                <a:lnTo>
                  <a:pt x="408385" y="200835"/>
                </a:lnTo>
                <a:lnTo>
                  <a:pt x="447311" y="177684"/>
                </a:lnTo>
                <a:lnTo>
                  <a:pt x="486913" y="155907"/>
                </a:lnTo>
                <a:lnTo>
                  <a:pt x="527152" y="135512"/>
                </a:lnTo>
                <a:lnTo>
                  <a:pt x="567989" y="116508"/>
                </a:lnTo>
                <a:lnTo>
                  <a:pt x="609385" y="98904"/>
                </a:lnTo>
                <a:lnTo>
                  <a:pt x="651301" y="82708"/>
                </a:lnTo>
                <a:lnTo>
                  <a:pt x="693697" y="67929"/>
                </a:lnTo>
                <a:lnTo>
                  <a:pt x="736534" y="54575"/>
                </a:lnTo>
                <a:lnTo>
                  <a:pt x="779772" y="42657"/>
                </a:lnTo>
                <a:lnTo>
                  <a:pt x="823373" y="32181"/>
                </a:lnTo>
                <a:lnTo>
                  <a:pt x="867298" y="23158"/>
                </a:lnTo>
                <a:lnTo>
                  <a:pt x="911507" y="15595"/>
                </a:lnTo>
                <a:lnTo>
                  <a:pt x="955960" y="9502"/>
                </a:lnTo>
                <a:lnTo>
                  <a:pt x="1000620" y="4887"/>
                </a:lnTo>
                <a:lnTo>
                  <a:pt x="1045446" y="1759"/>
                </a:lnTo>
                <a:lnTo>
                  <a:pt x="1090399" y="127"/>
                </a:lnTo>
                <a:lnTo>
                  <a:pt x="1135440" y="0"/>
                </a:lnTo>
                <a:lnTo>
                  <a:pt x="1180530" y="1385"/>
                </a:lnTo>
                <a:lnTo>
                  <a:pt x="1225630" y="4292"/>
                </a:lnTo>
                <a:lnTo>
                  <a:pt x="1270700" y="8730"/>
                </a:lnTo>
                <a:lnTo>
                  <a:pt x="1315701" y="14708"/>
                </a:lnTo>
                <a:lnTo>
                  <a:pt x="1360595" y="22233"/>
                </a:lnTo>
                <a:lnTo>
                  <a:pt x="1405340" y="31316"/>
                </a:lnTo>
                <a:lnTo>
                  <a:pt x="1449900" y="41964"/>
                </a:lnTo>
                <a:lnTo>
                  <a:pt x="1494234" y="54186"/>
                </a:lnTo>
                <a:lnTo>
                  <a:pt x="1538302" y="67992"/>
                </a:lnTo>
                <a:lnTo>
                  <a:pt x="1582067" y="83389"/>
                </a:lnTo>
                <a:lnTo>
                  <a:pt x="1625488" y="100387"/>
                </a:lnTo>
                <a:lnTo>
                  <a:pt x="1668527" y="118995"/>
                </a:lnTo>
                <a:lnTo>
                  <a:pt x="1711144" y="139220"/>
                </a:lnTo>
                <a:lnTo>
                  <a:pt x="1753300" y="161072"/>
                </a:lnTo>
                <a:lnTo>
                  <a:pt x="1794955" y="184559"/>
                </a:lnTo>
                <a:lnTo>
                  <a:pt x="1836071" y="209691"/>
                </a:lnTo>
                <a:lnTo>
                  <a:pt x="1877036" y="236776"/>
                </a:lnTo>
                <a:lnTo>
                  <a:pt x="1916914" y="265289"/>
                </a:lnTo>
                <a:lnTo>
                  <a:pt x="1955670" y="295197"/>
                </a:lnTo>
                <a:lnTo>
                  <a:pt x="1993269" y="326465"/>
                </a:lnTo>
                <a:lnTo>
                  <a:pt x="2029678" y="359058"/>
                </a:lnTo>
                <a:lnTo>
                  <a:pt x="2064862" y="392942"/>
                </a:lnTo>
                <a:lnTo>
                  <a:pt x="2098786" y="428083"/>
                </a:lnTo>
                <a:lnTo>
                  <a:pt x="2131417" y="464447"/>
                </a:lnTo>
                <a:lnTo>
                  <a:pt x="2162719" y="501998"/>
                </a:lnTo>
                <a:lnTo>
                  <a:pt x="2192659" y="540703"/>
                </a:lnTo>
                <a:lnTo>
                  <a:pt x="2221202" y="580527"/>
                </a:lnTo>
                <a:lnTo>
                  <a:pt x="2230900" y="595160"/>
                </a:lnTo>
              </a:path>
            </a:pathLst>
          </a:custGeom>
          <a:ln w="50292">
            <a:solidFill>
              <a:srgbClr val="FC6C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656134" y="4017793"/>
            <a:ext cx="1802130" cy="1125855"/>
          </a:xfrm>
          <a:custGeom>
            <a:avLst/>
            <a:gdLst/>
            <a:ahLst/>
            <a:cxnLst/>
            <a:rect l="l" t="t" r="r" b="b"/>
            <a:pathLst>
              <a:path w="1802129" h="1125854">
                <a:moveTo>
                  <a:pt x="29133" y="1125705"/>
                </a:moveTo>
                <a:lnTo>
                  <a:pt x="19797" y="1087005"/>
                </a:lnTo>
                <a:lnTo>
                  <a:pt x="11203" y="1040969"/>
                </a:lnTo>
                <a:lnTo>
                  <a:pt x="5065" y="994947"/>
                </a:lnTo>
                <a:lnTo>
                  <a:pt x="1344" y="949019"/>
                </a:lnTo>
                <a:lnTo>
                  <a:pt x="0" y="903262"/>
                </a:lnTo>
                <a:lnTo>
                  <a:pt x="992" y="857756"/>
                </a:lnTo>
                <a:lnTo>
                  <a:pt x="4280" y="812578"/>
                </a:lnTo>
                <a:lnTo>
                  <a:pt x="9826" y="767806"/>
                </a:lnTo>
                <a:lnTo>
                  <a:pt x="17588" y="723521"/>
                </a:lnTo>
                <a:lnTo>
                  <a:pt x="27528" y="679798"/>
                </a:lnTo>
                <a:lnTo>
                  <a:pt x="39604" y="636718"/>
                </a:lnTo>
                <a:lnTo>
                  <a:pt x="53778" y="594359"/>
                </a:lnTo>
                <a:lnTo>
                  <a:pt x="70008" y="552798"/>
                </a:lnTo>
                <a:lnTo>
                  <a:pt x="88256" y="512114"/>
                </a:lnTo>
                <a:lnTo>
                  <a:pt x="108481" y="472387"/>
                </a:lnTo>
                <a:lnTo>
                  <a:pt x="130644" y="433693"/>
                </a:lnTo>
                <a:lnTo>
                  <a:pt x="154704" y="396112"/>
                </a:lnTo>
                <a:lnTo>
                  <a:pt x="180621" y="359722"/>
                </a:lnTo>
                <a:lnTo>
                  <a:pt x="208356" y="324601"/>
                </a:lnTo>
                <a:lnTo>
                  <a:pt x="237869" y="290827"/>
                </a:lnTo>
                <a:lnTo>
                  <a:pt x="269119" y="258480"/>
                </a:lnTo>
                <a:lnTo>
                  <a:pt x="302068" y="227638"/>
                </a:lnTo>
                <a:lnTo>
                  <a:pt x="336674" y="198378"/>
                </a:lnTo>
                <a:lnTo>
                  <a:pt x="372898" y="170779"/>
                </a:lnTo>
                <a:lnTo>
                  <a:pt x="410700" y="144921"/>
                </a:lnTo>
                <a:lnTo>
                  <a:pt x="450040" y="120880"/>
                </a:lnTo>
                <a:lnTo>
                  <a:pt x="490878" y="98736"/>
                </a:lnTo>
                <a:lnTo>
                  <a:pt x="533175" y="78567"/>
                </a:lnTo>
                <a:lnTo>
                  <a:pt x="576890" y="60451"/>
                </a:lnTo>
                <a:lnTo>
                  <a:pt x="621983" y="44467"/>
                </a:lnTo>
                <a:lnTo>
                  <a:pt x="667850" y="30853"/>
                </a:lnTo>
                <a:lnTo>
                  <a:pt x="713859" y="19774"/>
                </a:lnTo>
                <a:lnTo>
                  <a:pt x="759933" y="11189"/>
                </a:lnTo>
                <a:lnTo>
                  <a:pt x="805992" y="5058"/>
                </a:lnTo>
                <a:lnTo>
                  <a:pt x="851958" y="1342"/>
                </a:lnTo>
                <a:lnTo>
                  <a:pt x="897753" y="0"/>
                </a:lnTo>
                <a:lnTo>
                  <a:pt x="943298" y="992"/>
                </a:lnTo>
                <a:lnTo>
                  <a:pt x="988515" y="4279"/>
                </a:lnTo>
                <a:lnTo>
                  <a:pt x="1033324" y="9821"/>
                </a:lnTo>
                <a:lnTo>
                  <a:pt x="1077648" y="17578"/>
                </a:lnTo>
                <a:lnTo>
                  <a:pt x="1121409" y="27510"/>
                </a:lnTo>
                <a:lnTo>
                  <a:pt x="1164526" y="39577"/>
                </a:lnTo>
                <a:lnTo>
                  <a:pt x="1206922" y="53740"/>
                </a:lnTo>
                <a:lnTo>
                  <a:pt x="1248519" y="69957"/>
                </a:lnTo>
                <a:lnTo>
                  <a:pt x="1289238" y="88191"/>
                </a:lnTo>
                <a:lnTo>
                  <a:pt x="1329000" y="108400"/>
                </a:lnTo>
                <a:lnTo>
                  <a:pt x="1367727" y="130545"/>
                </a:lnTo>
                <a:lnTo>
                  <a:pt x="1405340" y="154586"/>
                </a:lnTo>
                <a:lnTo>
                  <a:pt x="1441761" y="180483"/>
                </a:lnTo>
                <a:lnTo>
                  <a:pt x="1476911" y="208196"/>
                </a:lnTo>
                <a:lnTo>
                  <a:pt x="1510712" y="237685"/>
                </a:lnTo>
                <a:lnTo>
                  <a:pt x="1543085" y="268911"/>
                </a:lnTo>
                <a:lnTo>
                  <a:pt x="1573952" y="301834"/>
                </a:lnTo>
                <a:lnTo>
                  <a:pt x="1603234" y="336413"/>
                </a:lnTo>
                <a:lnTo>
                  <a:pt x="1630853" y="372609"/>
                </a:lnTo>
                <a:lnTo>
                  <a:pt x="1656730" y="410382"/>
                </a:lnTo>
                <a:lnTo>
                  <a:pt x="1680786" y="449691"/>
                </a:lnTo>
                <a:lnTo>
                  <a:pt x="1702943" y="490498"/>
                </a:lnTo>
                <a:lnTo>
                  <a:pt x="1723123" y="532763"/>
                </a:lnTo>
                <a:lnTo>
                  <a:pt x="1741247" y="576444"/>
                </a:lnTo>
                <a:lnTo>
                  <a:pt x="1757236" y="621504"/>
                </a:lnTo>
                <a:lnTo>
                  <a:pt x="1771087" y="668184"/>
                </a:lnTo>
                <a:lnTo>
                  <a:pt x="1782352" y="715369"/>
                </a:lnTo>
                <a:lnTo>
                  <a:pt x="1791030" y="762954"/>
                </a:lnTo>
                <a:lnTo>
                  <a:pt x="1797123" y="810834"/>
                </a:lnTo>
                <a:lnTo>
                  <a:pt x="1800633" y="858904"/>
                </a:lnTo>
                <a:lnTo>
                  <a:pt x="1801559" y="907059"/>
                </a:lnTo>
                <a:lnTo>
                  <a:pt x="1799903" y="955194"/>
                </a:lnTo>
                <a:lnTo>
                  <a:pt x="1795665" y="1003205"/>
                </a:lnTo>
                <a:lnTo>
                  <a:pt x="1788847" y="1050987"/>
                </a:lnTo>
                <a:lnTo>
                  <a:pt x="1779449" y="1098434"/>
                </a:lnTo>
                <a:lnTo>
                  <a:pt x="1772501" y="1125705"/>
                </a:lnTo>
              </a:path>
            </a:pathLst>
          </a:custGeom>
          <a:ln w="178308">
            <a:solidFill>
              <a:srgbClr val="53C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903463" y="3204972"/>
            <a:ext cx="797560" cy="797560"/>
          </a:xfrm>
          <a:custGeom>
            <a:avLst/>
            <a:gdLst/>
            <a:ahLst/>
            <a:cxnLst/>
            <a:rect l="l" t="t" r="r" b="b"/>
            <a:pathLst>
              <a:path w="797559" h="797560">
                <a:moveTo>
                  <a:pt x="0" y="398525"/>
                </a:moveTo>
                <a:lnTo>
                  <a:pt x="2681" y="352051"/>
                </a:lnTo>
                <a:lnTo>
                  <a:pt x="10525" y="307150"/>
                </a:lnTo>
                <a:lnTo>
                  <a:pt x="23234" y="264123"/>
                </a:lnTo>
                <a:lnTo>
                  <a:pt x="40508" y="223268"/>
                </a:lnTo>
                <a:lnTo>
                  <a:pt x="62047" y="184884"/>
                </a:lnTo>
                <a:lnTo>
                  <a:pt x="87554" y="149272"/>
                </a:lnTo>
                <a:lnTo>
                  <a:pt x="116728" y="116728"/>
                </a:lnTo>
                <a:lnTo>
                  <a:pt x="149272" y="87554"/>
                </a:lnTo>
                <a:lnTo>
                  <a:pt x="184884" y="62047"/>
                </a:lnTo>
                <a:lnTo>
                  <a:pt x="223268" y="40508"/>
                </a:lnTo>
                <a:lnTo>
                  <a:pt x="264123" y="23234"/>
                </a:lnTo>
                <a:lnTo>
                  <a:pt x="307150" y="10525"/>
                </a:lnTo>
                <a:lnTo>
                  <a:pt x="352051" y="2681"/>
                </a:lnTo>
                <a:lnTo>
                  <a:pt x="398525" y="0"/>
                </a:lnTo>
                <a:lnTo>
                  <a:pt x="445000" y="2681"/>
                </a:lnTo>
                <a:lnTo>
                  <a:pt x="489901" y="10525"/>
                </a:lnTo>
                <a:lnTo>
                  <a:pt x="532928" y="23234"/>
                </a:lnTo>
                <a:lnTo>
                  <a:pt x="573783" y="40508"/>
                </a:lnTo>
                <a:lnTo>
                  <a:pt x="612167" y="62047"/>
                </a:lnTo>
                <a:lnTo>
                  <a:pt x="647779" y="87554"/>
                </a:lnTo>
                <a:lnTo>
                  <a:pt x="680323" y="116728"/>
                </a:lnTo>
                <a:lnTo>
                  <a:pt x="709497" y="149272"/>
                </a:lnTo>
                <a:lnTo>
                  <a:pt x="735004" y="184884"/>
                </a:lnTo>
                <a:lnTo>
                  <a:pt x="756543" y="223268"/>
                </a:lnTo>
                <a:lnTo>
                  <a:pt x="773817" y="264123"/>
                </a:lnTo>
                <a:lnTo>
                  <a:pt x="786526" y="307150"/>
                </a:lnTo>
                <a:lnTo>
                  <a:pt x="794370" y="352051"/>
                </a:lnTo>
                <a:lnTo>
                  <a:pt x="797051" y="398525"/>
                </a:lnTo>
                <a:lnTo>
                  <a:pt x="794370" y="445000"/>
                </a:lnTo>
                <a:lnTo>
                  <a:pt x="786526" y="489901"/>
                </a:lnTo>
                <a:lnTo>
                  <a:pt x="773817" y="532928"/>
                </a:lnTo>
                <a:lnTo>
                  <a:pt x="756543" y="573783"/>
                </a:lnTo>
                <a:lnTo>
                  <a:pt x="735004" y="612167"/>
                </a:lnTo>
                <a:lnTo>
                  <a:pt x="709497" y="647779"/>
                </a:lnTo>
                <a:lnTo>
                  <a:pt x="680323" y="680323"/>
                </a:lnTo>
                <a:lnTo>
                  <a:pt x="647779" y="709497"/>
                </a:lnTo>
                <a:lnTo>
                  <a:pt x="612167" y="735004"/>
                </a:lnTo>
                <a:lnTo>
                  <a:pt x="573783" y="756543"/>
                </a:lnTo>
                <a:lnTo>
                  <a:pt x="532928" y="773817"/>
                </a:lnTo>
                <a:lnTo>
                  <a:pt x="489901" y="786526"/>
                </a:lnTo>
                <a:lnTo>
                  <a:pt x="445000" y="794370"/>
                </a:lnTo>
                <a:lnTo>
                  <a:pt x="398525" y="797051"/>
                </a:lnTo>
                <a:lnTo>
                  <a:pt x="352051" y="794370"/>
                </a:lnTo>
                <a:lnTo>
                  <a:pt x="307150" y="786526"/>
                </a:lnTo>
                <a:lnTo>
                  <a:pt x="264123" y="773817"/>
                </a:lnTo>
                <a:lnTo>
                  <a:pt x="223268" y="756543"/>
                </a:lnTo>
                <a:lnTo>
                  <a:pt x="184884" y="735004"/>
                </a:lnTo>
                <a:lnTo>
                  <a:pt x="149272" y="709497"/>
                </a:lnTo>
                <a:lnTo>
                  <a:pt x="116728" y="680323"/>
                </a:lnTo>
                <a:lnTo>
                  <a:pt x="87554" y="647779"/>
                </a:lnTo>
                <a:lnTo>
                  <a:pt x="62047" y="612167"/>
                </a:lnTo>
                <a:lnTo>
                  <a:pt x="40508" y="573783"/>
                </a:lnTo>
                <a:lnTo>
                  <a:pt x="23234" y="532928"/>
                </a:lnTo>
                <a:lnTo>
                  <a:pt x="10525" y="489901"/>
                </a:lnTo>
                <a:lnTo>
                  <a:pt x="2681" y="445000"/>
                </a:lnTo>
                <a:lnTo>
                  <a:pt x="0" y="398525"/>
                </a:lnTo>
                <a:close/>
              </a:path>
            </a:pathLst>
          </a:custGeom>
          <a:ln w="304800">
            <a:solidFill>
              <a:srgbClr val="FC6C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7E7E7E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7E7E7E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911134" y="0"/>
            <a:ext cx="1233170" cy="1424305"/>
          </a:xfrm>
          <a:custGeom>
            <a:avLst/>
            <a:gdLst/>
            <a:ahLst/>
            <a:cxnLst/>
            <a:rect l="l" t="t" r="r" b="b"/>
            <a:pathLst>
              <a:path w="1233170" h="1424305">
                <a:moveTo>
                  <a:pt x="1232864" y="1423811"/>
                </a:moveTo>
                <a:lnTo>
                  <a:pt x="1162592" y="1416768"/>
                </a:lnTo>
                <a:lnTo>
                  <a:pt x="1115881" y="1409870"/>
                </a:lnTo>
                <a:lnTo>
                  <a:pt x="1069745" y="1401391"/>
                </a:lnTo>
                <a:lnTo>
                  <a:pt x="1024209" y="1391361"/>
                </a:lnTo>
                <a:lnTo>
                  <a:pt x="979300" y="1379810"/>
                </a:lnTo>
                <a:lnTo>
                  <a:pt x="935046" y="1366768"/>
                </a:lnTo>
                <a:lnTo>
                  <a:pt x="891471" y="1352264"/>
                </a:lnTo>
                <a:lnTo>
                  <a:pt x="848604" y="1336328"/>
                </a:lnTo>
                <a:lnTo>
                  <a:pt x="806470" y="1318991"/>
                </a:lnTo>
                <a:lnTo>
                  <a:pt x="765096" y="1300282"/>
                </a:lnTo>
                <a:lnTo>
                  <a:pt x="724509" y="1280231"/>
                </a:lnTo>
                <a:lnTo>
                  <a:pt x="684735" y="1258868"/>
                </a:lnTo>
                <a:lnTo>
                  <a:pt x="645800" y="1236223"/>
                </a:lnTo>
                <a:lnTo>
                  <a:pt x="607732" y="1212325"/>
                </a:lnTo>
                <a:lnTo>
                  <a:pt x="570557" y="1187205"/>
                </a:lnTo>
                <a:lnTo>
                  <a:pt x="534301" y="1160893"/>
                </a:lnTo>
                <a:lnTo>
                  <a:pt x="498991" y="1133418"/>
                </a:lnTo>
                <a:lnTo>
                  <a:pt x="464654" y="1104809"/>
                </a:lnTo>
                <a:lnTo>
                  <a:pt x="431316" y="1075098"/>
                </a:lnTo>
                <a:lnTo>
                  <a:pt x="399004" y="1044314"/>
                </a:lnTo>
                <a:lnTo>
                  <a:pt x="367743" y="1012487"/>
                </a:lnTo>
                <a:lnTo>
                  <a:pt x="337562" y="979646"/>
                </a:lnTo>
                <a:lnTo>
                  <a:pt x="308486" y="945821"/>
                </a:lnTo>
                <a:lnTo>
                  <a:pt x="280542" y="911044"/>
                </a:lnTo>
                <a:lnTo>
                  <a:pt x="253756" y="875342"/>
                </a:lnTo>
                <a:lnTo>
                  <a:pt x="228156" y="838747"/>
                </a:lnTo>
                <a:lnTo>
                  <a:pt x="203767" y="801287"/>
                </a:lnTo>
                <a:lnTo>
                  <a:pt x="180616" y="762994"/>
                </a:lnTo>
                <a:lnTo>
                  <a:pt x="158730" y="723896"/>
                </a:lnTo>
                <a:lnTo>
                  <a:pt x="138136" y="684024"/>
                </a:lnTo>
                <a:lnTo>
                  <a:pt x="118859" y="643407"/>
                </a:lnTo>
                <a:lnTo>
                  <a:pt x="100927" y="602076"/>
                </a:lnTo>
                <a:lnTo>
                  <a:pt x="84365" y="560060"/>
                </a:lnTo>
                <a:lnTo>
                  <a:pt x="69201" y="517390"/>
                </a:lnTo>
                <a:lnTo>
                  <a:pt x="55462" y="474094"/>
                </a:lnTo>
                <a:lnTo>
                  <a:pt x="43173" y="430203"/>
                </a:lnTo>
                <a:lnTo>
                  <a:pt x="32361" y="385747"/>
                </a:lnTo>
                <a:lnTo>
                  <a:pt x="23053" y="340755"/>
                </a:lnTo>
                <a:lnTo>
                  <a:pt x="15275" y="295258"/>
                </a:lnTo>
                <a:lnTo>
                  <a:pt x="9054" y="249286"/>
                </a:lnTo>
                <a:lnTo>
                  <a:pt x="4417" y="202868"/>
                </a:lnTo>
                <a:lnTo>
                  <a:pt x="1390" y="156033"/>
                </a:lnTo>
                <a:lnTo>
                  <a:pt x="0" y="108813"/>
                </a:lnTo>
                <a:lnTo>
                  <a:pt x="272" y="61237"/>
                </a:lnTo>
                <a:lnTo>
                  <a:pt x="2234" y="13335"/>
                </a:lnTo>
                <a:lnTo>
                  <a:pt x="3104" y="0"/>
                </a:lnTo>
              </a:path>
            </a:pathLst>
          </a:custGeom>
          <a:ln w="76200">
            <a:solidFill>
              <a:srgbClr val="FC6C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580119" y="1722120"/>
            <a:ext cx="321945" cy="321945"/>
          </a:xfrm>
          <a:custGeom>
            <a:avLst/>
            <a:gdLst/>
            <a:ahLst/>
            <a:cxnLst/>
            <a:rect l="l" t="t" r="r" b="b"/>
            <a:pathLst>
              <a:path w="321945" h="321944">
                <a:moveTo>
                  <a:pt x="0" y="160781"/>
                </a:moveTo>
                <a:lnTo>
                  <a:pt x="8199" y="109971"/>
                </a:lnTo>
                <a:lnTo>
                  <a:pt x="31028" y="65836"/>
                </a:lnTo>
                <a:lnTo>
                  <a:pt x="65836" y="31028"/>
                </a:lnTo>
                <a:lnTo>
                  <a:pt x="109971" y="8199"/>
                </a:lnTo>
                <a:lnTo>
                  <a:pt x="160781" y="0"/>
                </a:lnTo>
                <a:lnTo>
                  <a:pt x="211592" y="8199"/>
                </a:lnTo>
                <a:lnTo>
                  <a:pt x="255727" y="31028"/>
                </a:lnTo>
                <a:lnTo>
                  <a:pt x="290535" y="65836"/>
                </a:lnTo>
                <a:lnTo>
                  <a:pt x="313364" y="109971"/>
                </a:lnTo>
                <a:lnTo>
                  <a:pt x="321563" y="160781"/>
                </a:lnTo>
                <a:lnTo>
                  <a:pt x="313364" y="211592"/>
                </a:lnTo>
                <a:lnTo>
                  <a:pt x="290535" y="255727"/>
                </a:lnTo>
                <a:lnTo>
                  <a:pt x="255727" y="290535"/>
                </a:lnTo>
                <a:lnTo>
                  <a:pt x="211592" y="313364"/>
                </a:lnTo>
                <a:lnTo>
                  <a:pt x="160781" y="321563"/>
                </a:lnTo>
                <a:lnTo>
                  <a:pt x="109971" y="313364"/>
                </a:lnTo>
                <a:lnTo>
                  <a:pt x="65836" y="290535"/>
                </a:lnTo>
                <a:lnTo>
                  <a:pt x="31028" y="255727"/>
                </a:lnTo>
                <a:lnTo>
                  <a:pt x="8199" y="211592"/>
                </a:lnTo>
                <a:lnTo>
                  <a:pt x="0" y="160781"/>
                </a:lnTo>
                <a:close/>
              </a:path>
            </a:pathLst>
          </a:custGeom>
          <a:ln w="152400">
            <a:solidFill>
              <a:srgbClr val="FC6C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197304" y="0"/>
            <a:ext cx="713105" cy="496570"/>
          </a:xfrm>
          <a:custGeom>
            <a:avLst/>
            <a:gdLst/>
            <a:ahLst/>
            <a:cxnLst/>
            <a:rect l="l" t="t" r="r" b="b"/>
            <a:pathLst>
              <a:path w="713104" h="496570">
                <a:moveTo>
                  <a:pt x="684293" y="0"/>
                </a:moveTo>
                <a:lnTo>
                  <a:pt x="698787" y="39500"/>
                </a:lnTo>
                <a:lnTo>
                  <a:pt x="708908" y="84982"/>
                </a:lnTo>
                <a:lnTo>
                  <a:pt x="712966" y="130880"/>
                </a:lnTo>
                <a:lnTo>
                  <a:pt x="711099" y="176608"/>
                </a:lnTo>
                <a:lnTo>
                  <a:pt x="703445" y="221583"/>
                </a:lnTo>
                <a:lnTo>
                  <a:pt x="690142" y="265218"/>
                </a:lnTo>
                <a:lnTo>
                  <a:pt x="671329" y="306930"/>
                </a:lnTo>
                <a:lnTo>
                  <a:pt x="647142" y="346134"/>
                </a:lnTo>
                <a:lnTo>
                  <a:pt x="617721" y="382245"/>
                </a:lnTo>
                <a:lnTo>
                  <a:pt x="583203" y="414678"/>
                </a:lnTo>
                <a:lnTo>
                  <a:pt x="543727" y="442849"/>
                </a:lnTo>
                <a:lnTo>
                  <a:pt x="500829" y="465509"/>
                </a:lnTo>
                <a:lnTo>
                  <a:pt x="456347" y="481831"/>
                </a:lnTo>
                <a:lnTo>
                  <a:pt x="410865" y="491952"/>
                </a:lnTo>
                <a:lnTo>
                  <a:pt x="364967" y="496010"/>
                </a:lnTo>
                <a:lnTo>
                  <a:pt x="319239" y="494143"/>
                </a:lnTo>
                <a:lnTo>
                  <a:pt x="274264" y="486489"/>
                </a:lnTo>
                <a:lnTo>
                  <a:pt x="230629" y="473186"/>
                </a:lnTo>
                <a:lnTo>
                  <a:pt x="188917" y="454373"/>
                </a:lnTo>
                <a:lnTo>
                  <a:pt x="149713" y="430186"/>
                </a:lnTo>
                <a:lnTo>
                  <a:pt x="113602" y="400765"/>
                </a:lnTo>
                <a:lnTo>
                  <a:pt x="81169" y="366247"/>
                </a:lnTo>
                <a:lnTo>
                  <a:pt x="52999" y="326771"/>
                </a:lnTo>
                <a:lnTo>
                  <a:pt x="31025" y="285394"/>
                </a:lnTo>
                <a:lnTo>
                  <a:pt x="14878" y="242163"/>
                </a:lnTo>
                <a:lnTo>
                  <a:pt x="4541" y="197654"/>
                </a:lnTo>
                <a:lnTo>
                  <a:pt x="0" y="152439"/>
                </a:lnTo>
                <a:lnTo>
                  <a:pt x="1237" y="107092"/>
                </a:lnTo>
                <a:lnTo>
                  <a:pt x="8238" y="62187"/>
                </a:lnTo>
                <a:lnTo>
                  <a:pt x="20987" y="18298"/>
                </a:lnTo>
                <a:lnTo>
                  <a:pt x="28983" y="0"/>
                </a:lnTo>
              </a:path>
            </a:pathLst>
          </a:custGeom>
          <a:ln w="178308">
            <a:solidFill>
              <a:srgbClr val="53C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5764" y="587705"/>
            <a:ext cx="8132470" cy="1002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5764" y="1808810"/>
            <a:ext cx="8132470" cy="2800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60697" y="4931896"/>
            <a:ext cx="1022985" cy="160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7E7E7E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59273" y="503681"/>
            <a:ext cx="459105" cy="459105"/>
          </a:xfrm>
          <a:custGeom>
            <a:avLst/>
            <a:gdLst/>
            <a:ahLst/>
            <a:cxnLst/>
            <a:rect l="l" t="t" r="r" b="b"/>
            <a:pathLst>
              <a:path w="459104" h="459105">
                <a:moveTo>
                  <a:pt x="0" y="229362"/>
                </a:moveTo>
                <a:lnTo>
                  <a:pt x="4662" y="183153"/>
                </a:lnTo>
                <a:lnTo>
                  <a:pt x="18032" y="140106"/>
                </a:lnTo>
                <a:lnTo>
                  <a:pt x="39185" y="101147"/>
                </a:lnTo>
                <a:lnTo>
                  <a:pt x="67198" y="67198"/>
                </a:lnTo>
                <a:lnTo>
                  <a:pt x="101147" y="39185"/>
                </a:lnTo>
                <a:lnTo>
                  <a:pt x="140106" y="18032"/>
                </a:lnTo>
                <a:lnTo>
                  <a:pt x="183153" y="4662"/>
                </a:lnTo>
                <a:lnTo>
                  <a:pt x="229362" y="0"/>
                </a:lnTo>
                <a:lnTo>
                  <a:pt x="275570" y="4662"/>
                </a:lnTo>
                <a:lnTo>
                  <a:pt x="318617" y="18032"/>
                </a:lnTo>
                <a:lnTo>
                  <a:pt x="357576" y="39185"/>
                </a:lnTo>
                <a:lnTo>
                  <a:pt x="391525" y="67198"/>
                </a:lnTo>
                <a:lnTo>
                  <a:pt x="419538" y="101147"/>
                </a:lnTo>
                <a:lnTo>
                  <a:pt x="440691" y="140106"/>
                </a:lnTo>
                <a:lnTo>
                  <a:pt x="454061" y="183153"/>
                </a:lnTo>
                <a:lnTo>
                  <a:pt x="458724" y="229362"/>
                </a:lnTo>
                <a:lnTo>
                  <a:pt x="454061" y="275570"/>
                </a:lnTo>
                <a:lnTo>
                  <a:pt x="440691" y="318617"/>
                </a:lnTo>
                <a:lnTo>
                  <a:pt x="419538" y="357576"/>
                </a:lnTo>
                <a:lnTo>
                  <a:pt x="391525" y="391525"/>
                </a:lnTo>
                <a:lnTo>
                  <a:pt x="357576" y="419538"/>
                </a:lnTo>
                <a:lnTo>
                  <a:pt x="318617" y="440691"/>
                </a:lnTo>
                <a:lnTo>
                  <a:pt x="275570" y="454061"/>
                </a:lnTo>
                <a:lnTo>
                  <a:pt x="229362" y="458723"/>
                </a:lnTo>
                <a:lnTo>
                  <a:pt x="183153" y="454061"/>
                </a:lnTo>
                <a:lnTo>
                  <a:pt x="140106" y="440691"/>
                </a:lnTo>
                <a:lnTo>
                  <a:pt x="101147" y="419538"/>
                </a:lnTo>
                <a:lnTo>
                  <a:pt x="67198" y="391525"/>
                </a:lnTo>
                <a:lnTo>
                  <a:pt x="39185" y="357576"/>
                </a:lnTo>
                <a:lnTo>
                  <a:pt x="18032" y="318617"/>
                </a:lnTo>
                <a:lnTo>
                  <a:pt x="4662" y="275570"/>
                </a:lnTo>
                <a:lnTo>
                  <a:pt x="0" y="229362"/>
                </a:lnTo>
                <a:close/>
              </a:path>
            </a:pathLst>
          </a:custGeom>
          <a:ln w="102107">
            <a:solidFill>
              <a:srgbClr val="30A8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72455" y="2243327"/>
            <a:ext cx="992505" cy="992505"/>
          </a:xfrm>
          <a:custGeom>
            <a:avLst/>
            <a:gdLst/>
            <a:ahLst/>
            <a:cxnLst/>
            <a:rect l="l" t="t" r="r" b="b"/>
            <a:pathLst>
              <a:path w="992504" h="992505">
                <a:moveTo>
                  <a:pt x="0" y="496062"/>
                </a:moveTo>
                <a:lnTo>
                  <a:pt x="2271" y="448292"/>
                </a:lnTo>
                <a:lnTo>
                  <a:pt x="8945" y="401806"/>
                </a:lnTo>
                <a:lnTo>
                  <a:pt x="19816" y="356812"/>
                </a:lnTo>
                <a:lnTo>
                  <a:pt x="34673" y="313517"/>
                </a:lnTo>
                <a:lnTo>
                  <a:pt x="53311" y="272131"/>
                </a:lnTo>
                <a:lnTo>
                  <a:pt x="75520" y="232860"/>
                </a:lnTo>
                <a:lnTo>
                  <a:pt x="101093" y="195912"/>
                </a:lnTo>
                <a:lnTo>
                  <a:pt x="129821" y="161497"/>
                </a:lnTo>
                <a:lnTo>
                  <a:pt x="161497" y="129821"/>
                </a:lnTo>
                <a:lnTo>
                  <a:pt x="195912" y="101093"/>
                </a:lnTo>
                <a:lnTo>
                  <a:pt x="232860" y="75520"/>
                </a:lnTo>
                <a:lnTo>
                  <a:pt x="272131" y="53311"/>
                </a:lnTo>
                <a:lnTo>
                  <a:pt x="313517" y="34673"/>
                </a:lnTo>
                <a:lnTo>
                  <a:pt x="356812" y="19816"/>
                </a:lnTo>
                <a:lnTo>
                  <a:pt x="401806" y="8945"/>
                </a:lnTo>
                <a:lnTo>
                  <a:pt x="448292" y="2271"/>
                </a:lnTo>
                <a:lnTo>
                  <a:pt x="496062" y="0"/>
                </a:lnTo>
                <a:lnTo>
                  <a:pt x="543831" y="2271"/>
                </a:lnTo>
                <a:lnTo>
                  <a:pt x="590317" y="8945"/>
                </a:lnTo>
                <a:lnTo>
                  <a:pt x="635311" y="19816"/>
                </a:lnTo>
                <a:lnTo>
                  <a:pt x="678606" y="34673"/>
                </a:lnTo>
                <a:lnTo>
                  <a:pt x="719992" y="53311"/>
                </a:lnTo>
                <a:lnTo>
                  <a:pt x="759263" y="75520"/>
                </a:lnTo>
                <a:lnTo>
                  <a:pt x="796211" y="101093"/>
                </a:lnTo>
                <a:lnTo>
                  <a:pt x="830626" y="129821"/>
                </a:lnTo>
                <a:lnTo>
                  <a:pt x="862302" y="161497"/>
                </a:lnTo>
                <a:lnTo>
                  <a:pt x="891030" y="195912"/>
                </a:lnTo>
                <a:lnTo>
                  <a:pt x="916603" y="232860"/>
                </a:lnTo>
                <a:lnTo>
                  <a:pt x="938812" y="272131"/>
                </a:lnTo>
                <a:lnTo>
                  <a:pt x="957450" y="313517"/>
                </a:lnTo>
                <a:lnTo>
                  <a:pt x="972307" y="356812"/>
                </a:lnTo>
                <a:lnTo>
                  <a:pt x="983178" y="401806"/>
                </a:lnTo>
                <a:lnTo>
                  <a:pt x="989852" y="448292"/>
                </a:lnTo>
                <a:lnTo>
                  <a:pt x="992124" y="496062"/>
                </a:lnTo>
                <a:lnTo>
                  <a:pt x="989852" y="543831"/>
                </a:lnTo>
                <a:lnTo>
                  <a:pt x="983178" y="590317"/>
                </a:lnTo>
                <a:lnTo>
                  <a:pt x="972307" y="635311"/>
                </a:lnTo>
                <a:lnTo>
                  <a:pt x="957450" y="678606"/>
                </a:lnTo>
                <a:lnTo>
                  <a:pt x="938812" y="719992"/>
                </a:lnTo>
                <a:lnTo>
                  <a:pt x="916603" y="759263"/>
                </a:lnTo>
                <a:lnTo>
                  <a:pt x="891030" y="796211"/>
                </a:lnTo>
                <a:lnTo>
                  <a:pt x="862302" y="830626"/>
                </a:lnTo>
                <a:lnTo>
                  <a:pt x="830626" y="862302"/>
                </a:lnTo>
                <a:lnTo>
                  <a:pt x="796211" y="891030"/>
                </a:lnTo>
                <a:lnTo>
                  <a:pt x="759263" y="916603"/>
                </a:lnTo>
                <a:lnTo>
                  <a:pt x="719992" y="938812"/>
                </a:lnTo>
                <a:lnTo>
                  <a:pt x="678606" y="957450"/>
                </a:lnTo>
                <a:lnTo>
                  <a:pt x="635311" y="972307"/>
                </a:lnTo>
                <a:lnTo>
                  <a:pt x="590317" y="983178"/>
                </a:lnTo>
                <a:lnTo>
                  <a:pt x="543831" y="989852"/>
                </a:lnTo>
                <a:lnTo>
                  <a:pt x="496062" y="992124"/>
                </a:lnTo>
                <a:lnTo>
                  <a:pt x="448292" y="989852"/>
                </a:lnTo>
                <a:lnTo>
                  <a:pt x="401806" y="983178"/>
                </a:lnTo>
                <a:lnTo>
                  <a:pt x="356812" y="972307"/>
                </a:lnTo>
                <a:lnTo>
                  <a:pt x="313517" y="957450"/>
                </a:lnTo>
                <a:lnTo>
                  <a:pt x="272131" y="938812"/>
                </a:lnTo>
                <a:lnTo>
                  <a:pt x="232860" y="916603"/>
                </a:lnTo>
                <a:lnTo>
                  <a:pt x="195912" y="891030"/>
                </a:lnTo>
                <a:lnTo>
                  <a:pt x="161497" y="862302"/>
                </a:lnTo>
                <a:lnTo>
                  <a:pt x="129821" y="830626"/>
                </a:lnTo>
                <a:lnTo>
                  <a:pt x="101093" y="796211"/>
                </a:lnTo>
                <a:lnTo>
                  <a:pt x="75520" y="759263"/>
                </a:lnTo>
                <a:lnTo>
                  <a:pt x="53311" y="719992"/>
                </a:lnTo>
                <a:lnTo>
                  <a:pt x="34673" y="678606"/>
                </a:lnTo>
                <a:lnTo>
                  <a:pt x="19816" y="635311"/>
                </a:lnTo>
                <a:lnTo>
                  <a:pt x="8945" y="590317"/>
                </a:lnTo>
                <a:lnTo>
                  <a:pt x="2271" y="543831"/>
                </a:lnTo>
                <a:lnTo>
                  <a:pt x="0" y="496062"/>
                </a:lnTo>
                <a:close/>
              </a:path>
            </a:pathLst>
          </a:custGeom>
          <a:ln w="76200">
            <a:solidFill>
              <a:srgbClr val="FC6C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82330" y="313221"/>
            <a:ext cx="1362075" cy="1684020"/>
          </a:xfrm>
          <a:custGeom>
            <a:avLst/>
            <a:gdLst/>
            <a:ahLst/>
            <a:cxnLst/>
            <a:rect l="l" t="t" r="r" b="b"/>
            <a:pathLst>
              <a:path w="1362075" h="1684020">
                <a:moveTo>
                  <a:pt x="1361669" y="1503375"/>
                </a:moveTo>
                <a:lnTo>
                  <a:pt x="1315135" y="1537903"/>
                </a:lnTo>
                <a:lnTo>
                  <a:pt x="1276494" y="1562780"/>
                </a:lnTo>
                <a:lnTo>
                  <a:pt x="1236814" y="1585349"/>
                </a:lnTo>
                <a:lnTo>
                  <a:pt x="1196195" y="1605604"/>
                </a:lnTo>
                <a:lnTo>
                  <a:pt x="1154737" y="1623543"/>
                </a:lnTo>
                <a:lnTo>
                  <a:pt x="1112542" y="1639162"/>
                </a:lnTo>
                <a:lnTo>
                  <a:pt x="1069709" y="1652457"/>
                </a:lnTo>
                <a:lnTo>
                  <a:pt x="1026340" y="1663424"/>
                </a:lnTo>
                <a:lnTo>
                  <a:pt x="982533" y="1672060"/>
                </a:lnTo>
                <a:lnTo>
                  <a:pt x="938391" y="1678360"/>
                </a:lnTo>
                <a:lnTo>
                  <a:pt x="894013" y="1682322"/>
                </a:lnTo>
                <a:lnTo>
                  <a:pt x="849499" y="1683941"/>
                </a:lnTo>
                <a:lnTo>
                  <a:pt x="804950" y="1683214"/>
                </a:lnTo>
                <a:lnTo>
                  <a:pt x="760467" y="1680137"/>
                </a:lnTo>
                <a:lnTo>
                  <a:pt x="716150" y="1674706"/>
                </a:lnTo>
                <a:lnTo>
                  <a:pt x="672099" y="1666917"/>
                </a:lnTo>
                <a:lnTo>
                  <a:pt x="628414" y="1656768"/>
                </a:lnTo>
                <a:lnTo>
                  <a:pt x="585197" y="1644253"/>
                </a:lnTo>
                <a:lnTo>
                  <a:pt x="542547" y="1629370"/>
                </a:lnTo>
                <a:lnTo>
                  <a:pt x="500566" y="1612115"/>
                </a:lnTo>
                <a:lnTo>
                  <a:pt x="459352" y="1592483"/>
                </a:lnTo>
                <a:lnTo>
                  <a:pt x="419008" y="1570472"/>
                </a:lnTo>
                <a:lnTo>
                  <a:pt x="379632" y="1546078"/>
                </a:lnTo>
                <a:lnTo>
                  <a:pt x="341327" y="1519296"/>
                </a:lnTo>
                <a:lnTo>
                  <a:pt x="304191" y="1490123"/>
                </a:lnTo>
                <a:lnTo>
                  <a:pt x="268326" y="1458555"/>
                </a:lnTo>
                <a:lnTo>
                  <a:pt x="234275" y="1425048"/>
                </a:lnTo>
                <a:lnTo>
                  <a:pt x="202517" y="1390099"/>
                </a:lnTo>
                <a:lnTo>
                  <a:pt x="173056" y="1353809"/>
                </a:lnTo>
                <a:lnTo>
                  <a:pt x="145895" y="1316278"/>
                </a:lnTo>
                <a:lnTo>
                  <a:pt x="121039" y="1277607"/>
                </a:lnTo>
                <a:lnTo>
                  <a:pt x="98490" y="1237896"/>
                </a:lnTo>
                <a:lnTo>
                  <a:pt x="78253" y="1197246"/>
                </a:lnTo>
                <a:lnTo>
                  <a:pt x="60331" y="1155756"/>
                </a:lnTo>
                <a:lnTo>
                  <a:pt x="44727" y="1113528"/>
                </a:lnTo>
                <a:lnTo>
                  <a:pt x="31446" y="1070662"/>
                </a:lnTo>
                <a:lnTo>
                  <a:pt x="20490" y="1027258"/>
                </a:lnTo>
                <a:lnTo>
                  <a:pt x="11864" y="983417"/>
                </a:lnTo>
                <a:lnTo>
                  <a:pt x="5571" y="939240"/>
                </a:lnTo>
                <a:lnTo>
                  <a:pt x="1615" y="894826"/>
                </a:lnTo>
                <a:lnTo>
                  <a:pt x="0" y="850276"/>
                </a:lnTo>
                <a:lnTo>
                  <a:pt x="728" y="805691"/>
                </a:lnTo>
                <a:lnTo>
                  <a:pt x="3803" y="761170"/>
                </a:lnTo>
                <a:lnTo>
                  <a:pt x="9230" y="716816"/>
                </a:lnTo>
                <a:lnTo>
                  <a:pt x="17012" y="672727"/>
                </a:lnTo>
                <a:lnTo>
                  <a:pt x="27153" y="629005"/>
                </a:lnTo>
                <a:lnTo>
                  <a:pt x="39655" y="585749"/>
                </a:lnTo>
                <a:lnTo>
                  <a:pt x="54523" y="543061"/>
                </a:lnTo>
                <a:lnTo>
                  <a:pt x="71761" y="501041"/>
                </a:lnTo>
                <a:lnTo>
                  <a:pt x="91372" y="459788"/>
                </a:lnTo>
                <a:lnTo>
                  <a:pt x="113359" y="419405"/>
                </a:lnTo>
                <a:lnTo>
                  <a:pt x="137726" y="379990"/>
                </a:lnTo>
                <a:lnTo>
                  <a:pt x="164477" y="341645"/>
                </a:lnTo>
                <a:lnTo>
                  <a:pt x="193616" y="304470"/>
                </a:lnTo>
                <a:lnTo>
                  <a:pt x="225146" y="268565"/>
                </a:lnTo>
                <a:lnTo>
                  <a:pt x="258626" y="234488"/>
                </a:lnTo>
                <a:lnTo>
                  <a:pt x="293548" y="202706"/>
                </a:lnTo>
                <a:lnTo>
                  <a:pt x="329809" y="173221"/>
                </a:lnTo>
                <a:lnTo>
                  <a:pt x="367311" y="146038"/>
                </a:lnTo>
                <a:lnTo>
                  <a:pt x="405952" y="121160"/>
                </a:lnTo>
                <a:lnTo>
                  <a:pt x="445632" y="98592"/>
                </a:lnTo>
                <a:lnTo>
                  <a:pt x="486251" y="78336"/>
                </a:lnTo>
                <a:lnTo>
                  <a:pt x="527709" y="60397"/>
                </a:lnTo>
                <a:lnTo>
                  <a:pt x="569904" y="44778"/>
                </a:lnTo>
                <a:lnTo>
                  <a:pt x="612736" y="31484"/>
                </a:lnTo>
                <a:lnTo>
                  <a:pt x="656106" y="20517"/>
                </a:lnTo>
                <a:lnTo>
                  <a:pt x="699912" y="11881"/>
                </a:lnTo>
                <a:lnTo>
                  <a:pt x="744055" y="5580"/>
                </a:lnTo>
                <a:lnTo>
                  <a:pt x="788433" y="1619"/>
                </a:lnTo>
                <a:lnTo>
                  <a:pt x="832947" y="0"/>
                </a:lnTo>
                <a:lnTo>
                  <a:pt x="877496" y="727"/>
                </a:lnTo>
                <a:lnTo>
                  <a:pt x="921979" y="3804"/>
                </a:lnTo>
                <a:lnTo>
                  <a:pt x="966296" y="9235"/>
                </a:lnTo>
                <a:lnTo>
                  <a:pt x="1010347" y="17023"/>
                </a:lnTo>
                <a:lnTo>
                  <a:pt x="1054031" y="27173"/>
                </a:lnTo>
                <a:lnTo>
                  <a:pt x="1097249" y="39687"/>
                </a:lnTo>
                <a:lnTo>
                  <a:pt x="1139898" y="54570"/>
                </a:lnTo>
                <a:lnTo>
                  <a:pt x="1181880" y="71826"/>
                </a:lnTo>
                <a:lnTo>
                  <a:pt x="1223093" y="91457"/>
                </a:lnTo>
                <a:lnTo>
                  <a:pt x="1263438" y="113469"/>
                </a:lnTo>
                <a:lnTo>
                  <a:pt x="1302813" y="137863"/>
                </a:lnTo>
                <a:lnTo>
                  <a:pt x="1341119" y="164645"/>
                </a:lnTo>
                <a:lnTo>
                  <a:pt x="1361669" y="180789"/>
                </a:lnTo>
              </a:path>
            </a:pathLst>
          </a:custGeom>
          <a:ln w="254508">
            <a:solidFill>
              <a:srgbClr val="53CD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566980" y="3052572"/>
            <a:ext cx="3521710" cy="2180590"/>
            <a:chOff x="5566980" y="3052572"/>
            <a:chExt cx="3521710" cy="2180590"/>
          </a:xfrm>
        </p:grpSpPr>
        <p:sp>
          <p:nvSpPr>
            <p:cNvPr id="6" name="object 6"/>
            <p:cNvSpPr/>
            <p:nvPr/>
          </p:nvSpPr>
          <p:spPr>
            <a:xfrm>
              <a:off x="6832186" y="4548337"/>
              <a:ext cx="2231390" cy="595630"/>
            </a:xfrm>
            <a:custGeom>
              <a:avLst/>
              <a:gdLst/>
              <a:ahLst/>
              <a:cxnLst/>
              <a:rect l="l" t="t" r="r" b="b"/>
              <a:pathLst>
                <a:path w="2231390" h="595629">
                  <a:moveTo>
                    <a:pt x="0" y="595160"/>
                  </a:moveTo>
                  <a:lnTo>
                    <a:pt x="36058" y="543634"/>
                  </a:lnTo>
                  <a:lnTo>
                    <a:pt x="64956" y="505953"/>
                  </a:lnTo>
                  <a:lnTo>
                    <a:pt x="94960" y="469549"/>
                  </a:lnTo>
                  <a:lnTo>
                    <a:pt x="126034" y="434432"/>
                  </a:lnTo>
                  <a:lnTo>
                    <a:pt x="158137" y="400609"/>
                  </a:lnTo>
                  <a:lnTo>
                    <a:pt x="191230" y="368089"/>
                  </a:lnTo>
                  <a:lnTo>
                    <a:pt x="225274" y="336882"/>
                  </a:lnTo>
                  <a:lnTo>
                    <a:pt x="260230" y="306996"/>
                  </a:lnTo>
                  <a:lnTo>
                    <a:pt x="296058" y="278439"/>
                  </a:lnTo>
                  <a:lnTo>
                    <a:pt x="332719" y="251221"/>
                  </a:lnTo>
                  <a:lnTo>
                    <a:pt x="370175" y="225350"/>
                  </a:lnTo>
                  <a:lnTo>
                    <a:pt x="408385" y="200835"/>
                  </a:lnTo>
                  <a:lnTo>
                    <a:pt x="447311" y="177684"/>
                  </a:lnTo>
                  <a:lnTo>
                    <a:pt x="486913" y="155907"/>
                  </a:lnTo>
                  <a:lnTo>
                    <a:pt x="527152" y="135512"/>
                  </a:lnTo>
                  <a:lnTo>
                    <a:pt x="567989" y="116508"/>
                  </a:lnTo>
                  <a:lnTo>
                    <a:pt x="609385" y="98904"/>
                  </a:lnTo>
                  <a:lnTo>
                    <a:pt x="651301" y="82708"/>
                  </a:lnTo>
                  <a:lnTo>
                    <a:pt x="693697" y="67929"/>
                  </a:lnTo>
                  <a:lnTo>
                    <a:pt x="736534" y="54575"/>
                  </a:lnTo>
                  <a:lnTo>
                    <a:pt x="779772" y="42657"/>
                  </a:lnTo>
                  <a:lnTo>
                    <a:pt x="823373" y="32181"/>
                  </a:lnTo>
                  <a:lnTo>
                    <a:pt x="867298" y="23158"/>
                  </a:lnTo>
                  <a:lnTo>
                    <a:pt x="911507" y="15595"/>
                  </a:lnTo>
                  <a:lnTo>
                    <a:pt x="955960" y="9502"/>
                  </a:lnTo>
                  <a:lnTo>
                    <a:pt x="1000620" y="4887"/>
                  </a:lnTo>
                  <a:lnTo>
                    <a:pt x="1045446" y="1759"/>
                  </a:lnTo>
                  <a:lnTo>
                    <a:pt x="1090399" y="127"/>
                  </a:lnTo>
                  <a:lnTo>
                    <a:pt x="1135440" y="0"/>
                  </a:lnTo>
                  <a:lnTo>
                    <a:pt x="1180530" y="1385"/>
                  </a:lnTo>
                  <a:lnTo>
                    <a:pt x="1225630" y="4292"/>
                  </a:lnTo>
                  <a:lnTo>
                    <a:pt x="1270700" y="8730"/>
                  </a:lnTo>
                  <a:lnTo>
                    <a:pt x="1315701" y="14708"/>
                  </a:lnTo>
                  <a:lnTo>
                    <a:pt x="1360595" y="22233"/>
                  </a:lnTo>
                  <a:lnTo>
                    <a:pt x="1405340" y="31316"/>
                  </a:lnTo>
                  <a:lnTo>
                    <a:pt x="1449900" y="41964"/>
                  </a:lnTo>
                  <a:lnTo>
                    <a:pt x="1494234" y="54186"/>
                  </a:lnTo>
                  <a:lnTo>
                    <a:pt x="1538302" y="67992"/>
                  </a:lnTo>
                  <a:lnTo>
                    <a:pt x="1582067" y="83389"/>
                  </a:lnTo>
                  <a:lnTo>
                    <a:pt x="1625488" y="100387"/>
                  </a:lnTo>
                  <a:lnTo>
                    <a:pt x="1668527" y="118995"/>
                  </a:lnTo>
                  <a:lnTo>
                    <a:pt x="1711144" y="139220"/>
                  </a:lnTo>
                  <a:lnTo>
                    <a:pt x="1753300" y="161072"/>
                  </a:lnTo>
                  <a:lnTo>
                    <a:pt x="1794955" y="184559"/>
                  </a:lnTo>
                  <a:lnTo>
                    <a:pt x="1836071" y="209691"/>
                  </a:lnTo>
                  <a:lnTo>
                    <a:pt x="1877036" y="236776"/>
                  </a:lnTo>
                  <a:lnTo>
                    <a:pt x="1916914" y="265289"/>
                  </a:lnTo>
                  <a:lnTo>
                    <a:pt x="1955670" y="295197"/>
                  </a:lnTo>
                  <a:lnTo>
                    <a:pt x="1993269" y="326465"/>
                  </a:lnTo>
                  <a:lnTo>
                    <a:pt x="2029678" y="359058"/>
                  </a:lnTo>
                  <a:lnTo>
                    <a:pt x="2064862" y="392942"/>
                  </a:lnTo>
                  <a:lnTo>
                    <a:pt x="2098786" y="428083"/>
                  </a:lnTo>
                  <a:lnTo>
                    <a:pt x="2131417" y="464447"/>
                  </a:lnTo>
                  <a:lnTo>
                    <a:pt x="2162719" y="501998"/>
                  </a:lnTo>
                  <a:lnTo>
                    <a:pt x="2192659" y="540703"/>
                  </a:lnTo>
                  <a:lnTo>
                    <a:pt x="2221202" y="580527"/>
                  </a:lnTo>
                  <a:lnTo>
                    <a:pt x="2230900" y="595160"/>
                  </a:lnTo>
                </a:path>
              </a:pathLst>
            </a:custGeom>
            <a:ln w="50292">
              <a:solidFill>
                <a:srgbClr val="FC6C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656134" y="4017793"/>
              <a:ext cx="1802130" cy="1125855"/>
            </a:xfrm>
            <a:custGeom>
              <a:avLst/>
              <a:gdLst/>
              <a:ahLst/>
              <a:cxnLst/>
              <a:rect l="l" t="t" r="r" b="b"/>
              <a:pathLst>
                <a:path w="1802129" h="1125854">
                  <a:moveTo>
                    <a:pt x="29133" y="1125705"/>
                  </a:moveTo>
                  <a:lnTo>
                    <a:pt x="19797" y="1087005"/>
                  </a:lnTo>
                  <a:lnTo>
                    <a:pt x="11203" y="1040969"/>
                  </a:lnTo>
                  <a:lnTo>
                    <a:pt x="5065" y="994947"/>
                  </a:lnTo>
                  <a:lnTo>
                    <a:pt x="1344" y="949019"/>
                  </a:lnTo>
                  <a:lnTo>
                    <a:pt x="0" y="903262"/>
                  </a:lnTo>
                  <a:lnTo>
                    <a:pt x="992" y="857756"/>
                  </a:lnTo>
                  <a:lnTo>
                    <a:pt x="4280" y="812578"/>
                  </a:lnTo>
                  <a:lnTo>
                    <a:pt x="9826" y="767806"/>
                  </a:lnTo>
                  <a:lnTo>
                    <a:pt x="17588" y="723521"/>
                  </a:lnTo>
                  <a:lnTo>
                    <a:pt x="27528" y="679798"/>
                  </a:lnTo>
                  <a:lnTo>
                    <a:pt x="39604" y="636718"/>
                  </a:lnTo>
                  <a:lnTo>
                    <a:pt x="53778" y="594359"/>
                  </a:lnTo>
                  <a:lnTo>
                    <a:pt x="70008" y="552798"/>
                  </a:lnTo>
                  <a:lnTo>
                    <a:pt x="88256" y="512114"/>
                  </a:lnTo>
                  <a:lnTo>
                    <a:pt x="108481" y="472387"/>
                  </a:lnTo>
                  <a:lnTo>
                    <a:pt x="130644" y="433693"/>
                  </a:lnTo>
                  <a:lnTo>
                    <a:pt x="154704" y="396112"/>
                  </a:lnTo>
                  <a:lnTo>
                    <a:pt x="180621" y="359722"/>
                  </a:lnTo>
                  <a:lnTo>
                    <a:pt x="208356" y="324601"/>
                  </a:lnTo>
                  <a:lnTo>
                    <a:pt x="237869" y="290827"/>
                  </a:lnTo>
                  <a:lnTo>
                    <a:pt x="269119" y="258480"/>
                  </a:lnTo>
                  <a:lnTo>
                    <a:pt x="302068" y="227638"/>
                  </a:lnTo>
                  <a:lnTo>
                    <a:pt x="336674" y="198378"/>
                  </a:lnTo>
                  <a:lnTo>
                    <a:pt x="372898" y="170779"/>
                  </a:lnTo>
                  <a:lnTo>
                    <a:pt x="410700" y="144921"/>
                  </a:lnTo>
                  <a:lnTo>
                    <a:pt x="450040" y="120880"/>
                  </a:lnTo>
                  <a:lnTo>
                    <a:pt x="490878" y="98736"/>
                  </a:lnTo>
                  <a:lnTo>
                    <a:pt x="533175" y="78567"/>
                  </a:lnTo>
                  <a:lnTo>
                    <a:pt x="576890" y="60451"/>
                  </a:lnTo>
                  <a:lnTo>
                    <a:pt x="621983" y="44467"/>
                  </a:lnTo>
                  <a:lnTo>
                    <a:pt x="667850" y="30853"/>
                  </a:lnTo>
                  <a:lnTo>
                    <a:pt x="713859" y="19774"/>
                  </a:lnTo>
                  <a:lnTo>
                    <a:pt x="759933" y="11189"/>
                  </a:lnTo>
                  <a:lnTo>
                    <a:pt x="805992" y="5058"/>
                  </a:lnTo>
                  <a:lnTo>
                    <a:pt x="851958" y="1342"/>
                  </a:lnTo>
                  <a:lnTo>
                    <a:pt x="897753" y="0"/>
                  </a:lnTo>
                  <a:lnTo>
                    <a:pt x="943298" y="992"/>
                  </a:lnTo>
                  <a:lnTo>
                    <a:pt x="988515" y="4279"/>
                  </a:lnTo>
                  <a:lnTo>
                    <a:pt x="1033324" y="9821"/>
                  </a:lnTo>
                  <a:lnTo>
                    <a:pt x="1077648" y="17578"/>
                  </a:lnTo>
                  <a:lnTo>
                    <a:pt x="1121409" y="27510"/>
                  </a:lnTo>
                  <a:lnTo>
                    <a:pt x="1164526" y="39577"/>
                  </a:lnTo>
                  <a:lnTo>
                    <a:pt x="1206922" y="53740"/>
                  </a:lnTo>
                  <a:lnTo>
                    <a:pt x="1248519" y="69957"/>
                  </a:lnTo>
                  <a:lnTo>
                    <a:pt x="1289238" y="88191"/>
                  </a:lnTo>
                  <a:lnTo>
                    <a:pt x="1329000" y="108400"/>
                  </a:lnTo>
                  <a:lnTo>
                    <a:pt x="1367727" y="130545"/>
                  </a:lnTo>
                  <a:lnTo>
                    <a:pt x="1405340" y="154586"/>
                  </a:lnTo>
                  <a:lnTo>
                    <a:pt x="1441761" y="180483"/>
                  </a:lnTo>
                  <a:lnTo>
                    <a:pt x="1476911" y="208196"/>
                  </a:lnTo>
                  <a:lnTo>
                    <a:pt x="1510712" y="237685"/>
                  </a:lnTo>
                  <a:lnTo>
                    <a:pt x="1543085" y="268911"/>
                  </a:lnTo>
                  <a:lnTo>
                    <a:pt x="1573952" y="301834"/>
                  </a:lnTo>
                  <a:lnTo>
                    <a:pt x="1603234" y="336413"/>
                  </a:lnTo>
                  <a:lnTo>
                    <a:pt x="1630853" y="372609"/>
                  </a:lnTo>
                  <a:lnTo>
                    <a:pt x="1656730" y="410382"/>
                  </a:lnTo>
                  <a:lnTo>
                    <a:pt x="1680786" y="449691"/>
                  </a:lnTo>
                  <a:lnTo>
                    <a:pt x="1702943" y="490498"/>
                  </a:lnTo>
                  <a:lnTo>
                    <a:pt x="1723123" y="532763"/>
                  </a:lnTo>
                  <a:lnTo>
                    <a:pt x="1741247" y="576444"/>
                  </a:lnTo>
                  <a:lnTo>
                    <a:pt x="1757236" y="621504"/>
                  </a:lnTo>
                  <a:lnTo>
                    <a:pt x="1771087" y="668184"/>
                  </a:lnTo>
                  <a:lnTo>
                    <a:pt x="1782352" y="715369"/>
                  </a:lnTo>
                  <a:lnTo>
                    <a:pt x="1791030" y="762954"/>
                  </a:lnTo>
                  <a:lnTo>
                    <a:pt x="1797123" y="810834"/>
                  </a:lnTo>
                  <a:lnTo>
                    <a:pt x="1800633" y="858904"/>
                  </a:lnTo>
                  <a:lnTo>
                    <a:pt x="1801559" y="907059"/>
                  </a:lnTo>
                  <a:lnTo>
                    <a:pt x="1799903" y="955194"/>
                  </a:lnTo>
                  <a:lnTo>
                    <a:pt x="1795665" y="1003205"/>
                  </a:lnTo>
                  <a:lnTo>
                    <a:pt x="1788847" y="1050987"/>
                  </a:lnTo>
                  <a:lnTo>
                    <a:pt x="1779449" y="1098434"/>
                  </a:lnTo>
                  <a:lnTo>
                    <a:pt x="1772501" y="1125705"/>
                  </a:lnTo>
                </a:path>
              </a:pathLst>
            </a:custGeom>
            <a:ln w="178308">
              <a:solidFill>
                <a:srgbClr val="53CD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903463" y="3204972"/>
              <a:ext cx="797560" cy="797560"/>
            </a:xfrm>
            <a:custGeom>
              <a:avLst/>
              <a:gdLst/>
              <a:ahLst/>
              <a:cxnLst/>
              <a:rect l="l" t="t" r="r" b="b"/>
              <a:pathLst>
                <a:path w="797559" h="797560">
                  <a:moveTo>
                    <a:pt x="0" y="398525"/>
                  </a:moveTo>
                  <a:lnTo>
                    <a:pt x="2681" y="352051"/>
                  </a:lnTo>
                  <a:lnTo>
                    <a:pt x="10525" y="307150"/>
                  </a:lnTo>
                  <a:lnTo>
                    <a:pt x="23234" y="264123"/>
                  </a:lnTo>
                  <a:lnTo>
                    <a:pt x="40508" y="223268"/>
                  </a:lnTo>
                  <a:lnTo>
                    <a:pt x="62047" y="184884"/>
                  </a:lnTo>
                  <a:lnTo>
                    <a:pt x="87554" y="149272"/>
                  </a:lnTo>
                  <a:lnTo>
                    <a:pt x="116728" y="116728"/>
                  </a:lnTo>
                  <a:lnTo>
                    <a:pt x="149272" y="87554"/>
                  </a:lnTo>
                  <a:lnTo>
                    <a:pt x="184884" y="62047"/>
                  </a:lnTo>
                  <a:lnTo>
                    <a:pt x="223268" y="40508"/>
                  </a:lnTo>
                  <a:lnTo>
                    <a:pt x="264123" y="23234"/>
                  </a:lnTo>
                  <a:lnTo>
                    <a:pt x="307150" y="10525"/>
                  </a:lnTo>
                  <a:lnTo>
                    <a:pt x="352051" y="2681"/>
                  </a:lnTo>
                  <a:lnTo>
                    <a:pt x="398525" y="0"/>
                  </a:lnTo>
                  <a:lnTo>
                    <a:pt x="445000" y="2681"/>
                  </a:lnTo>
                  <a:lnTo>
                    <a:pt x="489901" y="10525"/>
                  </a:lnTo>
                  <a:lnTo>
                    <a:pt x="532928" y="23234"/>
                  </a:lnTo>
                  <a:lnTo>
                    <a:pt x="573783" y="40508"/>
                  </a:lnTo>
                  <a:lnTo>
                    <a:pt x="612167" y="62047"/>
                  </a:lnTo>
                  <a:lnTo>
                    <a:pt x="647779" y="87554"/>
                  </a:lnTo>
                  <a:lnTo>
                    <a:pt x="680323" y="116728"/>
                  </a:lnTo>
                  <a:lnTo>
                    <a:pt x="709497" y="149272"/>
                  </a:lnTo>
                  <a:lnTo>
                    <a:pt x="735004" y="184884"/>
                  </a:lnTo>
                  <a:lnTo>
                    <a:pt x="756543" y="223268"/>
                  </a:lnTo>
                  <a:lnTo>
                    <a:pt x="773817" y="264123"/>
                  </a:lnTo>
                  <a:lnTo>
                    <a:pt x="786526" y="307150"/>
                  </a:lnTo>
                  <a:lnTo>
                    <a:pt x="794370" y="352051"/>
                  </a:lnTo>
                  <a:lnTo>
                    <a:pt x="797051" y="398525"/>
                  </a:lnTo>
                  <a:lnTo>
                    <a:pt x="794370" y="445000"/>
                  </a:lnTo>
                  <a:lnTo>
                    <a:pt x="786526" y="489901"/>
                  </a:lnTo>
                  <a:lnTo>
                    <a:pt x="773817" y="532928"/>
                  </a:lnTo>
                  <a:lnTo>
                    <a:pt x="756543" y="573783"/>
                  </a:lnTo>
                  <a:lnTo>
                    <a:pt x="735004" y="612167"/>
                  </a:lnTo>
                  <a:lnTo>
                    <a:pt x="709497" y="647779"/>
                  </a:lnTo>
                  <a:lnTo>
                    <a:pt x="680323" y="680323"/>
                  </a:lnTo>
                  <a:lnTo>
                    <a:pt x="647779" y="709497"/>
                  </a:lnTo>
                  <a:lnTo>
                    <a:pt x="612167" y="735004"/>
                  </a:lnTo>
                  <a:lnTo>
                    <a:pt x="573783" y="756543"/>
                  </a:lnTo>
                  <a:lnTo>
                    <a:pt x="532928" y="773817"/>
                  </a:lnTo>
                  <a:lnTo>
                    <a:pt x="489901" y="786526"/>
                  </a:lnTo>
                  <a:lnTo>
                    <a:pt x="445000" y="794370"/>
                  </a:lnTo>
                  <a:lnTo>
                    <a:pt x="398525" y="797051"/>
                  </a:lnTo>
                  <a:lnTo>
                    <a:pt x="352051" y="794370"/>
                  </a:lnTo>
                  <a:lnTo>
                    <a:pt x="307150" y="786526"/>
                  </a:lnTo>
                  <a:lnTo>
                    <a:pt x="264123" y="773817"/>
                  </a:lnTo>
                  <a:lnTo>
                    <a:pt x="223268" y="756543"/>
                  </a:lnTo>
                  <a:lnTo>
                    <a:pt x="184884" y="735004"/>
                  </a:lnTo>
                  <a:lnTo>
                    <a:pt x="149272" y="709497"/>
                  </a:lnTo>
                  <a:lnTo>
                    <a:pt x="116728" y="680323"/>
                  </a:lnTo>
                  <a:lnTo>
                    <a:pt x="87554" y="647779"/>
                  </a:lnTo>
                  <a:lnTo>
                    <a:pt x="62047" y="612167"/>
                  </a:lnTo>
                  <a:lnTo>
                    <a:pt x="40508" y="573783"/>
                  </a:lnTo>
                  <a:lnTo>
                    <a:pt x="23234" y="532928"/>
                  </a:lnTo>
                  <a:lnTo>
                    <a:pt x="10525" y="489901"/>
                  </a:lnTo>
                  <a:lnTo>
                    <a:pt x="2681" y="445000"/>
                  </a:lnTo>
                  <a:lnTo>
                    <a:pt x="0" y="398525"/>
                  </a:lnTo>
                  <a:close/>
                </a:path>
              </a:pathLst>
            </a:custGeom>
            <a:ln w="304800">
              <a:solidFill>
                <a:srgbClr val="FC6C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39902" y="1706067"/>
            <a:ext cx="4435475" cy="2266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3175" algn="ctr">
              <a:lnSpc>
                <a:spcPct val="100000"/>
              </a:lnSpc>
              <a:spcBef>
                <a:spcPts val="95"/>
              </a:spcBef>
            </a:pPr>
            <a:r>
              <a:rPr sz="4900" spc="-350" dirty="0">
                <a:solidFill>
                  <a:srgbClr val="009999"/>
                </a:solidFill>
                <a:latin typeface="Lucida Sans Unicode"/>
                <a:cs typeface="Lucida Sans Unicode"/>
              </a:rPr>
              <a:t>CAPÍTULO</a:t>
            </a:r>
            <a:r>
              <a:rPr sz="4900" spc="-475" dirty="0">
                <a:solidFill>
                  <a:srgbClr val="009999"/>
                </a:solidFill>
                <a:latin typeface="Lucida Sans Unicode"/>
                <a:cs typeface="Lucida Sans Unicode"/>
              </a:rPr>
              <a:t> </a:t>
            </a:r>
            <a:r>
              <a:rPr sz="4900" spc="-240" dirty="0">
                <a:solidFill>
                  <a:srgbClr val="009999"/>
                </a:solidFill>
                <a:latin typeface="Lucida Sans Unicode"/>
                <a:cs typeface="Lucida Sans Unicode"/>
              </a:rPr>
              <a:t>IV  </a:t>
            </a:r>
            <a:r>
              <a:rPr sz="4900" spc="-390" dirty="0">
                <a:solidFill>
                  <a:srgbClr val="FF0000"/>
                </a:solidFill>
                <a:latin typeface="Lucida Sans Unicode"/>
                <a:cs typeface="Lucida Sans Unicode"/>
              </a:rPr>
              <a:t>MARCO </a:t>
            </a:r>
            <a:r>
              <a:rPr sz="4900" spc="-385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4900" spc="-200" dirty="0">
                <a:solidFill>
                  <a:srgbClr val="FF0000"/>
                </a:solidFill>
                <a:latin typeface="Lucida Sans Unicode"/>
                <a:cs typeface="Lucida Sans Unicode"/>
              </a:rPr>
              <a:t>ME</a:t>
            </a:r>
            <a:r>
              <a:rPr sz="4900" spc="-170" dirty="0">
                <a:solidFill>
                  <a:srgbClr val="FF0000"/>
                </a:solidFill>
                <a:latin typeface="Lucida Sans Unicode"/>
                <a:cs typeface="Lucida Sans Unicode"/>
              </a:rPr>
              <a:t>T</a:t>
            </a:r>
            <a:r>
              <a:rPr sz="4900" spc="-505" dirty="0">
                <a:solidFill>
                  <a:srgbClr val="FF0000"/>
                </a:solidFill>
                <a:latin typeface="Lucida Sans Unicode"/>
                <a:cs typeface="Lucida Sans Unicode"/>
              </a:rPr>
              <a:t>ODOLÓGICO</a:t>
            </a:r>
            <a:endParaRPr sz="49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7445" y="4203903"/>
            <a:ext cx="410273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b="1" spc="-50" dirty="0">
                <a:solidFill>
                  <a:srgbClr val="7E7E7E"/>
                </a:solidFill>
                <a:latin typeface="Trebuchet MS"/>
                <a:cs typeface="Trebuchet MS"/>
              </a:rPr>
              <a:t>ELA</a:t>
            </a:r>
            <a:r>
              <a:rPr sz="1700" b="1" spc="-60" dirty="0">
                <a:solidFill>
                  <a:srgbClr val="7E7E7E"/>
                </a:solidFill>
                <a:latin typeface="Trebuchet MS"/>
                <a:cs typeface="Trebuchet MS"/>
              </a:rPr>
              <a:t>B</a:t>
            </a:r>
            <a:r>
              <a:rPr sz="1700" b="1" spc="-45" dirty="0">
                <a:solidFill>
                  <a:srgbClr val="7E7E7E"/>
                </a:solidFill>
                <a:latin typeface="Trebuchet MS"/>
                <a:cs typeface="Trebuchet MS"/>
              </a:rPr>
              <a:t>ORADO</a:t>
            </a:r>
            <a:r>
              <a:rPr sz="1700" b="1" spc="-150" dirty="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sz="1700" b="1" spc="-40" dirty="0">
                <a:solidFill>
                  <a:srgbClr val="7E7E7E"/>
                </a:solidFill>
                <a:latin typeface="Trebuchet MS"/>
                <a:cs typeface="Trebuchet MS"/>
              </a:rPr>
              <a:t>PO</a:t>
            </a:r>
            <a:r>
              <a:rPr sz="1700" b="1" spc="15" dirty="0">
                <a:solidFill>
                  <a:srgbClr val="7E7E7E"/>
                </a:solidFill>
                <a:latin typeface="Trebuchet MS"/>
                <a:cs typeface="Trebuchet MS"/>
              </a:rPr>
              <a:t>R</a:t>
            </a:r>
            <a:r>
              <a:rPr sz="1700" b="1" spc="-155" dirty="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sz="1700" b="1" spc="-20" dirty="0">
                <a:solidFill>
                  <a:srgbClr val="7E7E7E"/>
                </a:solidFill>
                <a:latin typeface="Trebuchet MS"/>
                <a:cs typeface="Trebuchet MS"/>
              </a:rPr>
              <a:t>PRO</a:t>
            </a:r>
            <a:r>
              <a:rPr sz="1700" b="1" spc="-140" dirty="0">
                <a:solidFill>
                  <a:srgbClr val="7E7E7E"/>
                </a:solidFill>
                <a:latin typeface="Trebuchet MS"/>
                <a:cs typeface="Trebuchet MS"/>
              </a:rPr>
              <a:t>F.</a:t>
            </a:r>
            <a:r>
              <a:rPr sz="1700" b="1" spc="-150" dirty="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sz="1700" b="1" spc="15" dirty="0">
                <a:solidFill>
                  <a:srgbClr val="7E7E7E"/>
                </a:solidFill>
                <a:latin typeface="Trebuchet MS"/>
                <a:cs typeface="Trebuchet MS"/>
              </a:rPr>
              <a:t>B</a:t>
            </a:r>
            <a:r>
              <a:rPr sz="1700" b="1" spc="-50" dirty="0">
                <a:solidFill>
                  <a:srgbClr val="7E7E7E"/>
                </a:solidFill>
                <a:latin typeface="Trebuchet MS"/>
                <a:cs typeface="Trebuchet MS"/>
              </a:rPr>
              <a:t>ELKI</a:t>
            </a:r>
            <a:r>
              <a:rPr sz="1700" b="1" spc="55" dirty="0">
                <a:solidFill>
                  <a:srgbClr val="7E7E7E"/>
                </a:solidFill>
                <a:latin typeface="Trebuchet MS"/>
                <a:cs typeface="Trebuchet MS"/>
              </a:rPr>
              <a:t>S</a:t>
            </a:r>
            <a:r>
              <a:rPr sz="1700" b="1" spc="-145" dirty="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sz="1700" b="1" spc="-85" dirty="0">
                <a:solidFill>
                  <a:srgbClr val="7E7E7E"/>
                </a:solidFill>
                <a:latin typeface="Trebuchet MS"/>
                <a:cs typeface="Trebuchet MS"/>
              </a:rPr>
              <a:t>C</a:t>
            </a:r>
            <a:r>
              <a:rPr sz="1700" b="1" spc="-95" dirty="0">
                <a:solidFill>
                  <a:srgbClr val="7E7E7E"/>
                </a:solidFill>
                <a:latin typeface="Trebuchet MS"/>
                <a:cs typeface="Trebuchet MS"/>
              </a:rPr>
              <a:t>A</a:t>
            </a:r>
            <a:r>
              <a:rPr sz="1700" b="1" spc="10" dirty="0">
                <a:solidFill>
                  <a:srgbClr val="7E7E7E"/>
                </a:solidFill>
                <a:latin typeface="Trebuchet MS"/>
                <a:cs typeface="Trebuchet MS"/>
              </a:rPr>
              <a:t>MA</a:t>
            </a:r>
            <a:r>
              <a:rPr sz="1700" b="1" spc="-5" dirty="0">
                <a:solidFill>
                  <a:srgbClr val="7E7E7E"/>
                </a:solidFill>
                <a:latin typeface="Trebuchet MS"/>
                <a:cs typeface="Trebuchet MS"/>
              </a:rPr>
              <a:t>C</a:t>
            </a:r>
            <a:r>
              <a:rPr sz="1700" b="1" spc="-65" dirty="0">
                <a:solidFill>
                  <a:srgbClr val="7E7E7E"/>
                </a:solidFill>
                <a:latin typeface="Trebuchet MS"/>
                <a:cs typeface="Trebuchet MS"/>
              </a:rPr>
              <a:t>A</a:t>
            </a:r>
            <a:r>
              <a:rPr sz="1700" b="1" spc="-35" dirty="0">
                <a:solidFill>
                  <a:srgbClr val="7E7E7E"/>
                </a:solidFill>
                <a:latin typeface="Trebuchet MS"/>
                <a:cs typeface="Trebuchet MS"/>
              </a:rPr>
              <a:t>RO</a:t>
            </a:r>
            <a:endParaRPr sz="1700">
              <a:latin typeface="Trebuchet MS"/>
              <a:cs typeface="Trebuchet MS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456" y="297179"/>
            <a:ext cx="1505712" cy="1505712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595324"/>
            <a:ext cx="579247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75" dirty="0"/>
              <a:t>¿Cuáles</a:t>
            </a:r>
            <a:r>
              <a:rPr sz="2800" spc="-229" dirty="0"/>
              <a:t> </a:t>
            </a:r>
            <a:r>
              <a:rPr sz="2800" spc="-30" dirty="0"/>
              <a:t>son</a:t>
            </a:r>
            <a:r>
              <a:rPr sz="2800" spc="-229" dirty="0"/>
              <a:t> </a:t>
            </a:r>
            <a:r>
              <a:rPr sz="2800" spc="-20" dirty="0"/>
              <a:t>los</a:t>
            </a:r>
            <a:r>
              <a:rPr sz="2800" spc="-240" dirty="0"/>
              <a:t> </a:t>
            </a:r>
            <a:r>
              <a:rPr sz="2800" spc="-60" dirty="0"/>
              <a:t>tipos</a:t>
            </a:r>
            <a:r>
              <a:rPr sz="2800" spc="-215" dirty="0"/>
              <a:t> </a:t>
            </a:r>
            <a:r>
              <a:rPr sz="2800" spc="-140" dirty="0"/>
              <a:t>de</a:t>
            </a:r>
            <a:r>
              <a:rPr sz="2800" spc="-229" dirty="0"/>
              <a:t> </a:t>
            </a:r>
            <a:r>
              <a:rPr sz="2800" spc="-45" dirty="0"/>
              <a:t>Investig</a:t>
            </a:r>
            <a:r>
              <a:rPr sz="2800" spc="-65" dirty="0"/>
              <a:t>a</a:t>
            </a:r>
            <a:r>
              <a:rPr sz="2800" spc="-110" dirty="0"/>
              <a:t>ción  mayormente</a:t>
            </a:r>
            <a:r>
              <a:rPr sz="2800" spc="-220" dirty="0"/>
              <a:t> </a:t>
            </a:r>
            <a:r>
              <a:rPr sz="2800" spc="-80" dirty="0"/>
              <a:t>utilizados?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782061"/>
            <a:ext cx="6614159" cy="274891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900" b="1" spc="-65" dirty="0">
                <a:solidFill>
                  <a:srgbClr val="009999"/>
                </a:solidFill>
                <a:latin typeface="Trebuchet MS"/>
                <a:cs typeface="Trebuchet MS"/>
              </a:rPr>
              <a:t>6</a:t>
            </a:r>
            <a:r>
              <a:rPr sz="1900" b="1" spc="-215" dirty="0">
                <a:solidFill>
                  <a:srgbClr val="009999"/>
                </a:solidFill>
                <a:latin typeface="Trebuchet MS"/>
                <a:cs typeface="Trebuchet MS"/>
              </a:rPr>
              <a:t>.</a:t>
            </a:r>
            <a:r>
              <a:rPr sz="1900" b="1" spc="-150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1900" b="1" spc="-20" dirty="0">
                <a:solidFill>
                  <a:srgbClr val="009999"/>
                </a:solidFill>
                <a:latin typeface="Trebuchet MS"/>
                <a:cs typeface="Trebuchet MS"/>
              </a:rPr>
              <a:t>I</a:t>
            </a:r>
            <a:r>
              <a:rPr sz="1900" b="1" spc="-50" dirty="0">
                <a:solidFill>
                  <a:srgbClr val="009999"/>
                </a:solidFill>
                <a:latin typeface="Trebuchet MS"/>
                <a:cs typeface="Trebuchet MS"/>
              </a:rPr>
              <a:t>n</a:t>
            </a:r>
            <a:r>
              <a:rPr sz="1900" b="1" spc="-95" dirty="0">
                <a:solidFill>
                  <a:srgbClr val="009999"/>
                </a:solidFill>
                <a:latin typeface="Trebuchet MS"/>
                <a:cs typeface="Trebuchet MS"/>
              </a:rPr>
              <a:t>ve</a:t>
            </a:r>
            <a:r>
              <a:rPr sz="1900" b="1" spc="5" dirty="0">
                <a:solidFill>
                  <a:srgbClr val="009999"/>
                </a:solidFill>
                <a:latin typeface="Trebuchet MS"/>
                <a:cs typeface="Trebuchet MS"/>
              </a:rPr>
              <a:t>s</a:t>
            </a:r>
            <a:r>
              <a:rPr sz="1900" b="1" spc="10" dirty="0">
                <a:solidFill>
                  <a:srgbClr val="009999"/>
                </a:solidFill>
                <a:latin typeface="Trebuchet MS"/>
                <a:cs typeface="Trebuchet MS"/>
              </a:rPr>
              <a:t>t</a:t>
            </a:r>
            <a:r>
              <a:rPr sz="1900" b="1" spc="-45" dirty="0">
                <a:solidFill>
                  <a:srgbClr val="009999"/>
                </a:solidFill>
                <a:latin typeface="Trebuchet MS"/>
                <a:cs typeface="Trebuchet MS"/>
              </a:rPr>
              <a:t>iga</a:t>
            </a:r>
            <a:r>
              <a:rPr sz="1900" b="1" spc="-65" dirty="0">
                <a:solidFill>
                  <a:srgbClr val="009999"/>
                </a:solidFill>
                <a:latin typeface="Trebuchet MS"/>
                <a:cs typeface="Trebuchet MS"/>
              </a:rPr>
              <a:t>c</a:t>
            </a:r>
            <a:r>
              <a:rPr sz="1900" b="1" spc="-75" dirty="0">
                <a:solidFill>
                  <a:srgbClr val="009999"/>
                </a:solidFill>
                <a:latin typeface="Trebuchet MS"/>
                <a:cs typeface="Trebuchet MS"/>
              </a:rPr>
              <a:t>ión</a:t>
            </a:r>
            <a:r>
              <a:rPr sz="1900" b="1" spc="-140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1900" b="1" spc="-70" dirty="0">
                <a:solidFill>
                  <a:srgbClr val="009999"/>
                </a:solidFill>
                <a:latin typeface="Trebuchet MS"/>
                <a:cs typeface="Trebuchet MS"/>
              </a:rPr>
              <a:t>A</a:t>
            </a:r>
            <a:r>
              <a:rPr sz="1900" b="1" spc="-75" dirty="0">
                <a:solidFill>
                  <a:srgbClr val="009999"/>
                </a:solidFill>
                <a:latin typeface="Trebuchet MS"/>
                <a:cs typeface="Trebuchet MS"/>
              </a:rPr>
              <a:t>n</a:t>
            </a:r>
            <a:r>
              <a:rPr sz="1900" b="1" spc="-65" dirty="0">
                <a:solidFill>
                  <a:srgbClr val="009999"/>
                </a:solidFill>
                <a:latin typeface="Trebuchet MS"/>
                <a:cs typeface="Trebuchet MS"/>
              </a:rPr>
              <a:t>al</a:t>
            </a:r>
            <a:r>
              <a:rPr sz="1900" b="1" spc="-40" dirty="0">
                <a:solidFill>
                  <a:srgbClr val="009999"/>
                </a:solidFill>
                <a:latin typeface="Trebuchet MS"/>
                <a:cs typeface="Trebuchet MS"/>
              </a:rPr>
              <a:t>í</a:t>
            </a:r>
            <a:r>
              <a:rPr sz="1900" b="1" spc="-80" dirty="0">
                <a:solidFill>
                  <a:srgbClr val="009999"/>
                </a:solidFill>
                <a:latin typeface="Trebuchet MS"/>
                <a:cs typeface="Trebuchet MS"/>
              </a:rPr>
              <a:t>t</a:t>
            </a:r>
            <a:r>
              <a:rPr sz="1900" b="1" spc="-55" dirty="0">
                <a:solidFill>
                  <a:srgbClr val="009999"/>
                </a:solidFill>
                <a:latin typeface="Trebuchet MS"/>
                <a:cs typeface="Trebuchet MS"/>
              </a:rPr>
              <a:t>i</a:t>
            </a:r>
            <a:r>
              <a:rPr sz="1900" b="1" spc="-140" dirty="0">
                <a:solidFill>
                  <a:srgbClr val="009999"/>
                </a:solidFill>
                <a:latin typeface="Trebuchet MS"/>
                <a:cs typeface="Trebuchet MS"/>
              </a:rPr>
              <a:t>c</a:t>
            </a:r>
            <a:r>
              <a:rPr sz="1900" b="1" spc="-45" dirty="0">
                <a:solidFill>
                  <a:srgbClr val="009999"/>
                </a:solidFill>
                <a:latin typeface="Trebuchet MS"/>
                <a:cs typeface="Trebuchet MS"/>
              </a:rPr>
              <a:t>a</a:t>
            </a:r>
            <a:endParaRPr sz="1900">
              <a:latin typeface="Trebuchet MS"/>
              <a:cs typeface="Trebuchet MS"/>
            </a:endParaRPr>
          </a:p>
          <a:p>
            <a:pPr marL="12700" marR="5080" algn="just">
              <a:lnSpc>
                <a:spcPct val="90000"/>
              </a:lnSpc>
              <a:spcBef>
                <a:spcPts val="459"/>
              </a:spcBef>
            </a:pPr>
            <a:r>
              <a:rPr sz="1900" spc="-40" dirty="0">
                <a:solidFill>
                  <a:srgbClr val="A6A6A6"/>
                </a:solidFill>
                <a:latin typeface="Lucida Sans Unicode"/>
                <a:cs typeface="Lucida Sans Unicode"/>
              </a:rPr>
              <a:t>Es </a:t>
            </a:r>
            <a:r>
              <a:rPr sz="19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un 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tipo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 </a:t>
            </a:r>
            <a:r>
              <a:rPr sz="19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que </a:t>
            </a:r>
            <a:r>
              <a:rPr sz="19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trata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9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entender </a:t>
            </a:r>
            <a:r>
              <a:rPr sz="19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las </a:t>
            </a:r>
            <a:r>
              <a:rPr sz="19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situaciones </a:t>
            </a:r>
            <a:r>
              <a:rPr sz="1900" spc="-5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19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términ</a:t>
            </a:r>
            <a:r>
              <a:rPr sz="19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o</a:t>
            </a:r>
            <a:r>
              <a:rPr sz="19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s</a:t>
            </a:r>
            <a:r>
              <a:rPr sz="19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19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s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u</a:t>
            </a:r>
            <a:r>
              <a:rPr sz="19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s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1900" spc="-70" dirty="0">
                <a:solidFill>
                  <a:srgbClr val="A6A6A6"/>
                </a:solidFill>
                <a:latin typeface="Lucida Sans Unicode"/>
                <a:cs typeface="Lucida Sans Unicode"/>
              </a:rPr>
              <a:t>l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em</a:t>
            </a:r>
            <a:r>
              <a:rPr sz="19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ntos</a:t>
            </a:r>
            <a:r>
              <a:rPr sz="19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o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com</a:t>
            </a:r>
            <a:r>
              <a:rPr sz="19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p</a:t>
            </a:r>
            <a:r>
              <a:rPr sz="19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on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19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nt</a:t>
            </a:r>
            <a:r>
              <a:rPr sz="19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19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s</a:t>
            </a:r>
            <a:r>
              <a:rPr sz="1900" spc="-195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Int</a:t>
            </a:r>
            <a:r>
              <a:rPr sz="19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19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nta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d</a:t>
            </a:r>
            <a:r>
              <a:rPr sz="19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scubrir  </a:t>
            </a:r>
            <a:r>
              <a:rPr sz="19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los</a:t>
            </a:r>
            <a:r>
              <a:rPr sz="19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elementos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que</a:t>
            </a:r>
            <a:r>
              <a:rPr sz="19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conforman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cada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totalidad</a:t>
            </a:r>
            <a:r>
              <a:rPr sz="19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19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las </a:t>
            </a:r>
            <a:r>
              <a:rPr sz="19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interconexiones </a:t>
            </a:r>
            <a:r>
              <a:rPr sz="19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que explican 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su 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integración, </a:t>
            </a:r>
            <a:r>
              <a:rPr sz="19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es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decir, </a:t>
            </a:r>
            <a:r>
              <a:rPr sz="1900" b="1" spc="-85" dirty="0">
                <a:solidFill>
                  <a:srgbClr val="A6A6A6"/>
                </a:solidFill>
                <a:latin typeface="Trebuchet MS"/>
                <a:cs typeface="Trebuchet MS"/>
              </a:rPr>
              <a:t>permite </a:t>
            </a:r>
            <a:r>
              <a:rPr sz="1900" b="1" spc="-80" dirty="0">
                <a:solidFill>
                  <a:srgbClr val="A6A6A6"/>
                </a:solidFill>
                <a:latin typeface="Trebuchet MS"/>
                <a:cs typeface="Trebuchet MS"/>
              </a:rPr>
              <a:t> mediante</a:t>
            </a:r>
            <a:r>
              <a:rPr sz="1900" b="1" spc="-7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900" b="1" spc="-85" dirty="0">
                <a:solidFill>
                  <a:srgbClr val="A6A6A6"/>
                </a:solidFill>
                <a:latin typeface="Trebuchet MS"/>
                <a:cs typeface="Trebuchet MS"/>
              </a:rPr>
              <a:t>el</a:t>
            </a:r>
            <a:r>
              <a:rPr sz="1900" b="1" spc="-8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900" b="1" spc="-30" dirty="0">
                <a:solidFill>
                  <a:srgbClr val="A6A6A6"/>
                </a:solidFill>
                <a:latin typeface="Trebuchet MS"/>
                <a:cs typeface="Trebuchet MS"/>
              </a:rPr>
              <a:t>análisis</a:t>
            </a:r>
            <a:r>
              <a:rPr sz="1900" b="1" spc="-2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900" b="1" spc="-75" dirty="0">
                <a:solidFill>
                  <a:srgbClr val="A6A6A6"/>
                </a:solidFill>
                <a:latin typeface="Trebuchet MS"/>
                <a:cs typeface="Trebuchet MS"/>
              </a:rPr>
              <a:t>descubrir</a:t>
            </a:r>
            <a:r>
              <a:rPr sz="1900" b="1" spc="-7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900" b="1" spc="-85" dirty="0">
                <a:solidFill>
                  <a:srgbClr val="A6A6A6"/>
                </a:solidFill>
                <a:latin typeface="Trebuchet MS"/>
                <a:cs typeface="Trebuchet MS"/>
              </a:rPr>
              <a:t>el</a:t>
            </a:r>
            <a:r>
              <a:rPr sz="1900" b="1" spc="-8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900" b="1" spc="-85" dirty="0">
                <a:solidFill>
                  <a:srgbClr val="A6A6A6"/>
                </a:solidFill>
                <a:latin typeface="Trebuchet MS"/>
                <a:cs typeface="Trebuchet MS"/>
              </a:rPr>
              <a:t>impacto,</a:t>
            </a:r>
            <a:r>
              <a:rPr sz="1900" b="1" spc="-80" dirty="0">
                <a:solidFill>
                  <a:srgbClr val="A6A6A6"/>
                </a:solidFill>
                <a:latin typeface="Trebuchet MS"/>
                <a:cs typeface="Trebuchet MS"/>
              </a:rPr>
              <a:t> consecuencias, </a:t>
            </a:r>
            <a:r>
              <a:rPr sz="1900" b="1" spc="-7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900" b="1" spc="-65" dirty="0">
                <a:solidFill>
                  <a:srgbClr val="A6A6A6"/>
                </a:solidFill>
                <a:latin typeface="Trebuchet MS"/>
                <a:cs typeface="Trebuchet MS"/>
              </a:rPr>
              <a:t>efectos</a:t>
            </a:r>
            <a:r>
              <a:rPr sz="1900" b="1" spc="-13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900" b="1" spc="-95" dirty="0">
                <a:solidFill>
                  <a:srgbClr val="A6A6A6"/>
                </a:solidFill>
                <a:latin typeface="Trebuchet MS"/>
                <a:cs typeface="Trebuchet MS"/>
              </a:rPr>
              <a:t>de</a:t>
            </a:r>
            <a:r>
              <a:rPr sz="1900" b="1" spc="-14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900" b="1" spc="-25" dirty="0">
                <a:solidFill>
                  <a:srgbClr val="A6A6A6"/>
                </a:solidFill>
                <a:latin typeface="Trebuchet MS"/>
                <a:cs typeface="Trebuchet MS"/>
              </a:rPr>
              <a:t>algo</a:t>
            </a:r>
            <a:r>
              <a:rPr sz="1900" b="1" spc="-14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900" b="1" spc="-60" dirty="0">
                <a:solidFill>
                  <a:srgbClr val="A6A6A6"/>
                </a:solidFill>
                <a:latin typeface="Trebuchet MS"/>
                <a:cs typeface="Trebuchet MS"/>
              </a:rPr>
              <a:t>sobre</a:t>
            </a:r>
            <a:r>
              <a:rPr sz="1900" b="1" spc="-13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900" b="1" spc="-60" dirty="0">
                <a:solidFill>
                  <a:srgbClr val="A6A6A6"/>
                </a:solidFill>
                <a:latin typeface="Trebuchet MS"/>
                <a:cs typeface="Trebuchet MS"/>
              </a:rPr>
              <a:t>algo,</a:t>
            </a:r>
            <a:r>
              <a:rPr sz="1900" b="1" spc="-13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9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por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ejemplo,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las</a:t>
            </a:r>
            <a:r>
              <a:rPr sz="19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actitudes</a:t>
            </a:r>
            <a:r>
              <a:rPr sz="19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del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antes</a:t>
            </a:r>
            <a:r>
              <a:rPr sz="19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1900" spc="-5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después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haber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sido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expuesta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la</a:t>
            </a:r>
            <a:r>
              <a:rPr sz="19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audiencia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o</a:t>
            </a:r>
            <a:r>
              <a:rPr sz="19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segmento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específico </a:t>
            </a:r>
            <a:r>
              <a:rPr sz="19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un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mensaje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9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una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película, </a:t>
            </a:r>
            <a:r>
              <a:rPr sz="19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serie 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o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mensaje </a:t>
            </a:r>
            <a:r>
              <a:rPr sz="19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una 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camp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ña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pub</a:t>
            </a:r>
            <a:r>
              <a:rPr sz="19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l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ic</a:t>
            </a:r>
            <a:r>
              <a:rPr sz="19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itari</a:t>
            </a:r>
            <a:r>
              <a:rPr sz="19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1900" spc="-195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endParaRPr sz="19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358216"/>
            <a:ext cx="579247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75" dirty="0"/>
              <a:t>¿Cuáles</a:t>
            </a:r>
            <a:r>
              <a:rPr sz="2800" spc="-229" dirty="0"/>
              <a:t> </a:t>
            </a:r>
            <a:r>
              <a:rPr sz="2800" spc="-30" dirty="0"/>
              <a:t>son</a:t>
            </a:r>
            <a:r>
              <a:rPr sz="2800" spc="-229" dirty="0"/>
              <a:t> </a:t>
            </a:r>
            <a:r>
              <a:rPr sz="2800" spc="-20" dirty="0"/>
              <a:t>los</a:t>
            </a:r>
            <a:r>
              <a:rPr sz="2800" spc="-240" dirty="0"/>
              <a:t> </a:t>
            </a:r>
            <a:r>
              <a:rPr sz="2800" spc="-60" dirty="0"/>
              <a:t>tipos</a:t>
            </a:r>
            <a:r>
              <a:rPr sz="2800" spc="-215" dirty="0"/>
              <a:t> </a:t>
            </a:r>
            <a:r>
              <a:rPr sz="2800" spc="-140" dirty="0"/>
              <a:t>de</a:t>
            </a:r>
            <a:r>
              <a:rPr sz="2800" spc="-229" dirty="0"/>
              <a:t> </a:t>
            </a:r>
            <a:r>
              <a:rPr sz="2800" spc="-45" dirty="0"/>
              <a:t>Investig</a:t>
            </a:r>
            <a:r>
              <a:rPr sz="2800" spc="-65" dirty="0"/>
              <a:t>a</a:t>
            </a:r>
            <a:r>
              <a:rPr sz="2800" spc="-110" dirty="0"/>
              <a:t>ción  mayormente</a:t>
            </a:r>
            <a:r>
              <a:rPr sz="2800" spc="-220" dirty="0"/>
              <a:t> </a:t>
            </a:r>
            <a:r>
              <a:rPr sz="2800" spc="-80" dirty="0"/>
              <a:t>utilizados?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1919" y="1500886"/>
            <a:ext cx="7098030" cy="2689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65" dirty="0">
                <a:solidFill>
                  <a:srgbClr val="009999"/>
                </a:solidFill>
                <a:latin typeface="Trebuchet MS"/>
                <a:cs typeface="Trebuchet MS"/>
              </a:rPr>
              <a:t>7</a:t>
            </a:r>
            <a:r>
              <a:rPr sz="1900" b="1" spc="-215" dirty="0">
                <a:solidFill>
                  <a:srgbClr val="009999"/>
                </a:solidFill>
                <a:latin typeface="Trebuchet MS"/>
                <a:cs typeface="Trebuchet MS"/>
              </a:rPr>
              <a:t>.</a:t>
            </a:r>
            <a:r>
              <a:rPr sz="1900" b="1" spc="-150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1900" b="1" spc="-20" dirty="0">
                <a:solidFill>
                  <a:srgbClr val="009999"/>
                </a:solidFill>
                <a:latin typeface="Trebuchet MS"/>
                <a:cs typeface="Trebuchet MS"/>
              </a:rPr>
              <a:t>I</a:t>
            </a:r>
            <a:r>
              <a:rPr sz="1900" b="1" spc="-55" dirty="0">
                <a:solidFill>
                  <a:srgbClr val="009999"/>
                </a:solidFill>
                <a:latin typeface="Trebuchet MS"/>
                <a:cs typeface="Trebuchet MS"/>
              </a:rPr>
              <a:t>n</a:t>
            </a:r>
            <a:r>
              <a:rPr sz="1900" b="1" spc="-90" dirty="0">
                <a:solidFill>
                  <a:srgbClr val="009999"/>
                </a:solidFill>
                <a:latin typeface="Trebuchet MS"/>
                <a:cs typeface="Trebuchet MS"/>
              </a:rPr>
              <a:t>v</a:t>
            </a:r>
            <a:r>
              <a:rPr sz="1900" b="1" spc="-95" dirty="0">
                <a:solidFill>
                  <a:srgbClr val="009999"/>
                </a:solidFill>
                <a:latin typeface="Trebuchet MS"/>
                <a:cs typeface="Trebuchet MS"/>
              </a:rPr>
              <a:t>e</a:t>
            </a:r>
            <a:r>
              <a:rPr sz="1900" b="1" spc="5" dirty="0">
                <a:solidFill>
                  <a:srgbClr val="009999"/>
                </a:solidFill>
                <a:latin typeface="Trebuchet MS"/>
                <a:cs typeface="Trebuchet MS"/>
              </a:rPr>
              <a:t>s</a:t>
            </a:r>
            <a:r>
              <a:rPr sz="1900" b="1" spc="10" dirty="0">
                <a:solidFill>
                  <a:srgbClr val="009999"/>
                </a:solidFill>
                <a:latin typeface="Trebuchet MS"/>
                <a:cs typeface="Trebuchet MS"/>
              </a:rPr>
              <a:t>t</a:t>
            </a:r>
            <a:r>
              <a:rPr sz="1900" b="1" spc="-60" dirty="0">
                <a:solidFill>
                  <a:srgbClr val="009999"/>
                </a:solidFill>
                <a:latin typeface="Trebuchet MS"/>
                <a:cs typeface="Trebuchet MS"/>
              </a:rPr>
              <a:t>igación</a:t>
            </a:r>
            <a:r>
              <a:rPr sz="1900" b="1" spc="-150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1900" b="1" spc="-95" dirty="0">
                <a:solidFill>
                  <a:srgbClr val="009999"/>
                </a:solidFill>
                <a:latin typeface="Trebuchet MS"/>
                <a:cs typeface="Trebuchet MS"/>
              </a:rPr>
              <a:t>Ex</a:t>
            </a:r>
            <a:r>
              <a:rPr sz="1900" b="1" spc="-175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1900" b="1" spc="-35" dirty="0">
                <a:solidFill>
                  <a:srgbClr val="009999"/>
                </a:solidFill>
                <a:latin typeface="Trebuchet MS"/>
                <a:cs typeface="Trebuchet MS"/>
              </a:rPr>
              <a:t>post</a:t>
            </a:r>
            <a:r>
              <a:rPr sz="1900" b="1" spc="-150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1900" b="1" spc="-65" dirty="0">
                <a:solidFill>
                  <a:srgbClr val="009999"/>
                </a:solidFill>
                <a:latin typeface="Trebuchet MS"/>
                <a:cs typeface="Trebuchet MS"/>
              </a:rPr>
              <a:t>facto</a:t>
            </a:r>
            <a:endParaRPr sz="1900">
              <a:latin typeface="Trebuchet MS"/>
              <a:cs typeface="Trebuchet MS"/>
            </a:endParaRPr>
          </a:p>
          <a:p>
            <a:pPr marL="12700" algn="just">
              <a:lnSpc>
                <a:spcPts val="2055"/>
              </a:lnSpc>
            </a:pPr>
            <a:r>
              <a:rPr sz="1900" spc="-55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1900" spc="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investigador</a:t>
            </a:r>
            <a:r>
              <a:rPr sz="1900" spc="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parte</a:t>
            </a:r>
            <a:r>
              <a:rPr sz="1900" spc="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900" spc="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b="1" spc="-75" dirty="0">
                <a:solidFill>
                  <a:srgbClr val="30A89E"/>
                </a:solidFill>
                <a:latin typeface="Trebuchet MS"/>
                <a:cs typeface="Trebuchet MS"/>
              </a:rPr>
              <a:t>acontecimientos</a:t>
            </a:r>
            <a:r>
              <a:rPr sz="1900" b="1" spc="180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65" dirty="0">
                <a:solidFill>
                  <a:srgbClr val="30A89E"/>
                </a:solidFill>
                <a:latin typeface="Trebuchet MS"/>
                <a:cs typeface="Trebuchet MS"/>
              </a:rPr>
              <a:t>ya</a:t>
            </a:r>
            <a:r>
              <a:rPr sz="1900" b="1" spc="170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65" dirty="0">
                <a:solidFill>
                  <a:srgbClr val="30A89E"/>
                </a:solidFill>
                <a:latin typeface="Trebuchet MS"/>
                <a:cs typeface="Trebuchet MS"/>
              </a:rPr>
              <a:t>sucedidos</a:t>
            </a:r>
            <a:r>
              <a:rPr sz="1900" spc="-65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r>
              <a:rPr sz="1900" spc="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1900" spc="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partir</a:t>
            </a:r>
            <a:r>
              <a:rPr sz="1900" spc="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endParaRPr sz="1900">
              <a:latin typeface="Lucida Sans Unicode"/>
              <a:cs typeface="Lucida Sans Unicode"/>
            </a:endParaRPr>
          </a:p>
          <a:p>
            <a:pPr marL="12700" algn="just">
              <a:lnSpc>
                <a:spcPts val="1825"/>
              </a:lnSpc>
            </a:pP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una</a:t>
            </a:r>
            <a:r>
              <a:rPr sz="1900" spc="7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mirada</a:t>
            </a:r>
            <a:r>
              <a:rPr sz="1900" spc="7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hacia</a:t>
            </a:r>
            <a:r>
              <a:rPr sz="1900" spc="7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1900" spc="7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pasado,</a:t>
            </a:r>
            <a:r>
              <a:rPr sz="1900" spc="7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es</a:t>
            </a:r>
            <a:r>
              <a:rPr sz="1900" spc="7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decir,</a:t>
            </a:r>
            <a:r>
              <a:rPr sz="1900" spc="7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un</a:t>
            </a:r>
            <a:r>
              <a:rPr sz="1900" spc="7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período</a:t>
            </a:r>
            <a:r>
              <a:rPr sz="1900" spc="7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900" spc="7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tiempo</a:t>
            </a:r>
            <a:endParaRPr sz="1900">
              <a:latin typeface="Lucida Sans Unicode"/>
              <a:cs typeface="Lucida Sans Unicode"/>
            </a:endParaRPr>
          </a:p>
          <a:p>
            <a:pPr marL="12700" marR="5715" algn="just">
              <a:lnSpc>
                <a:spcPts val="1820"/>
              </a:lnSpc>
              <a:spcBef>
                <a:spcPts val="215"/>
              </a:spcBef>
            </a:pP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determinado, </a:t>
            </a:r>
            <a:r>
              <a:rPr sz="19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trata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averiguar 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o 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establecer </a:t>
            </a:r>
            <a:r>
              <a:rPr sz="19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las </a:t>
            </a:r>
            <a:r>
              <a:rPr sz="19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relaciones 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causas </a:t>
            </a:r>
            <a:r>
              <a:rPr sz="19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19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efectos</a:t>
            </a:r>
            <a:r>
              <a:rPr sz="1900" spc="-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900" spc="-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los</a:t>
            </a:r>
            <a:r>
              <a:rPr sz="1900" spc="-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fenómenos</a:t>
            </a:r>
            <a:r>
              <a:rPr sz="1900" spc="-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ocurridos</a:t>
            </a:r>
            <a:r>
              <a:rPr sz="1900" spc="-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1900" spc="-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su</a:t>
            </a:r>
            <a:r>
              <a:rPr sz="1900" spc="-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significado,</a:t>
            </a:r>
            <a:r>
              <a:rPr sz="1900" spc="-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por</a:t>
            </a:r>
            <a:r>
              <a:rPr sz="1900" spc="-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ejemplo,</a:t>
            </a:r>
            <a:r>
              <a:rPr sz="1900" spc="-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un</a:t>
            </a:r>
            <a:endParaRPr sz="1900">
              <a:latin typeface="Lucida Sans Unicode"/>
              <a:cs typeface="Lucida Sans Unicode"/>
            </a:endParaRPr>
          </a:p>
          <a:p>
            <a:pPr marL="12700" marR="5080" algn="just">
              <a:lnSpc>
                <a:spcPts val="1830"/>
              </a:lnSpc>
            </a:pPr>
            <a:r>
              <a:rPr sz="19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producto</a:t>
            </a:r>
            <a:r>
              <a:rPr sz="1900" spc="-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que</a:t>
            </a:r>
            <a:r>
              <a:rPr sz="1900" spc="-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dio</a:t>
            </a:r>
            <a:r>
              <a:rPr sz="1900" spc="-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mucho</a:t>
            </a:r>
            <a:r>
              <a:rPr sz="1900" spc="-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resultado</a:t>
            </a:r>
            <a:r>
              <a:rPr sz="1900" spc="-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para</a:t>
            </a:r>
            <a:r>
              <a:rPr sz="1900" spc="-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promocionar</a:t>
            </a:r>
            <a:r>
              <a:rPr sz="1900" spc="-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una</a:t>
            </a:r>
            <a:r>
              <a:rPr sz="1900" spc="-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serie</a:t>
            </a:r>
            <a:r>
              <a:rPr sz="1900" spc="-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900" spc="-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TV </a:t>
            </a:r>
            <a:r>
              <a:rPr sz="1900" spc="-5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o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una 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película </a:t>
            </a:r>
            <a:r>
              <a:rPr sz="19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cine, </a:t>
            </a:r>
            <a:r>
              <a:rPr sz="19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comercializa </a:t>
            </a:r>
            <a:r>
              <a:rPr sz="19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19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luego </a:t>
            </a:r>
            <a:r>
              <a:rPr sz="19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desaparece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sin 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dejar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rastro</a:t>
            </a:r>
            <a:r>
              <a:rPr sz="19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para</a:t>
            </a:r>
            <a:r>
              <a:rPr sz="19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luego</a:t>
            </a:r>
            <a:r>
              <a:rPr sz="19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aparecer</a:t>
            </a:r>
            <a:r>
              <a:rPr sz="19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años</a:t>
            </a:r>
            <a:r>
              <a:rPr sz="19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después</a:t>
            </a:r>
            <a:r>
              <a:rPr sz="19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promocionando</a:t>
            </a:r>
            <a:r>
              <a:rPr sz="19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una</a:t>
            </a:r>
            <a:r>
              <a:rPr sz="19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versión</a:t>
            </a:r>
            <a:endParaRPr sz="1900">
              <a:latin typeface="Lucida Sans Unicode"/>
              <a:cs typeface="Lucida Sans Unicode"/>
            </a:endParaRPr>
          </a:p>
          <a:p>
            <a:pPr marL="12700">
              <a:lnSpc>
                <a:spcPts val="1600"/>
              </a:lnSpc>
              <a:tabLst>
                <a:tab pos="2437765" algn="l"/>
              </a:tabLst>
            </a:pP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900" spc="18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la</a:t>
            </a:r>
            <a:r>
              <a:rPr sz="1900" spc="18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misma</a:t>
            </a:r>
            <a:r>
              <a:rPr sz="1900" spc="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9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película.	</a:t>
            </a:r>
            <a:r>
              <a:rPr sz="1900" b="1" spc="-35" dirty="0">
                <a:solidFill>
                  <a:srgbClr val="30A89E"/>
                </a:solidFill>
                <a:latin typeface="Trebuchet MS"/>
                <a:cs typeface="Trebuchet MS"/>
              </a:rPr>
              <a:t>Este</a:t>
            </a:r>
            <a:r>
              <a:rPr sz="1900" b="1" spc="200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75" dirty="0">
                <a:solidFill>
                  <a:srgbClr val="30A89E"/>
                </a:solidFill>
                <a:latin typeface="Trebuchet MS"/>
                <a:cs typeface="Trebuchet MS"/>
              </a:rPr>
              <a:t>tipo</a:t>
            </a:r>
            <a:r>
              <a:rPr sz="1900" b="1" spc="210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95" dirty="0">
                <a:solidFill>
                  <a:srgbClr val="30A89E"/>
                </a:solidFill>
                <a:latin typeface="Trebuchet MS"/>
                <a:cs typeface="Trebuchet MS"/>
              </a:rPr>
              <a:t>de</a:t>
            </a:r>
            <a:r>
              <a:rPr sz="1900" b="1" spc="215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60" dirty="0">
                <a:solidFill>
                  <a:srgbClr val="30A89E"/>
                </a:solidFill>
                <a:latin typeface="Trebuchet MS"/>
                <a:cs typeface="Trebuchet MS"/>
              </a:rPr>
              <a:t>investigación</a:t>
            </a:r>
            <a:r>
              <a:rPr sz="1900" b="1" spc="204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95" dirty="0">
                <a:solidFill>
                  <a:srgbClr val="30A89E"/>
                </a:solidFill>
                <a:latin typeface="Trebuchet MS"/>
                <a:cs typeface="Trebuchet MS"/>
              </a:rPr>
              <a:t>puede</a:t>
            </a:r>
            <a:r>
              <a:rPr sz="1900" b="1" spc="215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75" dirty="0">
                <a:solidFill>
                  <a:srgbClr val="30A89E"/>
                </a:solidFill>
                <a:latin typeface="Trebuchet MS"/>
                <a:cs typeface="Trebuchet MS"/>
              </a:rPr>
              <a:t>funcionar</a:t>
            </a:r>
            <a:endParaRPr sz="1900">
              <a:latin typeface="Trebuchet MS"/>
              <a:cs typeface="Trebuchet MS"/>
            </a:endParaRPr>
          </a:p>
          <a:p>
            <a:pPr marL="12700">
              <a:lnSpc>
                <a:spcPts val="1825"/>
              </a:lnSpc>
            </a:pPr>
            <a:r>
              <a:rPr sz="1900" b="1" spc="-65" dirty="0">
                <a:solidFill>
                  <a:srgbClr val="30A89E"/>
                </a:solidFill>
                <a:latin typeface="Trebuchet MS"/>
                <a:cs typeface="Trebuchet MS"/>
              </a:rPr>
              <a:t>muy</a:t>
            </a:r>
            <a:r>
              <a:rPr sz="1900" b="1" spc="95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90" dirty="0">
                <a:solidFill>
                  <a:srgbClr val="30A89E"/>
                </a:solidFill>
                <a:latin typeface="Trebuchet MS"/>
                <a:cs typeface="Trebuchet MS"/>
              </a:rPr>
              <a:t>bien</a:t>
            </a:r>
            <a:r>
              <a:rPr sz="1900" b="1" spc="95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70" dirty="0">
                <a:solidFill>
                  <a:srgbClr val="30A89E"/>
                </a:solidFill>
                <a:latin typeface="Trebuchet MS"/>
                <a:cs typeface="Trebuchet MS"/>
              </a:rPr>
              <a:t>combinada</a:t>
            </a:r>
            <a:r>
              <a:rPr sz="1900" b="1" spc="105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95" dirty="0">
                <a:solidFill>
                  <a:srgbClr val="30A89E"/>
                </a:solidFill>
                <a:latin typeface="Trebuchet MS"/>
                <a:cs typeface="Trebuchet MS"/>
              </a:rPr>
              <a:t>con</a:t>
            </a:r>
            <a:r>
              <a:rPr sz="1900" b="1" spc="90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55" dirty="0">
                <a:solidFill>
                  <a:srgbClr val="30A89E"/>
                </a:solidFill>
                <a:latin typeface="Trebuchet MS"/>
                <a:cs typeface="Trebuchet MS"/>
              </a:rPr>
              <a:t>modalidad</a:t>
            </a:r>
            <a:r>
              <a:rPr sz="1900" b="1" spc="80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75" dirty="0">
                <a:solidFill>
                  <a:srgbClr val="30A89E"/>
                </a:solidFill>
                <a:latin typeface="Trebuchet MS"/>
                <a:cs typeface="Trebuchet MS"/>
              </a:rPr>
              <a:t>documental</a:t>
            </a:r>
            <a:r>
              <a:rPr sz="1900" b="1" spc="105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70" dirty="0">
                <a:solidFill>
                  <a:srgbClr val="30A89E"/>
                </a:solidFill>
                <a:latin typeface="Trebuchet MS"/>
                <a:cs typeface="Trebuchet MS"/>
              </a:rPr>
              <a:t>o</a:t>
            </a:r>
            <a:r>
              <a:rPr sz="1900" b="1" spc="90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70" dirty="0">
                <a:solidFill>
                  <a:srgbClr val="30A89E"/>
                </a:solidFill>
                <a:latin typeface="Trebuchet MS"/>
                <a:cs typeface="Trebuchet MS"/>
              </a:rPr>
              <a:t>combinada</a:t>
            </a:r>
            <a:r>
              <a:rPr sz="1900" b="1" spc="90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95" dirty="0">
                <a:solidFill>
                  <a:srgbClr val="30A89E"/>
                </a:solidFill>
                <a:latin typeface="Trebuchet MS"/>
                <a:cs typeface="Trebuchet MS"/>
              </a:rPr>
              <a:t>con</a:t>
            </a:r>
            <a:endParaRPr sz="1900">
              <a:latin typeface="Trebuchet MS"/>
              <a:cs typeface="Trebuchet MS"/>
            </a:endParaRPr>
          </a:p>
          <a:p>
            <a:pPr marL="12700">
              <a:lnSpc>
                <a:spcPts val="2050"/>
              </a:lnSpc>
            </a:pPr>
            <a:r>
              <a:rPr sz="1900" b="1" spc="-55" dirty="0">
                <a:solidFill>
                  <a:srgbClr val="30A89E"/>
                </a:solidFill>
                <a:latin typeface="Trebuchet MS"/>
                <a:cs typeface="Trebuchet MS"/>
              </a:rPr>
              <a:t>inve</a:t>
            </a:r>
            <a:r>
              <a:rPr sz="1900" b="1" spc="-40" dirty="0">
                <a:solidFill>
                  <a:srgbClr val="30A89E"/>
                </a:solidFill>
                <a:latin typeface="Trebuchet MS"/>
                <a:cs typeface="Trebuchet MS"/>
              </a:rPr>
              <a:t>s</a:t>
            </a:r>
            <a:r>
              <a:rPr sz="1900" b="1" spc="-80" dirty="0">
                <a:solidFill>
                  <a:srgbClr val="30A89E"/>
                </a:solidFill>
                <a:latin typeface="Trebuchet MS"/>
                <a:cs typeface="Trebuchet MS"/>
              </a:rPr>
              <a:t>t</a:t>
            </a:r>
            <a:r>
              <a:rPr sz="1900" b="1" spc="-55" dirty="0">
                <a:solidFill>
                  <a:srgbClr val="30A89E"/>
                </a:solidFill>
                <a:latin typeface="Trebuchet MS"/>
                <a:cs typeface="Trebuchet MS"/>
              </a:rPr>
              <a:t>i</a:t>
            </a:r>
            <a:r>
              <a:rPr sz="1900" b="1" spc="50" dirty="0">
                <a:solidFill>
                  <a:srgbClr val="30A89E"/>
                </a:solidFill>
                <a:latin typeface="Trebuchet MS"/>
                <a:cs typeface="Trebuchet MS"/>
              </a:rPr>
              <a:t>g</a:t>
            </a:r>
            <a:r>
              <a:rPr sz="1900" b="1" spc="-80" dirty="0">
                <a:solidFill>
                  <a:srgbClr val="30A89E"/>
                </a:solidFill>
                <a:latin typeface="Trebuchet MS"/>
                <a:cs typeface="Trebuchet MS"/>
              </a:rPr>
              <a:t>ación</a:t>
            </a:r>
            <a:r>
              <a:rPr sz="1900" b="1" spc="-150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95" dirty="0">
                <a:solidFill>
                  <a:srgbClr val="30A89E"/>
                </a:solidFill>
                <a:latin typeface="Trebuchet MS"/>
                <a:cs typeface="Trebuchet MS"/>
              </a:rPr>
              <a:t>de</a:t>
            </a:r>
            <a:r>
              <a:rPr sz="1900" b="1" spc="-165" dirty="0">
                <a:solidFill>
                  <a:srgbClr val="30A89E"/>
                </a:solidFill>
                <a:latin typeface="Trebuchet MS"/>
                <a:cs typeface="Trebuchet MS"/>
              </a:rPr>
              <a:t> </a:t>
            </a:r>
            <a:r>
              <a:rPr sz="1900" b="1" spc="-140" dirty="0">
                <a:solidFill>
                  <a:srgbClr val="30A89E"/>
                </a:solidFill>
                <a:latin typeface="Trebuchet MS"/>
                <a:cs typeface="Trebuchet MS"/>
              </a:rPr>
              <a:t>c</a:t>
            </a:r>
            <a:r>
              <a:rPr sz="1900" b="1" spc="-60" dirty="0">
                <a:solidFill>
                  <a:srgbClr val="30A89E"/>
                </a:solidFill>
                <a:latin typeface="Trebuchet MS"/>
                <a:cs typeface="Trebuchet MS"/>
              </a:rPr>
              <a:t>amp</a:t>
            </a:r>
            <a:r>
              <a:rPr sz="1900" b="1" spc="-45" dirty="0">
                <a:solidFill>
                  <a:srgbClr val="30A89E"/>
                </a:solidFill>
                <a:latin typeface="Trebuchet MS"/>
                <a:cs typeface="Trebuchet MS"/>
              </a:rPr>
              <a:t>o</a:t>
            </a:r>
            <a:r>
              <a:rPr sz="1900" b="1" spc="-215" dirty="0">
                <a:solidFill>
                  <a:srgbClr val="30A89E"/>
                </a:solidFill>
                <a:latin typeface="Trebuchet MS"/>
                <a:cs typeface="Trebuchet MS"/>
              </a:rPr>
              <a:t>.</a:t>
            </a:r>
            <a:endParaRPr sz="1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764" y="583133"/>
            <a:ext cx="31248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25" dirty="0">
                <a:solidFill>
                  <a:srgbClr val="FF0000"/>
                </a:solidFill>
                <a:latin typeface="Lucida Sans Unicode"/>
                <a:cs typeface="Lucida Sans Unicode"/>
              </a:rPr>
              <a:t>¿Q</a:t>
            </a:r>
            <a:r>
              <a:rPr sz="3600" spc="-245" dirty="0">
                <a:solidFill>
                  <a:srgbClr val="FF0000"/>
                </a:solidFill>
                <a:latin typeface="Lucida Sans Unicode"/>
                <a:cs typeface="Lucida Sans Unicode"/>
              </a:rPr>
              <a:t>u</a:t>
            </a:r>
            <a:r>
              <a:rPr sz="3600" spc="-190" dirty="0">
                <a:solidFill>
                  <a:srgbClr val="FF0000"/>
                </a:solidFill>
                <a:latin typeface="Lucida Sans Unicode"/>
                <a:cs typeface="Lucida Sans Unicode"/>
              </a:rPr>
              <a:t>é</a:t>
            </a:r>
            <a:r>
              <a:rPr sz="3600" spc="-35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600" spc="-175" dirty="0">
                <a:solidFill>
                  <a:srgbClr val="FF0000"/>
                </a:solidFill>
                <a:latin typeface="Lucida Sans Unicode"/>
                <a:cs typeface="Lucida Sans Unicode"/>
              </a:rPr>
              <a:t>es</a:t>
            </a:r>
            <a:r>
              <a:rPr sz="3600" spc="-350" dirty="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sz="3600" spc="-215" dirty="0">
                <a:solidFill>
                  <a:srgbClr val="FF0000"/>
                </a:solidFill>
                <a:latin typeface="Lucida Sans Unicode"/>
                <a:cs typeface="Lucida Sans Unicode"/>
              </a:rPr>
              <a:t>diseño?</a:t>
            </a:r>
            <a:endParaRPr sz="36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831670"/>
            <a:ext cx="661606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50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2000" spc="-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diseño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la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Plan</a:t>
            </a:r>
            <a:r>
              <a:rPr sz="20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o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estrategia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que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desarrolla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para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obtener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información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que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requiere en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una </a:t>
            </a:r>
            <a:r>
              <a:rPr sz="2000" spc="-6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</a:t>
            </a:r>
            <a:r>
              <a:rPr sz="20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responder</a:t>
            </a:r>
            <a:r>
              <a:rPr sz="20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al</a:t>
            </a:r>
            <a:r>
              <a:rPr sz="20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planteamiento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583133"/>
            <a:ext cx="31292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14" dirty="0"/>
              <a:t>Tipos</a:t>
            </a:r>
            <a:r>
              <a:rPr sz="3600" spc="-310" dirty="0"/>
              <a:t> </a:t>
            </a:r>
            <a:r>
              <a:rPr sz="3600" spc="-175" dirty="0"/>
              <a:t>de</a:t>
            </a:r>
            <a:r>
              <a:rPr sz="3600" spc="-305" dirty="0"/>
              <a:t> </a:t>
            </a:r>
            <a:r>
              <a:rPr sz="3600" spc="-110" dirty="0"/>
              <a:t>D</a:t>
            </a:r>
            <a:r>
              <a:rPr sz="3600" spc="-70" dirty="0"/>
              <a:t>i</a:t>
            </a:r>
            <a:r>
              <a:rPr sz="3600" spc="-85" dirty="0"/>
              <a:t>seño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421866"/>
            <a:ext cx="6616065" cy="295338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spc="-170" dirty="0">
                <a:solidFill>
                  <a:srgbClr val="A6A6A6"/>
                </a:solidFill>
                <a:latin typeface="Trebuchet MS"/>
                <a:cs typeface="Trebuchet MS"/>
              </a:rPr>
              <a:t>1</a:t>
            </a:r>
            <a:r>
              <a:rPr sz="2000" b="1" spc="-100" dirty="0">
                <a:solidFill>
                  <a:srgbClr val="A6A6A6"/>
                </a:solidFill>
                <a:latin typeface="Trebuchet MS"/>
                <a:cs typeface="Trebuchet MS"/>
              </a:rPr>
              <a:t>.</a:t>
            </a:r>
            <a:r>
              <a:rPr sz="2000" b="1" spc="-5" dirty="0">
                <a:solidFill>
                  <a:srgbClr val="A6A6A6"/>
                </a:solidFill>
                <a:latin typeface="Trebuchet MS"/>
                <a:cs typeface="Trebuchet MS"/>
              </a:rPr>
              <a:t>Dis</a:t>
            </a:r>
            <a:r>
              <a:rPr sz="2000" b="1" spc="-100" dirty="0">
                <a:solidFill>
                  <a:srgbClr val="A6A6A6"/>
                </a:solidFill>
                <a:latin typeface="Trebuchet MS"/>
                <a:cs typeface="Trebuchet MS"/>
              </a:rPr>
              <a:t>e</a:t>
            </a:r>
            <a:r>
              <a:rPr sz="2000" b="1" spc="-114" dirty="0">
                <a:solidFill>
                  <a:srgbClr val="A6A6A6"/>
                </a:solidFill>
                <a:latin typeface="Trebuchet MS"/>
                <a:cs typeface="Trebuchet MS"/>
              </a:rPr>
              <a:t>ñ</a:t>
            </a:r>
            <a:r>
              <a:rPr sz="2000" b="1" spc="-70" dirty="0">
                <a:solidFill>
                  <a:srgbClr val="A6A6A6"/>
                </a:solidFill>
                <a:latin typeface="Trebuchet MS"/>
                <a:cs typeface="Trebuchet MS"/>
              </a:rPr>
              <a:t>o</a:t>
            </a:r>
            <a:r>
              <a:rPr sz="2000" b="1" spc="-18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55" dirty="0">
                <a:solidFill>
                  <a:srgbClr val="A6A6A6"/>
                </a:solidFill>
                <a:latin typeface="Trebuchet MS"/>
                <a:cs typeface="Trebuchet MS"/>
              </a:rPr>
              <a:t>Bibliográfico</a:t>
            </a:r>
            <a:endParaRPr sz="2000">
              <a:latin typeface="Trebuchet MS"/>
              <a:cs typeface="Trebuchet MS"/>
            </a:endParaRPr>
          </a:p>
          <a:p>
            <a:pPr marL="12700" marR="74930">
              <a:lnSpc>
                <a:spcPct val="100000"/>
              </a:lnSpc>
              <a:spcBef>
                <a:spcPts val="484"/>
              </a:spcBef>
            </a:pP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Básico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las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investigaciones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documentales, </a:t>
            </a:r>
            <a:r>
              <a:rPr sz="20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ya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que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través </a:t>
            </a:r>
            <a:r>
              <a:rPr sz="20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la</a:t>
            </a:r>
            <a:r>
              <a:rPr sz="20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revisión</a:t>
            </a:r>
            <a:r>
              <a:rPr sz="2000" spc="-2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del</a:t>
            </a:r>
            <a:r>
              <a:rPr sz="2000" spc="-18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material</a:t>
            </a:r>
            <a:r>
              <a:rPr sz="20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documental</a:t>
            </a:r>
            <a:r>
              <a:rPr sz="2000" spc="-229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2000" spc="-18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manera</a:t>
            </a:r>
            <a:r>
              <a:rPr sz="2000" spc="-21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sistemática </a:t>
            </a:r>
            <a:r>
              <a:rPr sz="2000" spc="-6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2000" spc="-1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profunda</a:t>
            </a:r>
            <a:r>
              <a:rPr sz="20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llega</a:t>
            </a:r>
            <a:r>
              <a:rPr sz="20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al</a:t>
            </a:r>
            <a:r>
              <a:rPr sz="2000" spc="-1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análisis</a:t>
            </a:r>
            <a:r>
              <a:rPr sz="2000" spc="-2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diferentes</a:t>
            </a:r>
            <a:r>
              <a:rPr sz="20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fenómenos</a:t>
            </a:r>
            <a:r>
              <a:rPr sz="20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o</a:t>
            </a:r>
            <a:r>
              <a:rPr sz="20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20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d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term</a:t>
            </a:r>
            <a:r>
              <a:rPr sz="2000" spc="-65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nac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ión</a:t>
            </a:r>
            <a:r>
              <a:rPr sz="2000" spc="-2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20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l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relac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ón</a:t>
            </a:r>
            <a:r>
              <a:rPr sz="2000" spc="-2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entre</a:t>
            </a:r>
            <a:r>
              <a:rPr sz="20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l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20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s</a:t>
            </a:r>
            <a:r>
              <a:rPr sz="20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varia</a:t>
            </a:r>
            <a:r>
              <a:rPr sz="20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b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es.</a:t>
            </a:r>
            <a:endParaRPr sz="20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00000"/>
              </a:lnSpc>
              <a:spcBef>
                <a:spcPts val="480"/>
              </a:spcBef>
            </a:pP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Dentro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la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clasificación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del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material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documental,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encuentran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manera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general,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fuentes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escritas,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libros,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documentos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legales,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prensa,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material</a:t>
            </a:r>
            <a:r>
              <a:rPr sz="2000" spc="3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fotográfico, </a:t>
            </a:r>
            <a:r>
              <a:rPr sz="2000" spc="-6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grabaciones</a:t>
            </a:r>
            <a:r>
              <a:rPr sz="2000" spc="-2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(de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audio</a:t>
            </a:r>
            <a:r>
              <a:rPr sz="20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2000" spc="-1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audiovisuales),</a:t>
            </a:r>
            <a:r>
              <a:rPr sz="20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20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obras</a:t>
            </a:r>
            <a:r>
              <a:rPr sz="2000" spc="-229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teatrales.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583133"/>
            <a:ext cx="31292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14" dirty="0"/>
              <a:t>Tipos</a:t>
            </a:r>
            <a:r>
              <a:rPr sz="3600" spc="-310" dirty="0"/>
              <a:t> </a:t>
            </a:r>
            <a:r>
              <a:rPr sz="3600" spc="-175" dirty="0"/>
              <a:t>de</a:t>
            </a:r>
            <a:r>
              <a:rPr sz="3600" spc="-305" dirty="0"/>
              <a:t> </a:t>
            </a:r>
            <a:r>
              <a:rPr sz="3600" spc="-110" dirty="0"/>
              <a:t>D</a:t>
            </a:r>
            <a:r>
              <a:rPr sz="3600" spc="-70" dirty="0"/>
              <a:t>i</a:t>
            </a:r>
            <a:r>
              <a:rPr sz="3600" spc="-85" dirty="0"/>
              <a:t>seño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0499" y="1514221"/>
            <a:ext cx="6614159" cy="271526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50190" indent="-238125">
              <a:lnSpc>
                <a:spcPct val="100000"/>
              </a:lnSpc>
              <a:spcBef>
                <a:spcPts val="315"/>
              </a:spcBef>
              <a:buAutoNum type="arabicPeriod" startAt="2"/>
              <a:tabLst>
                <a:tab pos="250825" algn="l"/>
              </a:tabLst>
            </a:pPr>
            <a:r>
              <a:rPr sz="1800" b="1" spc="-60" dirty="0">
                <a:solidFill>
                  <a:srgbClr val="A6A6A6"/>
                </a:solidFill>
                <a:latin typeface="Trebuchet MS"/>
                <a:cs typeface="Trebuchet MS"/>
              </a:rPr>
              <a:t>D</a:t>
            </a:r>
            <a:r>
              <a:rPr sz="1800" b="1" spc="-25" dirty="0">
                <a:solidFill>
                  <a:srgbClr val="A6A6A6"/>
                </a:solidFill>
                <a:latin typeface="Trebuchet MS"/>
                <a:cs typeface="Trebuchet MS"/>
              </a:rPr>
              <a:t>i</a:t>
            </a:r>
            <a:r>
              <a:rPr sz="1800" b="1" spc="-45" dirty="0">
                <a:solidFill>
                  <a:srgbClr val="A6A6A6"/>
                </a:solidFill>
                <a:latin typeface="Trebuchet MS"/>
                <a:cs typeface="Trebuchet MS"/>
              </a:rPr>
              <a:t>seño</a:t>
            </a:r>
            <a:r>
              <a:rPr sz="1800" b="1" spc="-15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800" b="1" spc="-80" dirty="0">
                <a:solidFill>
                  <a:srgbClr val="A6A6A6"/>
                </a:solidFill>
                <a:latin typeface="Trebuchet MS"/>
                <a:cs typeface="Trebuchet MS"/>
              </a:rPr>
              <a:t>Experiment</a:t>
            </a:r>
            <a:r>
              <a:rPr sz="1800" b="1" spc="-75" dirty="0">
                <a:solidFill>
                  <a:srgbClr val="A6A6A6"/>
                </a:solidFill>
                <a:latin typeface="Trebuchet MS"/>
                <a:cs typeface="Trebuchet MS"/>
              </a:rPr>
              <a:t>a</a:t>
            </a:r>
            <a:r>
              <a:rPr sz="1800" b="1" spc="-45" dirty="0">
                <a:solidFill>
                  <a:srgbClr val="A6A6A6"/>
                </a:solidFill>
                <a:latin typeface="Trebuchet MS"/>
                <a:cs typeface="Trebuchet MS"/>
              </a:rPr>
              <a:t>l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ts val="1939"/>
              </a:lnSpc>
              <a:spcBef>
                <a:spcPts val="470"/>
              </a:spcBef>
            </a:pP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Propio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las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investigaciones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campo</a:t>
            </a:r>
            <a:r>
              <a:rPr sz="1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las </a:t>
            </a:r>
            <a:r>
              <a:rPr sz="18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que</a:t>
            </a:r>
            <a:r>
              <a:rPr sz="1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manipula 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deliberadamente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una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o</a:t>
            </a:r>
            <a:r>
              <a:rPr sz="18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más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variables,</a:t>
            </a:r>
            <a:r>
              <a:rPr sz="18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dependiendo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de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las </a:t>
            </a:r>
            <a:r>
              <a:rPr sz="18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características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investigación,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18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misma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1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puede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llevar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18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cabo </a:t>
            </a:r>
            <a:r>
              <a:rPr sz="1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18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un</a:t>
            </a:r>
            <a:r>
              <a:rPr sz="18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laboratorio</a:t>
            </a:r>
            <a:r>
              <a:rPr sz="18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 o</a:t>
            </a:r>
            <a:r>
              <a:rPr sz="18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1800" spc="-18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1800" spc="-70" dirty="0">
                <a:solidFill>
                  <a:srgbClr val="A6A6A6"/>
                </a:solidFill>
                <a:latin typeface="Lucida Sans Unicode"/>
                <a:cs typeface="Lucida Sans Unicode"/>
              </a:rPr>
              <a:t>l</a:t>
            </a:r>
            <a:r>
              <a:rPr sz="18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c</a:t>
            </a:r>
            <a:r>
              <a:rPr sz="18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1800" spc="-215" dirty="0">
                <a:solidFill>
                  <a:srgbClr val="A6A6A6"/>
                </a:solidFill>
                <a:latin typeface="Lucida Sans Unicode"/>
                <a:cs typeface="Lucida Sans Unicode"/>
              </a:rPr>
              <a:t>m</a:t>
            </a:r>
            <a:r>
              <a:rPr sz="18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p</a:t>
            </a:r>
            <a:r>
              <a:rPr sz="18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o</a:t>
            </a:r>
            <a:r>
              <a:rPr sz="1800" spc="-185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  <a:p>
            <a:pPr marL="250190" indent="-238125">
              <a:lnSpc>
                <a:spcPct val="100000"/>
              </a:lnSpc>
              <a:spcBef>
                <a:spcPts val="200"/>
              </a:spcBef>
              <a:buAutoNum type="arabicPeriod" startAt="3"/>
              <a:tabLst>
                <a:tab pos="250825" algn="l"/>
              </a:tabLst>
            </a:pPr>
            <a:r>
              <a:rPr sz="1800" b="1" spc="-5" dirty="0">
                <a:solidFill>
                  <a:srgbClr val="A6A6A6"/>
                </a:solidFill>
                <a:latin typeface="Trebuchet MS"/>
                <a:cs typeface="Trebuchet MS"/>
              </a:rPr>
              <a:t>Di</a:t>
            </a:r>
            <a:r>
              <a:rPr sz="1800" b="1" dirty="0">
                <a:solidFill>
                  <a:srgbClr val="A6A6A6"/>
                </a:solidFill>
                <a:latin typeface="Trebuchet MS"/>
                <a:cs typeface="Trebuchet MS"/>
              </a:rPr>
              <a:t>s</a:t>
            </a:r>
            <a:r>
              <a:rPr sz="1800" b="1" spc="-130" dirty="0">
                <a:solidFill>
                  <a:srgbClr val="A6A6A6"/>
                </a:solidFill>
                <a:latin typeface="Trebuchet MS"/>
                <a:cs typeface="Trebuchet MS"/>
              </a:rPr>
              <a:t>e</a:t>
            </a:r>
            <a:r>
              <a:rPr sz="1800" b="1" spc="-65" dirty="0">
                <a:solidFill>
                  <a:srgbClr val="A6A6A6"/>
                </a:solidFill>
                <a:latin typeface="Trebuchet MS"/>
                <a:cs typeface="Trebuchet MS"/>
              </a:rPr>
              <a:t>ño</a:t>
            </a:r>
            <a:r>
              <a:rPr sz="1800" b="1" spc="-14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800" b="1" spc="-15" dirty="0">
                <a:solidFill>
                  <a:srgbClr val="A6A6A6"/>
                </a:solidFill>
                <a:latin typeface="Trebuchet MS"/>
                <a:cs typeface="Trebuchet MS"/>
              </a:rPr>
              <a:t>N</a:t>
            </a:r>
            <a:r>
              <a:rPr sz="1800" b="1" spc="-10" dirty="0">
                <a:solidFill>
                  <a:srgbClr val="A6A6A6"/>
                </a:solidFill>
                <a:latin typeface="Trebuchet MS"/>
                <a:cs typeface="Trebuchet MS"/>
              </a:rPr>
              <a:t>o</a:t>
            </a:r>
            <a:r>
              <a:rPr sz="1800" b="1" spc="-13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800" b="1" spc="-90" dirty="0">
                <a:solidFill>
                  <a:srgbClr val="A6A6A6"/>
                </a:solidFill>
                <a:latin typeface="Trebuchet MS"/>
                <a:cs typeface="Trebuchet MS"/>
              </a:rPr>
              <a:t>Exp</a:t>
            </a:r>
            <a:r>
              <a:rPr sz="1800" b="1" spc="-100" dirty="0">
                <a:solidFill>
                  <a:srgbClr val="A6A6A6"/>
                </a:solidFill>
                <a:latin typeface="Trebuchet MS"/>
                <a:cs typeface="Trebuchet MS"/>
              </a:rPr>
              <a:t>e</a:t>
            </a:r>
            <a:r>
              <a:rPr sz="1800" b="1" spc="-70" dirty="0">
                <a:solidFill>
                  <a:srgbClr val="A6A6A6"/>
                </a:solidFill>
                <a:latin typeface="Trebuchet MS"/>
                <a:cs typeface="Trebuchet MS"/>
              </a:rPr>
              <a:t>rimental</a:t>
            </a:r>
            <a:endParaRPr sz="1800">
              <a:latin typeface="Trebuchet MS"/>
              <a:cs typeface="Trebuchet MS"/>
            </a:endParaRPr>
          </a:p>
          <a:p>
            <a:pPr marL="12700" marR="5715" algn="just">
              <a:lnSpc>
                <a:spcPts val="1939"/>
              </a:lnSpc>
              <a:spcBef>
                <a:spcPts val="465"/>
              </a:spcBef>
            </a:pPr>
            <a:r>
              <a:rPr sz="18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Aplicado</a:t>
            </a:r>
            <a:r>
              <a:rPr sz="1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8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campo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en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las </a:t>
            </a:r>
            <a:r>
              <a:rPr sz="18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que</a:t>
            </a:r>
            <a:r>
              <a:rPr sz="1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no </a:t>
            </a:r>
            <a:r>
              <a:rPr sz="18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hay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manipulación 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variables,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acción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las </a:t>
            </a:r>
            <a:r>
              <a:rPr sz="18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variables </a:t>
            </a:r>
            <a:r>
              <a:rPr sz="18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ya </a:t>
            </a:r>
            <a:r>
              <a:rPr sz="18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18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dio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en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18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realidad, </a:t>
            </a:r>
            <a:r>
              <a:rPr sz="18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18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trata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observar</a:t>
            </a:r>
            <a:r>
              <a:rPr sz="18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las</a:t>
            </a:r>
            <a:r>
              <a:rPr sz="18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variables</a:t>
            </a:r>
            <a:r>
              <a:rPr sz="18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su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relación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entre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ellas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un </a:t>
            </a:r>
            <a:r>
              <a:rPr sz="18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entorno</a:t>
            </a:r>
            <a:r>
              <a:rPr sz="1800" spc="-18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nat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u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ral,</a:t>
            </a:r>
            <a:r>
              <a:rPr sz="18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18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inves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tiga</a:t>
            </a:r>
            <a:r>
              <a:rPr sz="18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d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or</a:t>
            </a:r>
            <a:r>
              <a:rPr sz="18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to</a:t>
            </a:r>
            <a:r>
              <a:rPr sz="18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m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18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los</a:t>
            </a:r>
            <a:r>
              <a:rPr sz="18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datos</a:t>
            </a:r>
            <a:r>
              <a:rPr sz="18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</a:t>
            </a:r>
            <a:r>
              <a:rPr sz="18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18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la</a:t>
            </a:r>
            <a:r>
              <a:rPr sz="18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realida</a:t>
            </a:r>
            <a:r>
              <a:rPr sz="18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d</a:t>
            </a:r>
            <a:r>
              <a:rPr sz="1800" spc="-185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endParaRPr sz="1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4545" y="3128898"/>
            <a:ext cx="39554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spc="-310" dirty="0">
                <a:solidFill>
                  <a:srgbClr val="585858"/>
                </a:solidFill>
                <a:latin typeface="Lucida Sans Unicode"/>
                <a:cs typeface="Lucida Sans Unicode"/>
              </a:rPr>
              <a:t>Importante</a:t>
            </a:r>
            <a:r>
              <a:rPr sz="5400" b="0" spc="-310" dirty="0">
                <a:solidFill>
                  <a:srgbClr val="585858"/>
                </a:solidFill>
                <a:latin typeface="Times New Roman"/>
                <a:cs typeface="Times New Roman"/>
              </a:rPr>
              <a:t>…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587705"/>
            <a:ext cx="6370320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130" dirty="0"/>
              <a:t>¿Qué</a:t>
            </a:r>
            <a:r>
              <a:rPr spc="-260" dirty="0"/>
              <a:t> </a:t>
            </a:r>
            <a:r>
              <a:rPr spc="-80" dirty="0"/>
              <a:t>v</a:t>
            </a:r>
            <a:r>
              <a:rPr spc="-100" dirty="0"/>
              <a:t>a</a:t>
            </a:r>
            <a:r>
              <a:rPr spc="-10" dirty="0"/>
              <a:t>mos</a:t>
            </a:r>
            <a:r>
              <a:rPr spc="-275" dirty="0"/>
              <a:t> </a:t>
            </a:r>
            <a:r>
              <a:rPr spc="-70" dirty="0"/>
              <a:t>a</a:t>
            </a:r>
            <a:r>
              <a:rPr spc="-260" dirty="0"/>
              <a:t> </a:t>
            </a:r>
            <a:r>
              <a:rPr spc="-120" dirty="0"/>
              <a:t>det</a:t>
            </a:r>
            <a:r>
              <a:rPr spc="-135" dirty="0"/>
              <a:t>a</a:t>
            </a:r>
            <a:r>
              <a:rPr spc="-60" dirty="0"/>
              <a:t>ll</a:t>
            </a:r>
            <a:r>
              <a:rPr spc="-120" dirty="0"/>
              <a:t>a</a:t>
            </a:r>
            <a:r>
              <a:rPr spc="-175" dirty="0"/>
              <a:t>r</a:t>
            </a:r>
            <a:r>
              <a:rPr spc="-260" dirty="0"/>
              <a:t> </a:t>
            </a:r>
            <a:r>
              <a:rPr spc="-160" dirty="0"/>
              <a:t>en</a:t>
            </a:r>
            <a:r>
              <a:rPr spc="-260" dirty="0"/>
              <a:t> </a:t>
            </a:r>
            <a:r>
              <a:rPr spc="-145" dirty="0"/>
              <a:t>el</a:t>
            </a:r>
            <a:r>
              <a:rPr spc="-275" dirty="0"/>
              <a:t> </a:t>
            </a:r>
            <a:r>
              <a:rPr spc="-135" dirty="0"/>
              <a:t>Ca</a:t>
            </a:r>
            <a:r>
              <a:rPr spc="-155" dirty="0"/>
              <a:t>p</a:t>
            </a:r>
            <a:r>
              <a:rPr spc="-100" dirty="0"/>
              <a:t>ítulo  </a:t>
            </a:r>
            <a:r>
              <a:rPr spc="-130" dirty="0"/>
              <a:t>IV:</a:t>
            </a:r>
            <a:r>
              <a:rPr spc="-260" dirty="0"/>
              <a:t> </a:t>
            </a:r>
            <a:r>
              <a:rPr spc="170" dirty="0"/>
              <a:t>M</a:t>
            </a:r>
            <a:r>
              <a:rPr spc="105" dirty="0"/>
              <a:t>a</a:t>
            </a:r>
            <a:r>
              <a:rPr spc="-165" dirty="0"/>
              <a:t>rco</a:t>
            </a:r>
            <a:r>
              <a:rPr spc="-275" dirty="0"/>
              <a:t> </a:t>
            </a:r>
            <a:r>
              <a:rPr spc="-60" dirty="0"/>
              <a:t>Metodológico?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836242"/>
            <a:ext cx="6615430" cy="2410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700" spc="-60" dirty="0">
                <a:solidFill>
                  <a:srgbClr val="A6A6A6"/>
                </a:solidFill>
                <a:latin typeface="Lucida Sans Unicode"/>
                <a:cs typeface="Lucida Sans Unicode"/>
              </a:rPr>
              <a:t>En </a:t>
            </a:r>
            <a:r>
              <a:rPr sz="17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este </a:t>
            </a:r>
            <a:r>
              <a:rPr sz="17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capítulo</a:t>
            </a:r>
            <a:r>
              <a:rPr sz="17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vamos</a:t>
            </a:r>
            <a:r>
              <a:rPr sz="17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17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detallar </a:t>
            </a:r>
            <a:r>
              <a:rPr sz="17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minuciosamente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cada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uno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7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los </a:t>
            </a:r>
            <a:r>
              <a:rPr sz="17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aspectos</a:t>
            </a:r>
            <a:r>
              <a:rPr sz="17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relacionados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con</a:t>
            </a:r>
            <a:r>
              <a:rPr sz="17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la</a:t>
            </a:r>
            <a:r>
              <a:rPr sz="17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metodología</a:t>
            </a:r>
            <a:r>
              <a:rPr sz="17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que</a:t>
            </a:r>
            <a:r>
              <a:rPr sz="17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se</a:t>
            </a:r>
            <a:r>
              <a:rPr sz="17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seleccionó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para </a:t>
            </a:r>
            <a:r>
              <a:rPr sz="17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efectuar</a:t>
            </a:r>
            <a:r>
              <a:rPr sz="17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la</a:t>
            </a:r>
            <a:r>
              <a:rPr sz="17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investigación,</a:t>
            </a:r>
            <a:r>
              <a:rPr sz="17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17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este</a:t>
            </a:r>
            <a:r>
              <a:rPr sz="17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caso</a:t>
            </a:r>
            <a:r>
              <a:rPr sz="17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Tipo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70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17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Diseño</a:t>
            </a:r>
            <a:r>
              <a:rPr sz="17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7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la</a:t>
            </a:r>
            <a:r>
              <a:rPr sz="17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Investigación.</a:t>
            </a:r>
            <a:endParaRPr sz="17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00000"/>
              </a:lnSpc>
              <a:spcBef>
                <a:spcPts val="409"/>
              </a:spcBef>
            </a:pPr>
            <a:r>
              <a:rPr sz="17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Cada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aspecto</a:t>
            </a:r>
            <a:r>
              <a:rPr sz="17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debe</a:t>
            </a:r>
            <a:r>
              <a:rPr sz="17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ir</a:t>
            </a:r>
            <a:r>
              <a:rPr sz="17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con</a:t>
            </a:r>
            <a:r>
              <a:rPr sz="17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su</a:t>
            </a:r>
            <a:r>
              <a:rPr sz="17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correspondiente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soporte</a:t>
            </a:r>
            <a:r>
              <a:rPr sz="17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7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autor,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por </a:t>
            </a:r>
            <a:r>
              <a:rPr sz="1700" spc="-5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ejemplo,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b="1" spc="-90" dirty="0">
                <a:solidFill>
                  <a:srgbClr val="A6A6A6"/>
                </a:solidFill>
                <a:latin typeface="Trebuchet MS"/>
                <a:cs typeface="Trebuchet MS"/>
              </a:rPr>
              <a:t>en</a:t>
            </a:r>
            <a:r>
              <a:rPr sz="1700" b="1" spc="-12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700" b="1" spc="-60" dirty="0">
                <a:solidFill>
                  <a:srgbClr val="A6A6A6"/>
                </a:solidFill>
                <a:latin typeface="Trebuchet MS"/>
                <a:cs typeface="Trebuchet MS"/>
              </a:rPr>
              <a:t>trabajos</a:t>
            </a:r>
            <a:r>
              <a:rPr sz="1700" b="1" spc="-12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1700" b="1" spc="-70" dirty="0">
                <a:solidFill>
                  <a:srgbClr val="A6A6A6"/>
                </a:solidFill>
                <a:latin typeface="Trebuchet MS"/>
                <a:cs typeface="Trebuchet MS"/>
              </a:rPr>
              <a:t>documentales</a:t>
            </a:r>
            <a:r>
              <a:rPr sz="1700" spc="-70" dirty="0">
                <a:solidFill>
                  <a:srgbClr val="A6A6A6"/>
                </a:solidFill>
                <a:latin typeface="Lucida Sans Unicode"/>
                <a:cs typeface="Lucida Sans Unicode"/>
              </a:rPr>
              <a:t>:</a:t>
            </a:r>
            <a:r>
              <a:rPr sz="17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60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17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17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presente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trabajo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se</a:t>
            </a:r>
            <a:r>
              <a:rPr sz="17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seleccionó </a:t>
            </a:r>
            <a:r>
              <a:rPr sz="1700" spc="-5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como</a:t>
            </a:r>
            <a:r>
              <a:rPr sz="17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tipo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7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</a:t>
            </a:r>
            <a:r>
              <a:rPr sz="17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17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la</a:t>
            </a:r>
            <a:r>
              <a:rPr sz="17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</a:t>
            </a:r>
            <a:r>
              <a:rPr sz="17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Documental,</a:t>
            </a:r>
            <a:r>
              <a:rPr sz="17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que</a:t>
            </a:r>
            <a:r>
              <a:rPr sz="17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de </a:t>
            </a:r>
            <a:r>
              <a:rPr sz="17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acuerdo </a:t>
            </a:r>
            <a:r>
              <a:rPr sz="17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17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Martínez </a:t>
            </a:r>
            <a:r>
              <a:rPr sz="17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(2017), </a:t>
            </a:r>
            <a:r>
              <a:rPr sz="17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define 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como </a:t>
            </a:r>
            <a:r>
              <a:rPr sz="1700" spc="-260" dirty="0">
                <a:solidFill>
                  <a:srgbClr val="A6A6A6"/>
                </a:solidFill>
                <a:latin typeface="Lucida Sans Unicode"/>
                <a:cs typeface="Lucida Sans Unicode"/>
              </a:rPr>
              <a:t>“xxxxxxxxxxxxxxxxxxxxxx” </a:t>
            </a:r>
            <a:r>
              <a:rPr sz="17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(p. </a:t>
            </a:r>
            <a:r>
              <a:rPr sz="17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60), </a:t>
            </a:r>
            <a:r>
              <a:rPr sz="1700" spc="-7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como </a:t>
            </a:r>
            <a:r>
              <a:rPr sz="17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diseño </a:t>
            </a:r>
            <a:r>
              <a:rPr sz="17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17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utilizó </a:t>
            </a:r>
            <a:r>
              <a:rPr sz="17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el </a:t>
            </a:r>
            <a:r>
              <a:rPr sz="17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Diseño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Bibliográfico, 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que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en </a:t>
            </a:r>
            <a:r>
              <a:rPr sz="17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opinión </a:t>
            </a:r>
            <a:r>
              <a:rPr sz="17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7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fulanito</a:t>
            </a:r>
            <a:r>
              <a:rPr sz="17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consiste</a:t>
            </a:r>
            <a:r>
              <a:rPr sz="17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17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254" dirty="0">
                <a:solidFill>
                  <a:srgbClr val="A6A6A6"/>
                </a:solidFill>
                <a:latin typeface="Lucida Sans Unicode"/>
                <a:cs typeface="Lucida Sans Unicode"/>
              </a:rPr>
              <a:t>“xxxxxxxxxxxxxxxxxxx”</a:t>
            </a:r>
            <a:r>
              <a:rPr sz="17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7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(p.120).</a:t>
            </a:r>
            <a:endParaRPr sz="17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587705"/>
            <a:ext cx="6370320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130" dirty="0"/>
              <a:t>¿Qué</a:t>
            </a:r>
            <a:r>
              <a:rPr spc="-260" dirty="0"/>
              <a:t> </a:t>
            </a:r>
            <a:r>
              <a:rPr spc="-80" dirty="0"/>
              <a:t>v</a:t>
            </a:r>
            <a:r>
              <a:rPr spc="-100" dirty="0"/>
              <a:t>a</a:t>
            </a:r>
            <a:r>
              <a:rPr spc="-10" dirty="0"/>
              <a:t>mos</a:t>
            </a:r>
            <a:r>
              <a:rPr spc="-275" dirty="0"/>
              <a:t> </a:t>
            </a:r>
            <a:r>
              <a:rPr spc="-70" dirty="0"/>
              <a:t>a</a:t>
            </a:r>
            <a:r>
              <a:rPr spc="-260" dirty="0"/>
              <a:t> </a:t>
            </a:r>
            <a:r>
              <a:rPr spc="-120" dirty="0"/>
              <a:t>det</a:t>
            </a:r>
            <a:r>
              <a:rPr spc="-135" dirty="0"/>
              <a:t>a</a:t>
            </a:r>
            <a:r>
              <a:rPr spc="-60" dirty="0"/>
              <a:t>ll</a:t>
            </a:r>
            <a:r>
              <a:rPr spc="-120" dirty="0"/>
              <a:t>a</a:t>
            </a:r>
            <a:r>
              <a:rPr spc="-175" dirty="0"/>
              <a:t>r</a:t>
            </a:r>
            <a:r>
              <a:rPr spc="-260" dirty="0"/>
              <a:t> </a:t>
            </a:r>
            <a:r>
              <a:rPr spc="-160" dirty="0"/>
              <a:t>en</a:t>
            </a:r>
            <a:r>
              <a:rPr spc="-260" dirty="0"/>
              <a:t> </a:t>
            </a:r>
            <a:r>
              <a:rPr spc="-145" dirty="0"/>
              <a:t>el</a:t>
            </a:r>
            <a:r>
              <a:rPr spc="-275" dirty="0"/>
              <a:t> </a:t>
            </a:r>
            <a:r>
              <a:rPr spc="-135" dirty="0"/>
              <a:t>Ca</a:t>
            </a:r>
            <a:r>
              <a:rPr spc="-155" dirty="0"/>
              <a:t>p</a:t>
            </a:r>
            <a:r>
              <a:rPr spc="-100" dirty="0"/>
              <a:t>ítulo  </a:t>
            </a:r>
            <a:r>
              <a:rPr spc="-130" dirty="0"/>
              <a:t>IV:</a:t>
            </a:r>
            <a:r>
              <a:rPr spc="-260" dirty="0"/>
              <a:t> </a:t>
            </a:r>
            <a:r>
              <a:rPr spc="170" dirty="0"/>
              <a:t>M</a:t>
            </a:r>
            <a:r>
              <a:rPr spc="105" dirty="0"/>
              <a:t>a</a:t>
            </a:r>
            <a:r>
              <a:rPr spc="-165" dirty="0"/>
              <a:t>rco</a:t>
            </a:r>
            <a:r>
              <a:rPr spc="-275" dirty="0"/>
              <a:t> </a:t>
            </a:r>
            <a:r>
              <a:rPr spc="-60" dirty="0"/>
              <a:t>Metodológico?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831670"/>
            <a:ext cx="6616700" cy="2160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20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b="1" spc="-70" dirty="0">
                <a:solidFill>
                  <a:srgbClr val="A6A6A6"/>
                </a:solidFill>
                <a:latin typeface="Trebuchet MS"/>
                <a:cs typeface="Trebuchet MS"/>
              </a:rPr>
              <a:t>trabajos</a:t>
            </a:r>
            <a:r>
              <a:rPr sz="2000" b="1" spc="-15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100" dirty="0">
                <a:solidFill>
                  <a:srgbClr val="A6A6A6"/>
                </a:solidFill>
                <a:latin typeface="Trebuchet MS"/>
                <a:cs typeface="Trebuchet MS"/>
              </a:rPr>
              <a:t>de</a:t>
            </a:r>
            <a:r>
              <a:rPr sz="2000" b="1" spc="-14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95" dirty="0">
                <a:solidFill>
                  <a:srgbClr val="A6A6A6"/>
                </a:solidFill>
                <a:latin typeface="Trebuchet MS"/>
                <a:cs typeface="Trebuchet MS"/>
              </a:rPr>
              <a:t>campo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,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ejemplo</a:t>
            </a:r>
            <a:r>
              <a:rPr sz="20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sería:</a:t>
            </a:r>
            <a:r>
              <a:rPr sz="2000" spc="-1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2000" spc="-18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presente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trabajo </a:t>
            </a:r>
            <a:r>
              <a:rPr sz="2000" spc="-6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selec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c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ionó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co</a:t>
            </a:r>
            <a:r>
              <a:rPr sz="2000" spc="-245" dirty="0">
                <a:solidFill>
                  <a:srgbClr val="A6A6A6"/>
                </a:solidFill>
                <a:latin typeface="Lucida Sans Unicode"/>
                <a:cs typeface="Lucida Sans Unicode"/>
              </a:rPr>
              <a:t>m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o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tipo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d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nves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t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igaci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ó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n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l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Inv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sti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g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ac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ón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de 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campo,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que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acuerdo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Martínez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(2017),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e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descriptiva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que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en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opinión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Pérez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(2006)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define 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como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305" dirty="0">
                <a:solidFill>
                  <a:srgbClr val="A6A6A6"/>
                </a:solidFill>
                <a:latin typeface="Lucida Sans Unicode"/>
                <a:cs typeface="Lucida Sans Unicode"/>
              </a:rPr>
              <a:t>“xxxxxxxxxxxxxxxxxxxxxx”</a:t>
            </a:r>
            <a:r>
              <a:rPr sz="2000" spc="-3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85" dirty="0">
                <a:solidFill>
                  <a:srgbClr val="A6A6A6"/>
                </a:solidFill>
                <a:latin typeface="Lucida Sans Unicode"/>
                <a:cs typeface="Lucida Sans Unicode"/>
              </a:rPr>
              <a:t>(p.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60),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como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diseño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utilizó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el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Diseño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No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Experimental,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que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en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opinión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fulanito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consiste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n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A6A6A6"/>
                </a:solidFill>
                <a:latin typeface="Lucida Sans Unicode"/>
                <a:cs typeface="Lucida Sans Unicode"/>
              </a:rPr>
              <a:t>“</a:t>
            </a:r>
            <a:r>
              <a:rPr sz="2000" spc="-335" dirty="0">
                <a:solidFill>
                  <a:srgbClr val="A6A6A6"/>
                </a:solidFill>
                <a:latin typeface="Lucida Sans Unicode"/>
                <a:cs typeface="Lucida Sans Unicode"/>
              </a:rPr>
              <a:t>xxxxxxxxxxxxxxxxxx</a:t>
            </a:r>
            <a:r>
              <a:rPr sz="2000" spc="-330" dirty="0">
                <a:solidFill>
                  <a:srgbClr val="A6A6A6"/>
                </a:solidFill>
                <a:latin typeface="Lucida Sans Unicode"/>
                <a:cs typeface="Lucida Sans Unicode"/>
              </a:rPr>
              <a:t>x</a:t>
            </a:r>
            <a:r>
              <a:rPr sz="2000" spc="5" dirty="0">
                <a:solidFill>
                  <a:srgbClr val="A6A6A6"/>
                </a:solidFill>
                <a:latin typeface="Lucida Sans Unicode"/>
                <a:cs typeface="Lucida Sans Unicode"/>
              </a:rPr>
              <a:t>”</a:t>
            </a:r>
            <a:r>
              <a:rPr sz="20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(p</a:t>
            </a:r>
            <a:r>
              <a:rPr sz="20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120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)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587705"/>
            <a:ext cx="6370320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pc="-130" dirty="0"/>
              <a:t>¿Qué</a:t>
            </a:r>
            <a:r>
              <a:rPr spc="-260" dirty="0"/>
              <a:t> </a:t>
            </a:r>
            <a:r>
              <a:rPr spc="-80" dirty="0"/>
              <a:t>v</a:t>
            </a:r>
            <a:r>
              <a:rPr spc="-100" dirty="0"/>
              <a:t>a</a:t>
            </a:r>
            <a:r>
              <a:rPr spc="-10" dirty="0"/>
              <a:t>mos</a:t>
            </a:r>
            <a:r>
              <a:rPr spc="-275" dirty="0"/>
              <a:t> </a:t>
            </a:r>
            <a:r>
              <a:rPr spc="-70" dirty="0"/>
              <a:t>a</a:t>
            </a:r>
            <a:r>
              <a:rPr spc="-260" dirty="0"/>
              <a:t> </a:t>
            </a:r>
            <a:r>
              <a:rPr spc="-120" dirty="0"/>
              <a:t>det</a:t>
            </a:r>
            <a:r>
              <a:rPr spc="-135" dirty="0"/>
              <a:t>a</a:t>
            </a:r>
            <a:r>
              <a:rPr spc="-60" dirty="0"/>
              <a:t>ll</a:t>
            </a:r>
            <a:r>
              <a:rPr spc="-120" dirty="0"/>
              <a:t>a</a:t>
            </a:r>
            <a:r>
              <a:rPr spc="-175" dirty="0"/>
              <a:t>r</a:t>
            </a:r>
            <a:r>
              <a:rPr spc="-260" dirty="0"/>
              <a:t> </a:t>
            </a:r>
            <a:r>
              <a:rPr spc="-160" dirty="0"/>
              <a:t>en</a:t>
            </a:r>
            <a:r>
              <a:rPr spc="-260" dirty="0"/>
              <a:t> </a:t>
            </a:r>
            <a:r>
              <a:rPr spc="-145" dirty="0"/>
              <a:t>el</a:t>
            </a:r>
            <a:r>
              <a:rPr spc="-275" dirty="0"/>
              <a:t> </a:t>
            </a:r>
            <a:r>
              <a:rPr spc="-135" dirty="0"/>
              <a:t>Ca</a:t>
            </a:r>
            <a:r>
              <a:rPr spc="-155" dirty="0"/>
              <a:t>p</a:t>
            </a:r>
            <a:r>
              <a:rPr spc="-100" dirty="0"/>
              <a:t>ítulo  </a:t>
            </a:r>
            <a:r>
              <a:rPr spc="-130" dirty="0"/>
              <a:t>IV:</a:t>
            </a:r>
            <a:r>
              <a:rPr spc="-260" dirty="0"/>
              <a:t> </a:t>
            </a:r>
            <a:r>
              <a:rPr spc="170" dirty="0"/>
              <a:t>M</a:t>
            </a:r>
            <a:r>
              <a:rPr spc="105" dirty="0"/>
              <a:t>a</a:t>
            </a:r>
            <a:r>
              <a:rPr spc="-165" dirty="0"/>
              <a:t>rco</a:t>
            </a:r>
            <a:r>
              <a:rPr spc="-275" dirty="0"/>
              <a:t> </a:t>
            </a:r>
            <a:r>
              <a:rPr spc="-60" dirty="0"/>
              <a:t>Metodológico?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808810"/>
            <a:ext cx="6615430" cy="280098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345"/>
              </a:spcBef>
            </a:pPr>
            <a:r>
              <a:rPr sz="20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b="1" spc="-70" dirty="0">
                <a:solidFill>
                  <a:srgbClr val="A6A6A6"/>
                </a:solidFill>
                <a:latin typeface="Trebuchet MS"/>
                <a:cs typeface="Trebuchet MS"/>
              </a:rPr>
              <a:t>trabajos</a:t>
            </a:r>
            <a:r>
              <a:rPr sz="2000" b="1" spc="-12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100" dirty="0">
                <a:solidFill>
                  <a:srgbClr val="A6A6A6"/>
                </a:solidFill>
                <a:latin typeface="Trebuchet MS"/>
                <a:cs typeface="Trebuchet MS"/>
              </a:rPr>
              <a:t>de</a:t>
            </a:r>
            <a:r>
              <a:rPr sz="2000" b="1" spc="-12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75" dirty="0">
                <a:solidFill>
                  <a:srgbClr val="A6A6A6"/>
                </a:solidFill>
                <a:latin typeface="Trebuchet MS"/>
                <a:cs typeface="Trebuchet MS"/>
              </a:rPr>
              <a:t>campo</a:t>
            </a:r>
            <a:r>
              <a:rPr sz="2000" b="1" spc="-12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65" dirty="0">
                <a:solidFill>
                  <a:srgbClr val="A6A6A6"/>
                </a:solidFill>
                <a:latin typeface="Trebuchet MS"/>
                <a:cs typeface="Trebuchet MS"/>
              </a:rPr>
              <a:t>realizados</a:t>
            </a:r>
            <a:r>
              <a:rPr sz="2000" b="1" spc="-114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105" dirty="0">
                <a:solidFill>
                  <a:srgbClr val="A6A6A6"/>
                </a:solidFill>
                <a:latin typeface="Trebuchet MS"/>
                <a:cs typeface="Trebuchet MS"/>
              </a:rPr>
              <a:t>en</a:t>
            </a:r>
            <a:r>
              <a:rPr sz="2000" b="1" spc="-12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50" dirty="0">
                <a:solidFill>
                  <a:srgbClr val="A6A6A6"/>
                </a:solidFill>
                <a:latin typeface="Trebuchet MS"/>
                <a:cs typeface="Trebuchet MS"/>
              </a:rPr>
              <a:t>2</a:t>
            </a:r>
            <a:r>
              <a:rPr sz="2000" b="1" spc="-13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40" dirty="0">
                <a:solidFill>
                  <a:srgbClr val="A6A6A6"/>
                </a:solidFill>
                <a:latin typeface="Trebuchet MS"/>
                <a:cs typeface="Trebuchet MS"/>
              </a:rPr>
              <a:t>fases</a:t>
            </a:r>
            <a:r>
              <a:rPr sz="2000" spc="-40" dirty="0">
                <a:solidFill>
                  <a:srgbClr val="A6A6A6"/>
                </a:solidFill>
                <a:latin typeface="Lucida Sans Unicode"/>
                <a:cs typeface="Lucida Sans Unicode"/>
              </a:rPr>
              <a:t>,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ejemplo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sería: </a:t>
            </a:r>
            <a:r>
              <a:rPr sz="2000" spc="-6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2000" spc="-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presente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trabajo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</a:t>
            </a:r>
            <a:r>
              <a:rPr sz="20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seleccionó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como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tipo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campo,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que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acuerdo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Martínez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(2017),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consiste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280" dirty="0">
                <a:solidFill>
                  <a:srgbClr val="A6A6A6"/>
                </a:solidFill>
                <a:latin typeface="Lucida Sans Unicode"/>
                <a:cs typeface="Lucida Sans Unicode"/>
              </a:rPr>
              <a:t>“xxxxxxxxxxx”</a:t>
            </a:r>
            <a:r>
              <a:rPr sz="2000" spc="-2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(p.81)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e 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exploratoria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una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primera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fase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investigación,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segunda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fase se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fundamentó en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tipo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Inve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s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ti</a:t>
            </a:r>
            <a:r>
              <a:rPr sz="20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g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ac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ón</a:t>
            </a:r>
            <a:r>
              <a:rPr sz="2000" spc="-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Des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cr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245" dirty="0">
                <a:solidFill>
                  <a:srgbClr val="A6A6A6"/>
                </a:solidFill>
                <a:latin typeface="Lucida Sans Unicode"/>
                <a:cs typeface="Lucida Sans Unicode"/>
              </a:rPr>
              <a:t>p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t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v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a,</a:t>
            </a:r>
            <a:r>
              <a:rPr sz="2000" spc="-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215" dirty="0">
                <a:solidFill>
                  <a:srgbClr val="A6A6A6"/>
                </a:solidFill>
                <a:latin typeface="Lucida Sans Unicode"/>
                <a:cs typeface="Lucida Sans Unicode"/>
              </a:rPr>
              <a:t>q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ue</a:t>
            </a:r>
            <a:r>
              <a:rPr sz="2000" spc="-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n</a:t>
            </a:r>
            <a:r>
              <a:rPr sz="2000" spc="-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o</a:t>
            </a:r>
            <a:r>
              <a:rPr sz="2000" spc="-235" dirty="0">
                <a:solidFill>
                  <a:srgbClr val="A6A6A6"/>
                </a:solidFill>
                <a:latin typeface="Lucida Sans Unicode"/>
                <a:cs typeface="Lucida Sans Unicode"/>
              </a:rPr>
              <a:t>p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nión</a:t>
            </a:r>
            <a:r>
              <a:rPr sz="2000" spc="-6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d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Pérez</a:t>
            </a:r>
            <a:r>
              <a:rPr sz="2000" spc="-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(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2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0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0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6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)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,</a:t>
            </a:r>
            <a:r>
              <a:rPr sz="2000" spc="-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se 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define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como </a:t>
            </a:r>
            <a:r>
              <a:rPr sz="2000" spc="-305" dirty="0">
                <a:solidFill>
                  <a:srgbClr val="A6A6A6"/>
                </a:solidFill>
                <a:latin typeface="Lucida Sans Unicode"/>
                <a:cs typeface="Lucida Sans Unicode"/>
              </a:rPr>
              <a:t>“xxxxxxxxxxxxxxxxxxxxxx” </a:t>
            </a:r>
            <a:r>
              <a:rPr sz="2000" spc="-185" dirty="0">
                <a:solidFill>
                  <a:srgbClr val="A6A6A6"/>
                </a:solidFill>
                <a:latin typeface="Lucida Sans Unicode"/>
                <a:cs typeface="Lucida Sans Unicode"/>
              </a:rPr>
              <a:t>(p.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60),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como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diseño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</a:t>
            </a:r>
            <a:r>
              <a:rPr sz="20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utilizó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Diseño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No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Experimental,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que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opinión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ful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20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n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to</a:t>
            </a:r>
            <a:r>
              <a:rPr sz="2000" spc="-229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con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s</a:t>
            </a:r>
            <a:r>
              <a:rPr sz="20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s</a:t>
            </a:r>
            <a:r>
              <a:rPr sz="2000" spc="-55" dirty="0">
                <a:solidFill>
                  <a:srgbClr val="A6A6A6"/>
                </a:solidFill>
                <a:latin typeface="Lucida Sans Unicode"/>
                <a:cs typeface="Lucida Sans Unicode"/>
              </a:rPr>
              <a:t>t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n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5" dirty="0">
                <a:solidFill>
                  <a:srgbClr val="A6A6A6"/>
                </a:solidFill>
                <a:latin typeface="Lucida Sans Unicode"/>
                <a:cs typeface="Lucida Sans Unicode"/>
              </a:rPr>
              <a:t>“</a:t>
            </a:r>
            <a:r>
              <a:rPr sz="2000" spc="-335" dirty="0">
                <a:solidFill>
                  <a:srgbClr val="A6A6A6"/>
                </a:solidFill>
                <a:latin typeface="Lucida Sans Unicode"/>
                <a:cs typeface="Lucida Sans Unicode"/>
              </a:rPr>
              <a:t>xxxxxxxxxxxxxxxxxx</a:t>
            </a:r>
            <a:r>
              <a:rPr sz="2000" spc="-330" dirty="0">
                <a:solidFill>
                  <a:srgbClr val="A6A6A6"/>
                </a:solidFill>
                <a:latin typeface="Lucida Sans Unicode"/>
                <a:cs typeface="Lucida Sans Unicode"/>
              </a:rPr>
              <a:t>x</a:t>
            </a:r>
            <a:r>
              <a:rPr sz="2000" spc="5" dirty="0">
                <a:solidFill>
                  <a:srgbClr val="A6A6A6"/>
                </a:solidFill>
                <a:latin typeface="Lucida Sans Unicode"/>
                <a:cs typeface="Lucida Sans Unicode"/>
              </a:rPr>
              <a:t>”</a:t>
            </a:r>
            <a:r>
              <a:rPr sz="20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(p</a:t>
            </a:r>
            <a:r>
              <a:rPr sz="20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120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)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587705"/>
            <a:ext cx="4332605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10" dirty="0"/>
              <a:t>CAPÍ</a:t>
            </a:r>
            <a:r>
              <a:rPr spc="-145" dirty="0"/>
              <a:t>T</a:t>
            </a:r>
            <a:r>
              <a:rPr spc="-165" dirty="0"/>
              <a:t>ULO</a:t>
            </a:r>
            <a:r>
              <a:rPr spc="-285" dirty="0"/>
              <a:t> </a:t>
            </a:r>
            <a:r>
              <a:rPr spc="-15" dirty="0"/>
              <a:t>IV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20" dirty="0"/>
              <a:t>MARCO</a:t>
            </a:r>
            <a:r>
              <a:rPr spc="-275" dirty="0"/>
              <a:t> </a:t>
            </a:r>
            <a:r>
              <a:rPr spc="-30" dirty="0"/>
              <a:t>METO</a:t>
            </a:r>
            <a:r>
              <a:rPr spc="-35" dirty="0"/>
              <a:t>D</a:t>
            </a:r>
            <a:r>
              <a:rPr spc="-165" dirty="0"/>
              <a:t>OLÓGICO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831670"/>
            <a:ext cx="661543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</a:tabLst>
            </a:pPr>
            <a:r>
              <a:rPr sz="20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En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el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Capítulo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IV, </a:t>
            </a:r>
            <a:r>
              <a:rPr sz="2000" b="1" spc="20" dirty="0">
                <a:solidFill>
                  <a:srgbClr val="009999"/>
                </a:solidFill>
                <a:latin typeface="Trebuchet MS"/>
                <a:cs typeface="Trebuchet MS"/>
              </a:rPr>
              <a:t>SE </a:t>
            </a:r>
            <a:r>
              <a:rPr sz="2000" b="1" spc="-5" dirty="0">
                <a:solidFill>
                  <a:srgbClr val="009999"/>
                </a:solidFill>
                <a:latin typeface="Trebuchet MS"/>
                <a:cs typeface="Trebuchet MS"/>
              </a:rPr>
              <a:t>DEBERÁN </a:t>
            </a:r>
            <a:r>
              <a:rPr sz="2000" b="1" spc="-60" dirty="0">
                <a:solidFill>
                  <a:srgbClr val="009999"/>
                </a:solidFill>
                <a:latin typeface="Trebuchet MS"/>
                <a:cs typeface="Trebuchet MS"/>
              </a:rPr>
              <a:t>DESARROLLAR,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cada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uno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los aspectos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relacionados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con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metodología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bajo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cual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transcurrirá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TFC,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dependiendo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del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tipo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n</a:t>
            </a:r>
            <a:r>
              <a:rPr sz="20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v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s</a:t>
            </a:r>
            <a:r>
              <a:rPr sz="2000" spc="-55" dirty="0">
                <a:solidFill>
                  <a:srgbClr val="A6A6A6"/>
                </a:solidFill>
                <a:latin typeface="Lucida Sans Unicode"/>
                <a:cs typeface="Lucida Sans Unicode"/>
              </a:rPr>
              <a:t>t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240" dirty="0">
                <a:solidFill>
                  <a:srgbClr val="A6A6A6"/>
                </a:solidFill>
                <a:latin typeface="Lucida Sans Unicode"/>
                <a:cs typeface="Lucida Sans Unicode"/>
              </a:rPr>
              <a:t>g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a</a:t>
            </a:r>
            <a:r>
              <a:rPr sz="20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c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ó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n</a:t>
            </a:r>
            <a:r>
              <a:rPr sz="20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al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cu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al</a:t>
            </a:r>
            <a:r>
              <a:rPr sz="2000" spc="-21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pertenezca</a:t>
            </a:r>
            <a:r>
              <a:rPr sz="20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l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TFC</a:t>
            </a:r>
            <a:r>
              <a:rPr sz="2000" spc="-21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583133"/>
            <a:ext cx="515556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spc="-70" dirty="0"/>
              <a:t>¿En</a:t>
            </a:r>
            <a:r>
              <a:rPr sz="3600" spc="-295" dirty="0"/>
              <a:t> </a:t>
            </a:r>
            <a:r>
              <a:rPr sz="3600" spc="-175" dirty="0"/>
              <a:t>qué</a:t>
            </a:r>
            <a:r>
              <a:rPr sz="3600" spc="-315" dirty="0"/>
              <a:t> </a:t>
            </a:r>
            <a:r>
              <a:rPr sz="3600" spc="-90" dirty="0"/>
              <a:t>Consiste</a:t>
            </a:r>
            <a:r>
              <a:rPr sz="3600" spc="-320" dirty="0"/>
              <a:t> </a:t>
            </a:r>
            <a:r>
              <a:rPr sz="3600" spc="-165" dirty="0"/>
              <a:t>el</a:t>
            </a:r>
            <a:r>
              <a:rPr sz="3600" spc="-295" dirty="0"/>
              <a:t> </a:t>
            </a:r>
            <a:r>
              <a:rPr sz="3600" spc="190" dirty="0"/>
              <a:t>M</a:t>
            </a:r>
            <a:r>
              <a:rPr sz="3600" spc="120" dirty="0"/>
              <a:t>a</a:t>
            </a:r>
            <a:r>
              <a:rPr sz="3600" spc="-160" dirty="0"/>
              <a:t>rco  </a:t>
            </a:r>
            <a:r>
              <a:rPr sz="3600" spc="-70" dirty="0"/>
              <a:t>Metodológico?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831670"/>
            <a:ext cx="6614795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</a:tabLst>
            </a:pPr>
            <a:r>
              <a:rPr sz="2000" spc="-50" dirty="0">
                <a:solidFill>
                  <a:srgbClr val="A6A6A6"/>
                </a:solidFill>
                <a:latin typeface="Lucida Sans Unicode"/>
                <a:cs typeface="Lucida Sans Unicode"/>
              </a:rPr>
              <a:t>El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Marco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Metodológico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presenta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forma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bajo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cual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realizó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el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estudio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paso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paso,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refiere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según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Morles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(1989),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descripción de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las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unidades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investigación,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las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técnicas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observación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recolección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datos,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los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instrumentos</a:t>
            </a:r>
            <a:r>
              <a:rPr sz="2000" spc="-2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las</a:t>
            </a:r>
            <a:r>
              <a:rPr sz="20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técnicas</a:t>
            </a:r>
            <a:r>
              <a:rPr sz="20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20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análisis.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4545" y="1469847"/>
            <a:ext cx="3824604" cy="249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5400" b="0" spc="-470" dirty="0">
                <a:solidFill>
                  <a:srgbClr val="97E0DB"/>
                </a:solidFill>
                <a:latin typeface="Lucida Sans Unicode"/>
                <a:cs typeface="Lucida Sans Unicode"/>
              </a:rPr>
              <a:t>4.1.</a:t>
            </a:r>
            <a:r>
              <a:rPr sz="5400" b="0" spc="-525" dirty="0">
                <a:solidFill>
                  <a:srgbClr val="97E0DB"/>
                </a:solidFill>
                <a:latin typeface="Lucida Sans Unicode"/>
                <a:cs typeface="Lucida Sans Unicode"/>
              </a:rPr>
              <a:t> </a:t>
            </a:r>
            <a:r>
              <a:rPr sz="5400" b="0" spc="-495" dirty="0">
                <a:solidFill>
                  <a:srgbClr val="97E0DB"/>
                </a:solidFill>
                <a:latin typeface="Lucida Sans Unicode"/>
                <a:cs typeface="Lucida Sans Unicode"/>
              </a:rPr>
              <a:t>Tipo</a:t>
            </a:r>
            <a:r>
              <a:rPr sz="5400" b="0" spc="-525" dirty="0">
                <a:solidFill>
                  <a:srgbClr val="97E0DB"/>
                </a:solidFill>
                <a:latin typeface="Lucida Sans Unicode"/>
                <a:cs typeface="Lucida Sans Unicode"/>
              </a:rPr>
              <a:t> </a:t>
            </a:r>
            <a:r>
              <a:rPr sz="5400" b="0" spc="-160" dirty="0">
                <a:solidFill>
                  <a:srgbClr val="97E0DB"/>
                </a:solidFill>
                <a:latin typeface="Lucida Sans Unicode"/>
                <a:cs typeface="Lucida Sans Unicode"/>
              </a:rPr>
              <a:t>y  </a:t>
            </a:r>
            <a:r>
              <a:rPr sz="5400" b="0" spc="-400" dirty="0">
                <a:solidFill>
                  <a:srgbClr val="97E0DB"/>
                </a:solidFill>
                <a:latin typeface="Lucida Sans Unicode"/>
                <a:cs typeface="Lucida Sans Unicode"/>
              </a:rPr>
              <a:t>Diseño</a:t>
            </a:r>
            <a:r>
              <a:rPr sz="5400" b="0" spc="-525" dirty="0">
                <a:solidFill>
                  <a:srgbClr val="97E0DB"/>
                </a:solidFill>
                <a:latin typeface="Lucida Sans Unicode"/>
                <a:cs typeface="Lucida Sans Unicode"/>
              </a:rPr>
              <a:t> </a:t>
            </a:r>
            <a:r>
              <a:rPr sz="5400" b="0" spc="-415" dirty="0">
                <a:solidFill>
                  <a:srgbClr val="97E0DB"/>
                </a:solidFill>
                <a:latin typeface="Lucida Sans Unicode"/>
                <a:cs typeface="Lucida Sans Unicode"/>
              </a:rPr>
              <a:t>de</a:t>
            </a:r>
            <a:r>
              <a:rPr sz="5400" b="0" spc="-525" dirty="0">
                <a:solidFill>
                  <a:srgbClr val="97E0DB"/>
                </a:solidFill>
                <a:latin typeface="Lucida Sans Unicode"/>
                <a:cs typeface="Lucida Sans Unicode"/>
              </a:rPr>
              <a:t> </a:t>
            </a:r>
            <a:r>
              <a:rPr sz="5400" b="0" spc="-260" dirty="0">
                <a:solidFill>
                  <a:srgbClr val="97E0DB"/>
                </a:solidFill>
                <a:latin typeface="Lucida Sans Unicode"/>
                <a:cs typeface="Lucida Sans Unicode"/>
              </a:rPr>
              <a:t>la  </a:t>
            </a:r>
            <a:r>
              <a:rPr sz="5400" b="0" spc="-345" dirty="0">
                <a:solidFill>
                  <a:srgbClr val="97E0DB"/>
                </a:solidFill>
                <a:latin typeface="Lucida Sans Unicode"/>
                <a:cs typeface="Lucida Sans Unicode"/>
              </a:rPr>
              <a:t>Investigación</a:t>
            </a:r>
            <a:endParaRPr sz="54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212539" y="0"/>
            <a:ext cx="647065" cy="542925"/>
          </a:xfrm>
          <a:custGeom>
            <a:avLst/>
            <a:gdLst/>
            <a:ahLst/>
            <a:cxnLst/>
            <a:rect l="l" t="t" r="r" b="b"/>
            <a:pathLst>
              <a:path w="647065" h="542925">
                <a:moveTo>
                  <a:pt x="562300" y="0"/>
                </a:moveTo>
                <a:lnTo>
                  <a:pt x="587666" y="30956"/>
                </a:lnTo>
                <a:lnTo>
                  <a:pt x="611286" y="69968"/>
                </a:lnTo>
                <a:lnTo>
                  <a:pt x="629135" y="111663"/>
                </a:lnTo>
                <a:lnTo>
                  <a:pt x="641024" y="155354"/>
                </a:lnTo>
                <a:lnTo>
                  <a:pt x="646769" y="200355"/>
                </a:lnTo>
                <a:lnTo>
                  <a:pt x="646182" y="245980"/>
                </a:lnTo>
                <a:lnTo>
                  <a:pt x="639076" y="291541"/>
                </a:lnTo>
                <a:lnTo>
                  <a:pt x="625265" y="336353"/>
                </a:lnTo>
                <a:lnTo>
                  <a:pt x="604562" y="379729"/>
                </a:lnTo>
                <a:lnTo>
                  <a:pt x="577761" y="419643"/>
                </a:lnTo>
                <a:lnTo>
                  <a:pt x="546234" y="454332"/>
                </a:lnTo>
                <a:lnTo>
                  <a:pt x="510665" y="483609"/>
                </a:lnTo>
                <a:lnTo>
                  <a:pt x="471740" y="507285"/>
                </a:lnTo>
                <a:lnTo>
                  <a:pt x="430141" y="525175"/>
                </a:lnTo>
                <a:lnTo>
                  <a:pt x="386554" y="537091"/>
                </a:lnTo>
                <a:lnTo>
                  <a:pt x="341662" y="542845"/>
                </a:lnTo>
                <a:lnTo>
                  <a:pt x="296149" y="542251"/>
                </a:lnTo>
                <a:lnTo>
                  <a:pt x="250700" y="535122"/>
                </a:lnTo>
                <a:lnTo>
                  <a:pt x="205999" y="521269"/>
                </a:lnTo>
                <a:lnTo>
                  <a:pt x="162729" y="500507"/>
                </a:lnTo>
                <a:lnTo>
                  <a:pt x="122913" y="473661"/>
                </a:lnTo>
                <a:lnTo>
                  <a:pt x="88308" y="442074"/>
                </a:lnTo>
                <a:lnTo>
                  <a:pt x="59103" y="406431"/>
                </a:lnTo>
                <a:lnTo>
                  <a:pt x="35482" y="367419"/>
                </a:lnTo>
                <a:lnTo>
                  <a:pt x="17634" y="325724"/>
                </a:lnTo>
                <a:lnTo>
                  <a:pt x="5744" y="282033"/>
                </a:lnTo>
                <a:lnTo>
                  <a:pt x="0" y="237032"/>
                </a:lnTo>
                <a:lnTo>
                  <a:pt x="587" y="191407"/>
                </a:lnTo>
                <a:lnTo>
                  <a:pt x="7693" y="145846"/>
                </a:lnTo>
                <a:lnTo>
                  <a:pt x="21504" y="101034"/>
                </a:lnTo>
                <a:lnTo>
                  <a:pt x="42206" y="57658"/>
                </a:lnTo>
                <a:lnTo>
                  <a:pt x="84080" y="0"/>
                </a:lnTo>
              </a:path>
            </a:pathLst>
          </a:custGeom>
          <a:ln w="102107">
            <a:solidFill>
              <a:srgbClr val="30A8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6877843" y="178315"/>
            <a:ext cx="2355850" cy="5003800"/>
            <a:chOff x="6877843" y="178315"/>
            <a:chExt cx="2355850" cy="5003800"/>
          </a:xfrm>
        </p:grpSpPr>
        <p:sp>
          <p:nvSpPr>
            <p:cNvPr id="4" name="object 4"/>
            <p:cNvSpPr/>
            <p:nvPr/>
          </p:nvSpPr>
          <p:spPr>
            <a:xfrm>
              <a:off x="7595494" y="1420814"/>
              <a:ext cx="1548765" cy="3723004"/>
            </a:xfrm>
            <a:custGeom>
              <a:avLst/>
              <a:gdLst/>
              <a:ahLst/>
              <a:cxnLst/>
              <a:rect l="l" t="t" r="r" b="b"/>
              <a:pathLst>
                <a:path w="1548765" h="3723004">
                  <a:moveTo>
                    <a:pt x="449747" y="3722684"/>
                  </a:moveTo>
                  <a:lnTo>
                    <a:pt x="422530" y="3683138"/>
                  </a:lnTo>
                  <a:lnTo>
                    <a:pt x="396272" y="3643377"/>
                  </a:lnTo>
                  <a:lnTo>
                    <a:pt x="370871" y="3603277"/>
                  </a:lnTo>
                  <a:lnTo>
                    <a:pt x="346327" y="3562847"/>
                  </a:lnTo>
                  <a:lnTo>
                    <a:pt x="322638" y="3522100"/>
                  </a:lnTo>
                  <a:lnTo>
                    <a:pt x="299802" y="3481048"/>
                  </a:lnTo>
                  <a:lnTo>
                    <a:pt x="277818" y="3439702"/>
                  </a:lnTo>
                  <a:lnTo>
                    <a:pt x="256684" y="3398074"/>
                  </a:lnTo>
                  <a:lnTo>
                    <a:pt x="236399" y="3356176"/>
                  </a:lnTo>
                  <a:lnTo>
                    <a:pt x="216961" y="3314019"/>
                  </a:lnTo>
                  <a:lnTo>
                    <a:pt x="198368" y="3271615"/>
                  </a:lnTo>
                  <a:lnTo>
                    <a:pt x="180618" y="3228975"/>
                  </a:lnTo>
                  <a:lnTo>
                    <a:pt x="163711" y="3186112"/>
                  </a:lnTo>
                  <a:lnTo>
                    <a:pt x="147645" y="3143036"/>
                  </a:lnTo>
                  <a:lnTo>
                    <a:pt x="132418" y="3099760"/>
                  </a:lnTo>
                  <a:lnTo>
                    <a:pt x="118028" y="3056295"/>
                  </a:lnTo>
                  <a:lnTo>
                    <a:pt x="104474" y="3012652"/>
                  </a:lnTo>
                  <a:lnTo>
                    <a:pt x="91755" y="2968845"/>
                  </a:lnTo>
                  <a:lnTo>
                    <a:pt x="79868" y="2924883"/>
                  </a:lnTo>
                  <a:lnTo>
                    <a:pt x="68812" y="2880779"/>
                  </a:lnTo>
                  <a:lnTo>
                    <a:pt x="58586" y="2836545"/>
                  </a:lnTo>
                  <a:lnTo>
                    <a:pt x="49187" y="2792191"/>
                  </a:lnTo>
                  <a:lnTo>
                    <a:pt x="40616" y="2747731"/>
                  </a:lnTo>
                  <a:lnTo>
                    <a:pt x="32869" y="2703174"/>
                  </a:lnTo>
                  <a:lnTo>
                    <a:pt x="25945" y="2658534"/>
                  </a:lnTo>
                  <a:lnTo>
                    <a:pt x="19843" y="2613821"/>
                  </a:lnTo>
                  <a:lnTo>
                    <a:pt x="14560" y="2569048"/>
                  </a:lnTo>
                  <a:lnTo>
                    <a:pt x="10097" y="2524226"/>
                  </a:lnTo>
                  <a:lnTo>
                    <a:pt x="6450" y="2479366"/>
                  </a:lnTo>
                  <a:lnTo>
                    <a:pt x="3618" y="2434481"/>
                  </a:lnTo>
                  <a:lnTo>
                    <a:pt x="1600" y="2389582"/>
                  </a:lnTo>
                  <a:lnTo>
                    <a:pt x="395" y="2344680"/>
                  </a:lnTo>
                  <a:lnTo>
                    <a:pt x="0" y="2299788"/>
                  </a:lnTo>
                  <a:lnTo>
                    <a:pt x="413" y="2254916"/>
                  </a:lnTo>
                  <a:lnTo>
                    <a:pt x="1634" y="2210077"/>
                  </a:lnTo>
                  <a:lnTo>
                    <a:pt x="3661" y="2165282"/>
                  </a:lnTo>
                  <a:lnTo>
                    <a:pt x="6492" y="2120544"/>
                  </a:lnTo>
                  <a:lnTo>
                    <a:pt x="10126" y="2075872"/>
                  </a:lnTo>
                  <a:lnTo>
                    <a:pt x="14561" y="2031280"/>
                  </a:lnTo>
                  <a:lnTo>
                    <a:pt x="19795" y="1986779"/>
                  </a:lnTo>
                  <a:lnTo>
                    <a:pt x="25827" y="1942380"/>
                  </a:lnTo>
                  <a:lnTo>
                    <a:pt x="32656" y="1898096"/>
                  </a:lnTo>
                  <a:lnTo>
                    <a:pt x="40279" y="1853937"/>
                  </a:lnTo>
                  <a:lnTo>
                    <a:pt x="48695" y="1809916"/>
                  </a:lnTo>
                  <a:lnTo>
                    <a:pt x="57902" y="1766044"/>
                  </a:lnTo>
                  <a:lnTo>
                    <a:pt x="67900" y="1722332"/>
                  </a:lnTo>
                  <a:lnTo>
                    <a:pt x="78686" y="1678793"/>
                  </a:lnTo>
                  <a:lnTo>
                    <a:pt x="90259" y="1635439"/>
                  </a:lnTo>
                  <a:lnTo>
                    <a:pt x="102616" y="1592279"/>
                  </a:lnTo>
                  <a:lnTo>
                    <a:pt x="115758" y="1549328"/>
                  </a:lnTo>
                  <a:lnTo>
                    <a:pt x="129681" y="1506595"/>
                  </a:lnTo>
                  <a:lnTo>
                    <a:pt x="144385" y="1464093"/>
                  </a:lnTo>
                  <a:lnTo>
                    <a:pt x="159868" y="1421833"/>
                  </a:lnTo>
                  <a:lnTo>
                    <a:pt x="176128" y="1379828"/>
                  </a:lnTo>
                  <a:lnTo>
                    <a:pt x="193164" y="1338088"/>
                  </a:lnTo>
                  <a:lnTo>
                    <a:pt x="210974" y="1296625"/>
                  </a:lnTo>
                  <a:lnTo>
                    <a:pt x="229556" y="1255452"/>
                  </a:lnTo>
                  <a:lnTo>
                    <a:pt x="248909" y="1214579"/>
                  </a:lnTo>
                  <a:lnTo>
                    <a:pt x="269032" y="1174018"/>
                  </a:lnTo>
                  <a:lnTo>
                    <a:pt x="289922" y="1133781"/>
                  </a:lnTo>
                  <a:lnTo>
                    <a:pt x="311579" y="1093880"/>
                  </a:lnTo>
                  <a:lnTo>
                    <a:pt x="334000" y="1054326"/>
                  </a:lnTo>
                  <a:lnTo>
                    <a:pt x="357184" y="1015131"/>
                  </a:lnTo>
                  <a:lnTo>
                    <a:pt x="381130" y="976306"/>
                  </a:lnTo>
                  <a:lnTo>
                    <a:pt x="405835" y="937864"/>
                  </a:lnTo>
                  <a:lnTo>
                    <a:pt x="431299" y="899816"/>
                  </a:lnTo>
                  <a:lnTo>
                    <a:pt x="457519" y="862173"/>
                  </a:lnTo>
                  <a:lnTo>
                    <a:pt x="484494" y="824947"/>
                  </a:lnTo>
                  <a:lnTo>
                    <a:pt x="512223" y="788150"/>
                  </a:lnTo>
                  <a:lnTo>
                    <a:pt x="540704" y="751794"/>
                  </a:lnTo>
                  <a:lnTo>
                    <a:pt x="569935" y="715889"/>
                  </a:lnTo>
                  <a:lnTo>
                    <a:pt x="599915" y="680449"/>
                  </a:lnTo>
                  <a:lnTo>
                    <a:pt x="630642" y="645484"/>
                  </a:lnTo>
                  <a:lnTo>
                    <a:pt x="662114" y="611006"/>
                  </a:lnTo>
                  <a:lnTo>
                    <a:pt x="694331" y="577027"/>
                  </a:lnTo>
                  <a:lnTo>
                    <a:pt x="727290" y="543558"/>
                  </a:lnTo>
                  <a:lnTo>
                    <a:pt x="760989" y="510611"/>
                  </a:lnTo>
                  <a:lnTo>
                    <a:pt x="795428" y="478198"/>
                  </a:lnTo>
                  <a:lnTo>
                    <a:pt x="830605" y="446330"/>
                  </a:lnTo>
                  <a:lnTo>
                    <a:pt x="866518" y="415020"/>
                  </a:lnTo>
                  <a:lnTo>
                    <a:pt x="903165" y="384278"/>
                  </a:lnTo>
                  <a:lnTo>
                    <a:pt x="940545" y="354116"/>
                  </a:lnTo>
                  <a:lnTo>
                    <a:pt x="978656" y="324546"/>
                  </a:lnTo>
                  <a:lnTo>
                    <a:pt x="1018590" y="294806"/>
                  </a:lnTo>
                  <a:lnTo>
                    <a:pt x="1059083" y="265889"/>
                  </a:lnTo>
                  <a:lnTo>
                    <a:pt x="1100122" y="237803"/>
                  </a:lnTo>
                  <a:lnTo>
                    <a:pt x="1141695" y="210556"/>
                  </a:lnTo>
                  <a:lnTo>
                    <a:pt x="1183790" y="184155"/>
                  </a:lnTo>
                  <a:lnTo>
                    <a:pt x="1226392" y="158607"/>
                  </a:lnTo>
                  <a:lnTo>
                    <a:pt x="1269489" y="133920"/>
                  </a:lnTo>
                  <a:lnTo>
                    <a:pt x="1313068" y="110102"/>
                  </a:lnTo>
                  <a:lnTo>
                    <a:pt x="1357117" y="87159"/>
                  </a:lnTo>
                  <a:lnTo>
                    <a:pt x="1401623" y="65100"/>
                  </a:lnTo>
                  <a:lnTo>
                    <a:pt x="1446572" y="43931"/>
                  </a:lnTo>
                  <a:lnTo>
                    <a:pt x="1491952" y="23660"/>
                  </a:lnTo>
                  <a:lnTo>
                    <a:pt x="1537750" y="4295"/>
                  </a:lnTo>
                  <a:lnTo>
                    <a:pt x="1548505" y="0"/>
                  </a:lnTo>
                </a:path>
              </a:pathLst>
            </a:custGeom>
            <a:ln w="76200">
              <a:solidFill>
                <a:srgbClr val="FC6C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966997" y="267469"/>
              <a:ext cx="2177415" cy="2528570"/>
            </a:xfrm>
            <a:custGeom>
              <a:avLst/>
              <a:gdLst/>
              <a:ahLst/>
              <a:cxnLst/>
              <a:rect l="l" t="t" r="r" b="b"/>
              <a:pathLst>
                <a:path w="2177415" h="2528570">
                  <a:moveTo>
                    <a:pt x="2177002" y="2139841"/>
                  </a:moveTo>
                  <a:lnTo>
                    <a:pt x="2125992" y="2190420"/>
                  </a:lnTo>
                  <a:lnTo>
                    <a:pt x="2090902" y="2221881"/>
                  </a:lnTo>
                  <a:lnTo>
                    <a:pt x="2054869" y="2251839"/>
                  </a:lnTo>
                  <a:lnTo>
                    <a:pt x="2017938" y="2280288"/>
                  </a:lnTo>
                  <a:lnTo>
                    <a:pt x="1980156" y="2307223"/>
                  </a:lnTo>
                  <a:lnTo>
                    <a:pt x="1941568" y="2332638"/>
                  </a:lnTo>
                  <a:lnTo>
                    <a:pt x="1902221" y="2356529"/>
                  </a:lnTo>
                  <a:lnTo>
                    <a:pt x="1862160" y="2378889"/>
                  </a:lnTo>
                  <a:lnTo>
                    <a:pt x="1821432" y="2399714"/>
                  </a:lnTo>
                  <a:lnTo>
                    <a:pt x="1780083" y="2418999"/>
                  </a:lnTo>
                  <a:lnTo>
                    <a:pt x="1738158" y="2436737"/>
                  </a:lnTo>
                  <a:lnTo>
                    <a:pt x="1695704" y="2452924"/>
                  </a:lnTo>
                  <a:lnTo>
                    <a:pt x="1652767" y="2467554"/>
                  </a:lnTo>
                  <a:lnTo>
                    <a:pt x="1609393" y="2480622"/>
                  </a:lnTo>
                  <a:lnTo>
                    <a:pt x="1565627" y="2492123"/>
                  </a:lnTo>
                  <a:lnTo>
                    <a:pt x="1521517" y="2502051"/>
                  </a:lnTo>
                  <a:lnTo>
                    <a:pt x="1477107" y="2510402"/>
                  </a:lnTo>
                  <a:lnTo>
                    <a:pt x="1432445" y="2517169"/>
                  </a:lnTo>
                  <a:lnTo>
                    <a:pt x="1387575" y="2522348"/>
                  </a:lnTo>
                  <a:lnTo>
                    <a:pt x="1342544" y="2525933"/>
                  </a:lnTo>
                  <a:lnTo>
                    <a:pt x="1297399" y="2527919"/>
                  </a:lnTo>
                  <a:lnTo>
                    <a:pt x="1252184" y="2528300"/>
                  </a:lnTo>
                  <a:lnTo>
                    <a:pt x="1206947" y="2527071"/>
                  </a:lnTo>
                  <a:lnTo>
                    <a:pt x="1161732" y="2524228"/>
                  </a:lnTo>
                  <a:lnTo>
                    <a:pt x="1116587" y="2519764"/>
                  </a:lnTo>
                  <a:lnTo>
                    <a:pt x="1071557" y="2513674"/>
                  </a:lnTo>
                  <a:lnTo>
                    <a:pt x="1026688" y="2505954"/>
                  </a:lnTo>
                  <a:lnTo>
                    <a:pt x="982027" y="2496597"/>
                  </a:lnTo>
                  <a:lnTo>
                    <a:pt x="937619" y="2485598"/>
                  </a:lnTo>
                  <a:lnTo>
                    <a:pt x="893510" y="2472953"/>
                  </a:lnTo>
                  <a:lnTo>
                    <a:pt x="849746" y="2458655"/>
                  </a:lnTo>
                  <a:lnTo>
                    <a:pt x="806374" y="2442700"/>
                  </a:lnTo>
                  <a:lnTo>
                    <a:pt x="763440" y="2425082"/>
                  </a:lnTo>
                  <a:lnTo>
                    <a:pt x="720988" y="2405796"/>
                  </a:lnTo>
                  <a:lnTo>
                    <a:pt x="679067" y="2384836"/>
                  </a:lnTo>
                  <a:lnTo>
                    <a:pt x="637721" y="2362198"/>
                  </a:lnTo>
                  <a:lnTo>
                    <a:pt x="596996" y="2337875"/>
                  </a:lnTo>
                  <a:lnTo>
                    <a:pt x="556939" y="2311863"/>
                  </a:lnTo>
                  <a:lnTo>
                    <a:pt x="517595" y="2284156"/>
                  </a:lnTo>
                  <a:lnTo>
                    <a:pt x="479012" y="2254750"/>
                  </a:lnTo>
                  <a:lnTo>
                    <a:pt x="441563" y="2223904"/>
                  </a:lnTo>
                  <a:lnTo>
                    <a:pt x="405597" y="2191931"/>
                  </a:lnTo>
                  <a:lnTo>
                    <a:pt x="371120" y="2158878"/>
                  </a:lnTo>
                  <a:lnTo>
                    <a:pt x="338137" y="2124791"/>
                  </a:lnTo>
                  <a:lnTo>
                    <a:pt x="306653" y="2089715"/>
                  </a:lnTo>
                  <a:lnTo>
                    <a:pt x="276673" y="2053697"/>
                  </a:lnTo>
                  <a:lnTo>
                    <a:pt x="248203" y="2016782"/>
                  </a:lnTo>
                  <a:lnTo>
                    <a:pt x="221249" y="1979016"/>
                  </a:lnTo>
                  <a:lnTo>
                    <a:pt x="195814" y="1940446"/>
                  </a:lnTo>
                  <a:lnTo>
                    <a:pt x="171906" y="1901117"/>
                  </a:lnTo>
                  <a:lnTo>
                    <a:pt x="149529" y="1861075"/>
                  </a:lnTo>
                  <a:lnTo>
                    <a:pt x="128688" y="1820367"/>
                  </a:lnTo>
                  <a:lnTo>
                    <a:pt x="109389" y="1779039"/>
                  </a:lnTo>
                  <a:lnTo>
                    <a:pt x="91637" y="1737135"/>
                  </a:lnTo>
                  <a:lnTo>
                    <a:pt x="75437" y="1694703"/>
                  </a:lnTo>
                  <a:lnTo>
                    <a:pt x="60796" y="1651788"/>
                  </a:lnTo>
                  <a:lnTo>
                    <a:pt x="47717" y="1608437"/>
                  </a:lnTo>
                  <a:lnTo>
                    <a:pt x="36207" y="1564695"/>
                  </a:lnTo>
                  <a:lnTo>
                    <a:pt x="26271" y="1520608"/>
                  </a:lnTo>
                  <a:lnTo>
                    <a:pt x="17913" y="1476222"/>
                  </a:lnTo>
                  <a:lnTo>
                    <a:pt x="11140" y="1431583"/>
                  </a:lnTo>
                  <a:lnTo>
                    <a:pt x="5957" y="1386738"/>
                  </a:lnTo>
                  <a:lnTo>
                    <a:pt x="2369" y="1341732"/>
                  </a:lnTo>
                  <a:lnTo>
                    <a:pt x="381" y="1296611"/>
                  </a:lnTo>
                  <a:lnTo>
                    <a:pt x="0" y="1251421"/>
                  </a:lnTo>
                  <a:lnTo>
                    <a:pt x="1229" y="1206208"/>
                  </a:lnTo>
                  <a:lnTo>
                    <a:pt x="4074" y="1161019"/>
                  </a:lnTo>
                  <a:lnTo>
                    <a:pt x="8541" y="1115898"/>
                  </a:lnTo>
                  <a:lnTo>
                    <a:pt x="14636" y="1070893"/>
                  </a:lnTo>
                  <a:lnTo>
                    <a:pt x="22362" y="1026049"/>
                  </a:lnTo>
                  <a:lnTo>
                    <a:pt x="31727" y="981412"/>
                  </a:lnTo>
                  <a:lnTo>
                    <a:pt x="42734" y="937028"/>
                  </a:lnTo>
                  <a:lnTo>
                    <a:pt x="55390" y="892942"/>
                  </a:lnTo>
                  <a:lnTo>
                    <a:pt x="69699" y="849202"/>
                  </a:lnTo>
                  <a:lnTo>
                    <a:pt x="85668" y="805853"/>
                  </a:lnTo>
                  <a:lnTo>
                    <a:pt x="103301" y="762941"/>
                  </a:lnTo>
                  <a:lnTo>
                    <a:pt x="122603" y="720512"/>
                  </a:lnTo>
                  <a:lnTo>
                    <a:pt x="143581" y="678612"/>
                  </a:lnTo>
                  <a:lnTo>
                    <a:pt x="166238" y="637287"/>
                  </a:lnTo>
                  <a:lnTo>
                    <a:pt x="190582" y="596582"/>
                  </a:lnTo>
                  <a:lnTo>
                    <a:pt x="216616" y="556545"/>
                  </a:lnTo>
                  <a:lnTo>
                    <a:pt x="244347" y="517220"/>
                  </a:lnTo>
                  <a:lnTo>
                    <a:pt x="273780" y="478655"/>
                  </a:lnTo>
                  <a:lnTo>
                    <a:pt x="304635" y="441232"/>
                  </a:lnTo>
                  <a:lnTo>
                    <a:pt x="336618" y="405292"/>
                  </a:lnTo>
                  <a:lnTo>
                    <a:pt x="369683" y="370839"/>
                  </a:lnTo>
                  <a:lnTo>
                    <a:pt x="403783" y="337879"/>
                  </a:lnTo>
                  <a:lnTo>
                    <a:pt x="438873" y="306418"/>
                  </a:lnTo>
                  <a:lnTo>
                    <a:pt x="474906" y="276460"/>
                  </a:lnTo>
                  <a:lnTo>
                    <a:pt x="511837" y="248011"/>
                  </a:lnTo>
                  <a:lnTo>
                    <a:pt x="549620" y="221076"/>
                  </a:lnTo>
                  <a:lnTo>
                    <a:pt x="588208" y="195661"/>
                  </a:lnTo>
                  <a:lnTo>
                    <a:pt x="627555" y="171770"/>
                  </a:lnTo>
                  <a:lnTo>
                    <a:pt x="667616" y="149410"/>
                  </a:lnTo>
                  <a:lnTo>
                    <a:pt x="708344" y="128585"/>
                  </a:lnTo>
                  <a:lnTo>
                    <a:pt x="749693" y="109301"/>
                  </a:lnTo>
                  <a:lnTo>
                    <a:pt x="791617" y="91562"/>
                  </a:lnTo>
                  <a:lnTo>
                    <a:pt x="834071" y="75376"/>
                  </a:lnTo>
                  <a:lnTo>
                    <a:pt x="877008" y="60745"/>
                  </a:lnTo>
                  <a:lnTo>
                    <a:pt x="920383" y="47677"/>
                  </a:lnTo>
                  <a:lnTo>
                    <a:pt x="964148" y="36176"/>
                  </a:lnTo>
                  <a:lnTo>
                    <a:pt x="1008258" y="26248"/>
                  </a:lnTo>
                  <a:lnTo>
                    <a:pt x="1052668" y="17897"/>
                  </a:lnTo>
                  <a:lnTo>
                    <a:pt x="1097331" y="11130"/>
                  </a:lnTo>
                  <a:lnTo>
                    <a:pt x="1142200" y="5951"/>
                  </a:lnTo>
                  <a:lnTo>
                    <a:pt x="1187231" y="2367"/>
                  </a:lnTo>
                  <a:lnTo>
                    <a:pt x="1232377" y="381"/>
                  </a:lnTo>
                  <a:lnTo>
                    <a:pt x="1277591" y="0"/>
                  </a:lnTo>
                  <a:lnTo>
                    <a:pt x="1322829" y="1228"/>
                  </a:lnTo>
                  <a:lnTo>
                    <a:pt x="1368043" y="4071"/>
                  </a:lnTo>
                  <a:lnTo>
                    <a:pt x="1413188" y="8535"/>
                  </a:lnTo>
                  <a:lnTo>
                    <a:pt x="1458218" y="14625"/>
                  </a:lnTo>
                  <a:lnTo>
                    <a:pt x="1503087" y="22346"/>
                  </a:lnTo>
                  <a:lnTo>
                    <a:pt x="1547748" y="31702"/>
                  </a:lnTo>
                  <a:lnTo>
                    <a:pt x="1592157" y="42701"/>
                  </a:lnTo>
                  <a:lnTo>
                    <a:pt x="1636265" y="55346"/>
                  </a:lnTo>
                  <a:lnTo>
                    <a:pt x="1680029" y="69644"/>
                  </a:lnTo>
                  <a:lnTo>
                    <a:pt x="1723401" y="85599"/>
                  </a:lnTo>
                  <a:lnTo>
                    <a:pt x="1766336" y="103217"/>
                  </a:lnTo>
                  <a:lnTo>
                    <a:pt x="1808787" y="122504"/>
                  </a:lnTo>
                  <a:lnTo>
                    <a:pt x="1850709" y="143463"/>
                  </a:lnTo>
                  <a:lnTo>
                    <a:pt x="1892055" y="166102"/>
                  </a:lnTo>
                  <a:lnTo>
                    <a:pt x="1932779" y="190424"/>
                  </a:lnTo>
                  <a:lnTo>
                    <a:pt x="1972837" y="216436"/>
                  </a:lnTo>
                  <a:lnTo>
                    <a:pt x="2012180" y="244143"/>
                  </a:lnTo>
                  <a:lnTo>
                    <a:pt x="2050764" y="273550"/>
                  </a:lnTo>
                  <a:lnTo>
                    <a:pt x="2087153" y="303539"/>
                  </a:lnTo>
                  <a:lnTo>
                    <a:pt x="2122382" y="334815"/>
                  </a:lnTo>
                  <a:lnTo>
                    <a:pt x="2156412" y="367355"/>
                  </a:lnTo>
                  <a:lnTo>
                    <a:pt x="2177002" y="388564"/>
                  </a:lnTo>
                </a:path>
              </a:pathLst>
            </a:custGeom>
            <a:ln w="178308">
              <a:solidFill>
                <a:srgbClr val="53CDC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250429" y="4104893"/>
              <a:ext cx="727075" cy="728980"/>
            </a:xfrm>
            <a:custGeom>
              <a:avLst/>
              <a:gdLst/>
              <a:ahLst/>
              <a:cxnLst/>
              <a:rect l="l" t="t" r="r" b="b"/>
              <a:pathLst>
                <a:path w="727075" h="728979">
                  <a:moveTo>
                    <a:pt x="0" y="364235"/>
                  </a:moveTo>
                  <a:lnTo>
                    <a:pt x="3317" y="314810"/>
                  </a:lnTo>
                  <a:lnTo>
                    <a:pt x="12980" y="267405"/>
                  </a:lnTo>
                  <a:lnTo>
                    <a:pt x="28557" y="222456"/>
                  </a:lnTo>
                  <a:lnTo>
                    <a:pt x="49614" y="180396"/>
                  </a:lnTo>
                  <a:lnTo>
                    <a:pt x="75720" y="141659"/>
                  </a:lnTo>
                  <a:lnTo>
                    <a:pt x="106441" y="106679"/>
                  </a:lnTo>
                  <a:lnTo>
                    <a:pt x="141346" y="75891"/>
                  </a:lnTo>
                  <a:lnTo>
                    <a:pt x="180001" y="49727"/>
                  </a:lnTo>
                  <a:lnTo>
                    <a:pt x="221974" y="28622"/>
                  </a:lnTo>
                  <a:lnTo>
                    <a:pt x="266832" y="13010"/>
                  </a:lnTo>
                  <a:lnTo>
                    <a:pt x="314143" y="3324"/>
                  </a:lnTo>
                  <a:lnTo>
                    <a:pt x="363474" y="0"/>
                  </a:lnTo>
                  <a:lnTo>
                    <a:pt x="412804" y="3324"/>
                  </a:lnTo>
                  <a:lnTo>
                    <a:pt x="460115" y="13010"/>
                  </a:lnTo>
                  <a:lnTo>
                    <a:pt x="504973" y="28622"/>
                  </a:lnTo>
                  <a:lnTo>
                    <a:pt x="546946" y="49727"/>
                  </a:lnTo>
                  <a:lnTo>
                    <a:pt x="585601" y="75891"/>
                  </a:lnTo>
                  <a:lnTo>
                    <a:pt x="620506" y="106679"/>
                  </a:lnTo>
                  <a:lnTo>
                    <a:pt x="651227" y="141659"/>
                  </a:lnTo>
                  <a:lnTo>
                    <a:pt x="677333" y="180396"/>
                  </a:lnTo>
                  <a:lnTo>
                    <a:pt x="698390" y="222456"/>
                  </a:lnTo>
                  <a:lnTo>
                    <a:pt x="713967" y="267405"/>
                  </a:lnTo>
                  <a:lnTo>
                    <a:pt x="723630" y="314810"/>
                  </a:lnTo>
                  <a:lnTo>
                    <a:pt x="726948" y="364235"/>
                  </a:lnTo>
                  <a:lnTo>
                    <a:pt x="723630" y="413661"/>
                  </a:lnTo>
                  <a:lnTo>
                    <a:pt x="713967" y="461066"/>
                  </a:lnTo>
                  <a:lnTo>
                    <a:pt x="698390" y="506015"/>
                  </a:lnTo>
                  <a:lnTo>
                    <a:pt x="677333" y="548075"/>
                  </a:lnTo>
                  <a:lnTo>
                    <a:pt x="651227" y="586812"/>
                  </a:lnTo>
                  <a:lnTo>
                    <a:pt x="620506" y="621791"/>
                  </a:lnTo>
                  <a:lnTo>
                    <a:pt x="585601" y="652580"/>
                  </a:lnTo>
                  <a:lnTo>
                    <a:pt x="546946" y="678744"/>
                  </a:lnTo>
                  <a:lnTo>
                    <a:pt x="504973" y="699849"/>
                  </a:lnTo>
                  <a:lnTo>
                    <a:pt x="460115" y="715461"/>
                  </a:lnTo>
                  <a:lnTo>
                    <a:pt x="412804" y="725147"/>
                  </a:lnTo>
                  <a:lnTo>
                    <a:pt x="363474" y="728471"/>
                  </a:lnTo>
                  <a:lnTo>
                    <a:pt x="314143" y="725147"/>
                  </a:lnTo>
                  <a:lnTo>
                    <a:pt x="266832" y="715461"/>
                  </a:lnTo>
                  <a:lnTo>
                    <a:pt x="221974" y="699849"/>
                  </a:lnTo>
                  <a:lnTo>
                    <a:pt x="180001" y="678744"/>
                  </a:lnTo>
                  <a:lnTo>
                    <a:pt x="141346" y="652580"/>
                  </a:lnTo>
                  <a:lnTo>
                    <a:pt x="106441" y="621791"/>
                  </a:lnTo>
                  <a:lnTo>
                    <a:pt x="75720" y="586812"/>
                  </a:lnTo>
                  <a:lnTo>
                    <a:pt x="49614" y="548075"/>
                  </a:lnTo>
                  <a:lnTo>
                    <a:pt x="28557" y="506015"/>
                  </a:lnTo>
                  <a:lnTo>
                    <a:pt x="12980" y="461066"/>
                  </a:lnTo>
                  <a:lnTo>
                    <a:pt x="3317" y="413661"/>
                  </a:lnTo>
                  <a:lnTo>
                    <a:pt x="0" y="364235"/>
                  </a:lnTo>
                  <a:close/>
                </a:path>
              </a:pathLst>
            </a:custGeom>
            <a:ln w="254508">
              <a:solidFill>
                <a:srgbClr val="FC6C6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59740" y="900124"/>
            <a:ext cx="5907405" cy="34404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En </a:t>
            </a:r>
            <a:r>
              <a:rPr sz="2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este </a:t>
            </a:r>
            <a:r>
              <a:rPr sz="28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punto </a:t>
            </a:r>
            <a:r>
              <a:rPr sz="2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8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debe </a:t>
            </a:r>
            <a:r>
              <a:rPr sz="28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indicar </a:t>
            </a:r>
            <a:r>
              <a:rPr sz="2800" spc="-215" dirty="0">
                <a:solidFill>
                  <a:srgbClr val="A6A6A6"/>
                </a:solidFill>
                <a:latin typeface="Lucida Sans Unicode"/>
                <a:cs typeface="Lucida Sans Unicode"/>
              </a:rPr>
              <a:t>primero </a:t>
            </a:r>
            <a:r>
              <a:rPr sz="28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el</a:t>
            </a:r>
            <a:r>
              <a:rPr sz="28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tipo</a:t>
            </a:r>
            <a:r>
              <a:rPr sz="28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235" dirty="0">
                <a:solidFill>
                  <a:srgbClr val="A6A6A6"/>
                </a:solidFill>
                <a:latin typeface="Lucida Sans Unicode"/>
                <a:cs typeface="Lucida Sans Unicode"/>
              </a:rPr>
              <a:t>d</a:t>
            </a:r>
            <a:r>
              <a:rPr sz="28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8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</a:t>
            </a:r>
            <a:r>
              <a:rPr sz="28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c</a:t>
            </a:r>
            <a:r>
              <a:rPr sz="2800" spc="-229" dirty="0">
                <a:solidFill>
                  <a:srgbClr val="A6A6A6"/>
                </a:solidFill>
                <a:latin typeface="Lucida Sans Unicode"/>
                <a:cs typeface="Lucida Sans Unicode"/>
              </a:rPr>
              <a:t>ión</a:t>
            </a:r>
            <a:r>
              <a:rPr sz="28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sele</a:t>
            </a:r>
            <a:r>
              <a:rPr sz="28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c</a:t>
            </a:r>
            <a:r>
              <a:rPr sz="28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cionada,</a:t>
            </a:r>
            <a:r>
              <a:rPr sz="28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la  </a:t>
            </a:r>
            <a:r>
              <a:rPr sz="2800" spc="-195" dirty="0">
                <a:solidFill>
                  <a:srgbClr val="A6A6A6"/>
                </a:solidFill>
                <a:latin typeface="Lucida Sans Unicode"/>
                <a:cs typeface="Lucida Sans Unicode"/>
              </a:rPr>
              <a:t>cual</a:t>
            </a:r>
            <a:r>
              <a:rPr sz="28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debe</a:t>
            </a:r>
            <a:r>
              <a:rPr sz="2800" spc="-21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85" dirty="0">
                <a:solidFill>
                  <a:srgbClr val="A6A6A6"/>
                </a:solidFill>
                <a:latin typeface="Lucida Sans Unicode"/>
                <a:cs typeface="Lucida Sans Unicode"/>
              </a:rPr>
              <a:t>definirse</a:t>
            </a:r>
            <a:r>
              <a:rPr sz="28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235" dirty="0">
                <a:solidFill>
                  <a:srgbClr val="A6A6A6"/>
                </a:solidFill>
                <a:latin typeface="Lucida Sans Unicode"/>
                <a:cs typeface="Lucida Sans Unicode"/>
              </a:rPr>
              <a:t>con</a:t>
            </a:r>
            <a:r>
              <a:rPr sz="2800" spc="-229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95" dirty="0">
                <a:solidFill>
                  <a:srgbClr val="A6A6A6"/>
                </a:solidFill>
                <a:latin typeface="Lucida Sans Unicode"/>
                <a:cs typeface="Lucida Sans Unicode"/>
              </a:rPr>
              <a:t>su </a:t>
            </a:r>
            <a:r>
              <a:rPr sz="28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correspondiente</a:t>
            </a:r>
            <a:r>
              <a:rPr sz="2800" spc="-2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soporte</a:t>
            </a:r>
            <a:r>
              <a:rPr sz="2800" spc="-2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2800" spc="-2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autor</a:t>
            </a:r>
            <a:r>
              <a:rPr sz="2800" spc="-2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2800" spc="-2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hay </a:t>
            </a:r>
            <a:r>
              <a:rPr sz="2800" spc="-8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229" dirty="0">
                <a:solidFill>
                  <a:srgbClr val="A6A6A6"/>
                </a:solidFill>
                <a:latin typeface="Lucida Sans Unicode"/>
                <a:cs typeface="Lucida Sans Unicode"/>
              </a:rPr>
              <a:t>que</a:t>
            </a:r>
            <a:r>
              <a:rPr sz="28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justificar</a:t>
            </a:r>
            <a:r>
              <a:rPr sz="28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95" dirty="0">
                <a:solidFill>
                  <a:srgbClr val="A6A6A6"/>
                </a:solidFill>
                <a:latin typeface="Lucida Sans Unicode"/>
                <a:cs typeface="Lucida Sans Unicode"/>
              </a:rPr>
              <a:t>su</a:t>
            </a:r>
            <a:r>
              <a:rPr sz="2800" spc="-1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elección,</a:t>
            </a:r>
            <a:r>
              <a:rPr sz="28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valga</a:t>
            </a:r>
            <a:r>
              <a:rPr sz="28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decir </a:t>
            </a:r>
            <a:r>
              <a:rPr sz="2800" spc="-8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800" spc="-229" dirty="0">
                <a:solidFill>
                  <a:srgbClr val="A6A6A6"/>
                </a:solidFill>
                <a:latin typeface="Lucida Sans Unicode"/>
                <a:cs typeface="Lucida Sans Unicode"/>
              </a:rPr>
              <a:t>que </a:t>
            </a:r>
            <a:r>
              <a:rPr sz="2800" b="1" spc="20" dirty="0">
                <a:solidFill>
                  <a:srgbClr val="009999"/>
                </a:solidFill>
                <a:latin typeface="Trebuchet MS"/>
                <a:cs typeface="Trebuchet MS"/>
              </a:rPr>
              <a:t>SE </a:t>
            </a:r>
            <a:r>
              <a:rPr sz="2800" b="1" spc="-20" dirty="0">
                <a:solidFill>
                  <a:srgbClr val="009999"/>
                </a:solidFill>
                <a:latin typeface="Trebuchet MS"/>
                <a:cs typeface="Trebuchet MS"/>
              </a:rPr>
              <a:t>DEBE </a:t>
            </a:r>
            <a:r>
              <a:rPr sz="2800" b="1" spc="-75" dirty="0">
                <a:solidFill>
                  <a:srgbClr val="009999"/>
                </a:solidFill>
                <a:latin typeface="Trebuchet MS"/>
                <a:cs typeface="Trebuchet MS"/>
              </a:rPr>
              <a:t>EXPLICAR </a:t>
            </a:r>
            <a:r>
              <a:rPr sz="2800" b="1" spc="-40" dirty="0">
                <a:solidFill>
                  <a:srgbClr val="009999"/>
                </a:solidFill>
                <a:latin typeface="Trebuchet MS"/>
                <a:cs typeface="Trebuchet MS"/>
              </a:rPr>
              <a:t>POR </a:t>
            </a:r>
            <a:r>
              <a:rPr sz="2800" b="1" spc="-95" dirty="0">
                <a:solidFill>
                  <a:srgbClr val="009999"/>
                </a:solidFill>
                <a:latin typeface="Trebuchet MS"/>
                <a:cs typeface="Trebuchet MS"/>
              </a:rPr>
              <a:t>QUÉ </a:t>
            </a:r>
            <a:r>
              <a:rPr sz="2800" b="1" spc="20" dirty="0">
                <a:solidFill>
                  <a:srgbClr val="009999"/>
                </a:solidFill>
                <a:latin typeface="Trebuchet MS"/>
                <a:cs typeface="Trebuchet MS"/>
              </a:rPr>
              <a:t>SE </a:t>
            </a:r>
            <a:r>
              <a:rPr sz="2800" b="1" spc="25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2800" b="1" spc="-80" dirty="0">
                <a:solidFill>
                  <a:srgbClr val="009999"/>
                </a:solidFill>
                <a:latin typeface="Trebuchet MS"/>
                <a:cs typeface="Trebuchet MS"/>
              </a:rPr>
              <a:t>SELECCIONÓ</a:t>
            </a:r>
            <a:r>
              <a:rPr sz="2800" b="1" spc="-75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009999"/>
                </a:solidFill>
                <a:latin typeface="Trebuchet MS"/>
                <a:cs typeface="Trebuchet MS"/>
              </a:rPr>
              <a:t>ESE</a:t>
            </a:r>
            <a:r>
              <a:rPr sz="2800" b="1" spc="5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2800" b="1" spc="-90" dirty="0">
                <a:solidFill>
                  <a:srgbClr val="009999"/>
                </a:solidFill>
                <a:latin typeface="Trebuchet MS"/>
                <a:cs typeface="Trebuchet MS"/>
              </a:rPr>
              <a:t>TIPO</a:t>
            </a:r>
            <a:r>
              <a:rPr sz="2800" b="1" spc="-85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2800" b="1" spc="-25" dirty="0">
                <a:solidFill>
                  <a:srgbClr val="009999"/>
                </a:solidFill>
                <a:latin typeface="Trebuchet MS"/>
                <a:cs typeface="Trebuchet MS"/>
              </a:rPr>
              <a:t>DE </a:t>
            </a:r>
            <a:r>
              <a:rPr sz="2800" b="1" spc="-20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2800" b="1" spc="-70" dirty="0">
                <a:solidFill>
                  <a:srgbClr val="009999"/>
                </a:solidFill>
                <a:latin typeface="Trebuchet MS"/>
                <a:cs typeface="Trebuchet MS"/>
              </a:rPr>
              <a:t>INVESTIGACIÓN.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5764" y="583133"/>
            <a:ext cx="54184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50" dirty="0">
                <a:solidFill>
                  <a:srgbClr val="FF0000"/>
                </a:solidFill>
                <a:latin typeface="Trebuchet MS"/>
                <a:cs typeface="Trebuchet MS"/>
              </a:rPr>
              <a:t>4.1.1.</a:t>
            </a:r>
            <a:r>
              <a:rPr sz="3600" b="1" spc="-30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3600" b="1" spc="-180" dirty="0">
                <a:solidFill>
                  <a:srgbClr val="FF0000"/>
                </a:solidFill>
                <a:latin typeface="Trebuchet MS"/>
                <a:cs typeface="Trebuchet MS"/>
              </a:rPr>
              <a:t>Tipo</a:t>
            </a:r>
            <a:r>
              <a:rPr sz="3600" b="1" spc="-31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3600" b="1" spc="-175" dirty="0">
                <a:solidFill>
                  <a:srgbClr val="FF0000"/>
                </a:solidFill>
                <a:latin typeface="Trebuchet MS"/>
                <a:cs typeface="Trebuchet MS"/>
              </a:rPr>
              <a:t>de</a:t>
            </a:r>
            <a:r>
              <a:rPr sz="3600" b="1" spc="-30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3600" b="1" spc="-55" dirty="0">
                <a:solidFill>
                  <a:srgbClr val="FF0000"/>
                </a:solidFill>
                <a:latin typeface="Trebuchet MS"/>
                <a:cs typeface="Trebuchet MS"/>
              </a:rPr>
              <a:t>Investi</a:t>
            </a:r>
            <a:r>
              <a:rPr sz="3600" b="1" spc="-80" dirty="0">
                <a:solidFill>
                  <a:srgbClr val="FF0000"/>
                </a:solidFill>
                <a:latin typeface="Trebuchet MS"/>
                <a:cs typeface="Trebuchet MS"/>
              </a:rPr>
              <a:t>g</a:t>
            </a:r>
            <a:r>
              <a:rPr sz="3600" b="1" spc="-145" dirty="0">
                <a:solidFill>
                  <a:srgbClr val="FF0000"/>
                </a:solidFill>
                <a:latin typeface="Trebuchet MS"/>
                <a:cs typeface="Trebuchet MS"/>
              </a:rPr>
              <a:t>ación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831670"/>
            <a:ext cx="6614795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50" dirty="0">
                <a:solidFill>
                  <a:srgbClr val="A6A6A6"/>
                </a:solidFill>
                <a:latin typeface="Lucida Sans Unicode"/>
                <a:cs typeface="Lucida Sans Unicode"/>
              </a:rPr>
              <a:t>El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tipo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investigación, </a:t>
            </a:r>
            <a:r>
              <a:rPr sz="2000" b="1" spc="-25" dirty="0">
                <a:solidFill>
                  <a:srgbClr val="009999"/>
                </a:solidFill>
                <a:latin typeface="Trebuchet MS"/>
                <a:cs typeface="Trebuchet MS"/>
              </a:rPr>
              <a:t>se </a:t>
            </a:r>
            <a:r>
              <a:rPr sz="2000" b="1" spc="-105" dirty="0">
                <a:solidFill>
                  <a:srgbClr val="009999"/>
                </a:solidFill>
                <a:latin typeface="Trebuchet MS"/>
                <a:cs typeface="Trebuchet MS"/>
              </a:rPr>
              <a:t>conoce </a:t>
            </a:r>
            <a:r>
              <a:rPr sz="2000" b="1" spc="-75" dirty="0">
                <a:solidFill>
                  <a:srgbClr val="009999"/>
                </a:solidFill>
                <a:latin typeface="Trebuchet MS"/>
                <a:cs typeface="Trebuchet MS"/>
              </a:rPr>
              <a:t>también </a:t>
            </a:r>
            <a:r>
              <a:rPr sz="2000" b="1" spc="-80" dirty="0">
                <a:solidFill>
                  <a:srgbClr val="009999"/>
                </a:solidFill>
                <a:latin typeface="Trebuchet MS"/>
                <a:cs typeface="Trebuchet MS"/>
              </a:rPr>
              <a:t>como </a:t>
            </a:r>
            <a:r>
              <a:rPr sz="2000" b="1" spc="-100" dirty="0">
                <a:solidFill>
                  <a:srgbClr val="009999"/>
                </a:solidFill>
                <a:latin typeface="Trebuchet MS"/>
                <a:cs typeface="Trebuchet MS"/>
              </a:rPr>
              <a:t>nivel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,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refiere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según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Arias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(2012),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al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“grado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profundidad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con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que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</a:t>
            </a:r>
            <a:r>
              <a:rPr sz="20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abor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da</a:t>
            </a:r>
            <a:r>
              <a:rPr sz="20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un</a:t>
            </a:r>
            <a:r>
              <a:rPr sz="20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70" dirty="0">
                <a:solidFill>
                  <a:srgbClr val="A6A6A6"/>
                </a:solidFill>
                <a:latin typeface="Lucida Sans Unicode"/>
                <a:cs typeface="Lucida Sans Unicode"/>
              </a:rPr>
              <a:t>f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nóm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eno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u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objeto</a:t>
            </a:r>
            <a:r>
              <a:rPr sz="20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d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e</a:t>
            </a:r>
            <a:r>
              <a:rPr sz="2000" spc="-1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est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u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dio”</a:t>
            </a:r>
            <a:r>
              <a:rPr sz="20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(p</a:t>
            </a:r>
            <a:r>
              <a:rPr sz="2000" spc="-204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23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)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595324"/>
            <a:ext cx="579247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75" dirty="0"/>
              <a:t>¿Cuáles</a:t>
            </a:r>
            <a:r>
              <a:rPr sz="2800" spc="-229" dirty="0"/>
              <a:t> </a:t>
            </a:r>
            <a:r>
              <a:rPr sz="2800" spc="-30" dirty="0"/>
              <a:t>son</a:t>
            </a:r>
            <a:r>
              <a:rPr sz="2800" spc="-229" dirty="0"/>
              <a:t> </a:t>
            </a:r>
            <a:r>
              <a:rPr sz="2800" spc="-20" dirty="0"/>
              <a:t>los</a:t>
            </a:r>
            <a:r>
              <a:rPr sz="2800" spc="-240" dirty="0"/>
              <a:t> </a:t>
            </a:r>
            <a:r>
              <a:rPr sz="2800" spc="-60" dirty="0"/>
              <a:t>tipos</a:t>
            </a:r>
            <a:r>
              <a:rPr sz="2800" spc="-215" dirty="0"/>
              <a:t> </a:t>
            </a:r>
            <a:r>
              <a:rPr sz="2800" spc="-140" dirty="0"/>
              <a:t>de</a:t>
            </a:r>
            <a:r>
              <a:rPr sz="2800" spc="-229" dirty="0"/>
              <a:t> </a:t>
            </a:r>
            <a:r>
              <a:rPr sz="2800" spc="-45" dirty="0"/>
              <a:t>Investig</a:t>
            </a:r>
            <a:r>
              <a:rPr sz="2800" spc="-65" dirty="0"/>
              <a:t>a</a:t>
            </a:r>
            <a:r>
              <a:rPr sz="2800" spc="-110" dirty="0"/>
              <a:t>ción  mayormente</a:t>
            </a:r>
            <a:r>
              <a:rPr sz="2800" spc="-220" dirty="0"/>
              <a:t> </a:t>
            </a:r>
            <a:r>
              <a:rPr sz="2800" spc="-80" dirty="0"/>
              <a:t>utilizados?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779587"/>
            <a:ext cx="6614159" cy="277050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b="1" spc="-45" dirty="0">
                <a:solidFill>
                  <a:srgbClr val="009999"/>
                </a:solidFill>
                <a:latin typeface="Trebuchet MS"/>
                <a:cs typeface="Trebuchet MS"/>
              </a:rPr>
              <a:t>Investigac</a:t>
            </a:r>
            <a:r>
              <a:rPr sz="1800" b="1" spc="-25" dirty="0">
                <a:solidFill>
                  <a:srgbClr val="009999"/>
                </a:solidFill>
                <a:latin typeface="Trebuchet MS"/>
                <a:cs typeface="Trebuchet MS"/>
              </a:rPr>
              <a:t>i</a:t>
            </a:r>
            <a:r>
              <a:rPr sz="1800" b="1" spc="-65" dirty="0">
                <a:solidFill>
                  <a:srgbClr val="009999"/>
                </a:solidFill>
                <a:latin typeface="Trebuchet MS"/>
                <a:cs typeface="Trebuchet MS"/>
              </a:rPr>
              <a:t>ón</a:t>
            </a:r>
            <a:r>
              <a:rPr sz="1800" b="1" spc="-155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1800" b="1" spc="-70" dirty="0">
                <a:solidFill>
                  <a:srgbClr val="009999"/>
                </a:solidFill>
                <a:latin typeface="Trebuchet MS"/>
                <a:cs typeface="Trebuchet MS"/>
              </a:rPr>
              <a:t>Docume</a:t>
            </a:r>
            <a:r>
              <a:rPr sz="1800" b="1" spc="-75" dirty="0">
                <a:solidFill>
                  <a:srgbClr val="009999"/>
                </a:solidFill>
                <a:latin typeface="Trebuchet MS"/>
                <a:cs typeface="Trebuchet MS"/>
              </a:rPr>
              <a:t>n</a:t>
            </a:r>
            <a:r>
              <a:rPr sz="1800" b="1" spc="-45" dirty="0">
                <a:solidFill>
                  <a:srgbClr val="009999"/>
                </a:solidFill>
                <a:latin typeface="Trebuchet MS"/>
                <a:cs typeface="Trebuchet MS"/>
              </a:rPr>
              <a:t>t</a:t>
            </a:r>
            <a:r>
              <a:rPr sz="1800" b="1" spc="-50" dirty="0">
                <a:solidFill>
                  <a:srgbClr val="009999"/>
                </a:solidFill>
                <a:latin typeface="Trebuchet MS"/>
                <a:cs typeface="Trebuchet MS"/>
              </a:rPr>
              <a:t>a</a:t>
            </a:r>
            <a:r>
              <a:rPr sz="1800" b="1" spc="-45" dirty="0">
                <a:solidFill>
                  <a:srgbClr val="009999"/>
                </a:solidFill>
                <a:latin typeface="Trebuchet MS"/>
                <a:cs typeface="Trebuchet MS"/>
              </a:rPr>
              <a:t>l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  <a:spcBef>
                <a:spcPts val="434"/>
              </a:spcBef>
            </a:pPr>
            <a:r>
              <a:rPr sz="1800" spc="-50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18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ocupa </a:t>
            </a:r>
            <a:r>
              <a:rPr sz="18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del 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estudio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problemas 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planteados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18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nivel </a:t>
            </a:r>
            <a:r>
              <a:rPr sz="18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teórico,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información</a:t>
            </a:r>
            <a:r>
              <a:rPr sz="18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requerida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se</a:t>
            </a:r>
            <a:r>
              <a:rPr sz="18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encuentra</a:t>
            </a:r>
            <a:r>
              <a:rPr sz="18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básicamente</a:t>
            </a:r>
            <a:r>
              <a:rPr sz="18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materiales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impresos,</a:t>
            </a:r>
            <a:r>
              <a:rPr sz="18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audiovisuales</a:t>
            </a:r>
            <a:r>
              <a:rPr sz="18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y/o</a:t>
            </a:r>
            <a:r>
              <a:rPr sz="18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electrónicos.</a:t>
            </a:r>
            <a:endParaRPr sz="1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50">
              <a:latin typeface="Lucida Sans Unicode"/>
              <a:cs typeface="Lucida Sans Unicode"/>
            </a:endParaRPr>
          </a:p>
          <a:p>
            <a:pPr marL="250190" indent="-238125">
              <a:lnSpc>
                <a:spcPct val="100000"/>
              </a:lnSpc>
              <a:buAutoNum type="arabicPeriod" startAt="2"/>
              <a:tabLst>
                <a:tab pos="250825" algn="l"/>
              </a:tabLst>
            </a:pPr>
            <a:r>
              <a:rPr sz="1800" b="1" spc="-40" dirty="0">
                <a:solidFill>
                  <a:srgbClr val="009999"/>
                </a:solidFill>
                <a:latin typeface="Trebuchet MS"/>
                <a:cs typeface="Trebuchet MS"/>
              </a:rPr>
              <a:t>Inv</a:t>
            </a:r>
            <a:r>
              <a:rPr sz="1800" b="1" spc="-130" dirty="0">
                <a:solidFill>
                  <a:srgbClr val="009999"/>
                </a:solidFill>
                <a:latin typeface="Trebuchet MS"/>
                <a:cs typeface="Trebuchet MS"/>
              </a:rPr>
              <a:t>e</a:t>
            </a:r>
            <a:r>
              <a:rPr sz="1800" b="1" spc="5" dirty="0">
                <a:solidFill>
                  <a:srgbClr val="009999"/>
                </a:solidFill>
                <a:latin typeface="Trebuchet MS"/>
                <a:cs typeface="Trebuchet MS"/>
              </a:rPr>
              <a:t>s</a:t>
            </a:r>
            <a:r>
              <a:rPr sz="1800" b="1" spc="10" dirty="0">
                <a:solidFill>
                  <a:srgbClr val="009999"/>
                </a:solidFill>
                <a:latin typeface="Trebuchet MS"/>
                <a:cs typeface="Trebuchet MS"/>
              </a:rPr>
              <a:t>t</a:t>
            </a:r>
            <a:r>
              <a:rPr sz="1800" b="1" spc="-20" dirty="0">
                <a:solidFill>
                  <a:srgbClr val="009999"/>
                </a:solidFill>
                <a:latin typeface="Trebuchet MS"/>
                <a:cs typeface="Trebuchet MS"/>
              </a:rPr>
              <a:t>iga</a:t>
            </a:r>
            <a:r>
              <a:rPr sz="1800" b="1" spc="-75" dirty="0">
                <a:solidFill>
                  <a:srgbClr val="009999"/>
                </a:solidFill>
                <a:latin typeface="Trebuchet MS"/>
                <a:cs typeface="Trebuchet MS"/>
              </a:rPr>
              <a:t>ci</a:t>
            </a:r>
            <a:r>
              <a:rPr sz="1800" b="1" spc="-100" dirty="0">
                <a:solidFill>
                  <a:srgbClr val="009999"/>
                </a:solidFill>
                <a:latin typeface="Trebuchet MS"/>
                <a:cs typeface="Trebuchet MS"/>
              </a:rPr>
              <a:t>ó</a:t>
            </a:r>
            <a:r>
              <a:rPr sz="1800" b="1" spc="-70" dirty="0">
                <a:solidFill>
                  <a:srgbClr val="009999"/>
                </a:solidFill>
                <a:latin typeface="Trebuchet MS"/>
                <a:cs typeface="Trebuchet MS"/>
              </a:rPr>
              <a:t>n</a:t>
            </a:r>
            <a:r>
              <a:rPr sz="1800" b="1" spc="-150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1800" b="1" spc="-95" dirty="0">
                <a:solidFill>
                  <a:srgbClr val="009999"/>
                </a:solidFill>
                <a:latin typeface="Trebuchet MS"/>
                <a:cs typeface="Trebuchet MS"/>
              </a:rPr>
              <a:t>d</a:t>
            </a:r>
            <a:r>
              <a:rPr sz="1800" b="1" spc="-90" dirty="0">
                <a:solidFill>
                  <a:srgbClr val="009999"/>
                </a:solidFill>
                <a:latin typeface="Trebuchet MS"/>
                <a:cs typeface="Trebuchet MS"/>
              </a:rPr>
              <a:t>e</a:t>
            </a:r>
            <a:r>
              <a:rPr sz="1800" b="1" spc="-145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1800" b="1" spc="-70" dirty="0">
                <a:solidFill>
                  <a:srgbClr val="009999"/>
                </a:solidFill>
                <a:latin typeface="Trebuchet MS"/>
                <a:cs typeface="Trebuchet MS"/>
              </a:rPr>
              <a:t>Camp</a:t>
            </a:r>
            <a:r>
              <a:rPr sz="1800" b="1" spc="-65" dirty="0">
                <a:solidFill>
                  <a:srgbClr val="009999"/>
                </a:solidFill>
                <a:latin typeface="Trebuchet MS"/>
                <a:cs typeface="Trebuchet MS"/>
              </a:rPr>
              <a:t>o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  <a:spcBef>
                <a:spcPts val="430"/>
              </a:spcBef>
            </a:pPr>
            <a:r>
              <a:rPr sz="1800" spc="-50" dirty="0">
                <a:solidFill>
                  <a:srgbClr val="A6A6A6"/>
                </a:solidFill>
                <a:latin typeface="Lucida Sans Unicode"/>
                <a:cs typeface="Lucida Sans Unicode"/>
              </a:rPr>
              <a:t>Se</a:t>
            </a:r>
            <a:r>
              <a:rPr sz="1800" spc="-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caracteriza</a:t>
            </a:r>
            <a:r>
              <a:rPr sz="18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porque</a:t>
            </a:r>
            <a:r>
              <a:rPr sz="1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los</a:t>
            </a:r>
            <a:r>
              <a:rPr sz="18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problemas</a:t>
            </a:r>
            <a:r>
              <a:rPr sz="18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que</a:t>
            </a:r>
            <a:r>
              <a:rPr sz="1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estudia</a:t>
            </a:r>
            <a:r>
              <a:rPr sz="18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surgen</a:t>
            </a:r>
            <a:r>
              <a:rPr sz="18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18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realidad </a:t>
            </a:r>
            <a:r>
              <a:rPr sz="1800" spc="-7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18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18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información </a:t>
            </a:r>
            <a:r>
              <a:rPr sz="18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requerida </a:t>
            </a:r>
            <a:r>
              <a:rPr sz="18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debe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obtenerse directamente </a:t>
            </a:r>
            <a:r>
              <a:rPr sz="18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18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18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ella.</a:t>
            </a:r>
            <a:endParaRPr sz="18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595324"/>
            <a:ext cx="579247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75" dirty="0"/>
              <a:t>¿Cuáles</a:t>
            </a:r>
            <a:r>
              <a:rPr sz="2800" spc="-229" dirty="0"/>
              <a:t> </a:t>
            </a:r>
            <a:r>
              <a:rPr sz="2800" spc="-30" dirty="0"/>
              <a:t>son</a:t>
            </a:r>
            <a:r>
              <a:rPr sz="2800" spc="-229" dirty="0"/>
              <a:t> </a:t>
            </a:r>
            <a:r>
              <a:rPr sz="2800" spc="-20" dirty="0"/>
              <a:t>los</a:t>
            </a:r>
            <a:r>
              <a:rPr sz="2800" spc="-240" dirty="0"/>
              <a:t> </a:t>
            </a:r>
            <a:r>
              <a:rPr sz="2800" spc="-60" dirty="0"/>
              <a:t>tipos</a:t>
            </a:r>
            <a:r>
              <a:rPr sz="2800" spc="-215" dirty="0"/>
              <a:t> </a:t>
            </a:r>
            <a:r>
              <a:rPr sz="2800" spc="-140" dirty="0"/>
              <a:t>de</a:t>
            </a:r>
            <a:r>
              <a:rPr sz="2800" spc="-229" dirty="0"/>
              <a:t> </a:t>
            </a:r>
            <a:r>
              <a:rPr sz="2800" spc="-45" dirty="0"/>
              <a:t>Investig</a:t>
            </a:r>
            <a:r>
              <a:rPr sz="2800" spc="-65" dirty="0"/>
              <a:t>a</a:t>
            </a:r>
            <a:r>
              <a:rPr sz="2800" spc="-110" dirty="0"/>
              <a:t>ción  mayormente</a:t>
            </a:r>
            <a:r>
              <a:rPr sz="2800" spc="-220" dirty="0"/>
              <a:t> </a:t>
            </a:r>
            <a:r>
              <a:rPr sz="2800" spc="-80" dirty="0"/>
              <a:t>utilizados?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778710"/>
            <a:ext cx="6614795" cy="274002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75590" indent="-263525">
              <a:lnSpc>
                <a:spcPct val="100000"/>
              </a:lnSpc>
              <a:spcBef>
                <a:spcPts val="340"/>
              </a:spcBef>
              <a:buAutoNum type="arabicPeriod" startAt="3"/>
              <a:tabLst>
                <a:tab pos="276225" algn="l"/>
              </a:tabLst>
            </a:pPr>
            <a:r>
              <a:rPr sz="2000" b="1" spc="-35" dirty="0">
                <a:solidFill>
                  <a:srgbClr val="009999"/>
                </a:solidFill>
                <a:latin typeface="Trebuchet MS"/>
                <a:cs typeface="Trebuchet MS"/>
              </a:rPr>
              <a:t>In</a:t>
            </a:r>
            <a:r>
              <a:rPr sz="2000" b="1" spc="-55" dirty="0">
                <a:solidFill>
                  <a:srgbClr val="009999"/>
                </a:solidFill>
                <a:latin typeface="Trebuchet MS"/>
                <a:cs typeface="Trebuchet MS"/>
              </a:rPr>
              <a:t>v</a:t>
            </a:r>
            <a:r>
              <a:rPr sz="2000" b="1" spc="-25" dirty="0">
                <a:solidFill>
                  <a:srgbClr val="009999"/>
                </a:solidFill>
                <a:latin typeface="Trebuchet MS"/>
                <a:cs typeface="Trebuchet MS"/>
              </a:rPr>
              <a:t>estig</a:t>
            </a:r>
            <a:r>
              <a:rPr sz="2000" b="1" spc="-45" dirty="0">
                <a:solidFill>
                  <a:srgbClr val="009999"/>
                </a:solidFill>
                <a:latin typeface="Trebuchet MS"/>
                <a:cs typeface="Trebuchet MS"/>
              </a:rPr>
              <a:t>a</a:t>
            </a:r>
            <a:r>
              <a:rPr sz="2000" b="1" spc="-140" dirty="0">
                <a:solidFill>
                  <a:srgbClr val="009999"/>
                </a:solidFill>
                <a:latin typeface="Trebuchet MS"/>
                <a:cs typeface="Trebuchet MS"/>
              </a:rPr>
              <a:t>c</a:t>
            </a:r>
            <a:r>
              <a:rPr sz="2000" b="1" spc="-75" dirty="0">
                <a:solidFill>
                  <a:srgbClr val="009999"/>
                </a:solidFill>
                <a:latin typeface="Trebuchet MS"/>
                <a:cs typeface="Trebuchet MS"/>
              </a:rPr>
              <a:t>ión</a:t>
            </a:r>
            <a:r>
              <a:rPr sz="2000" b="1" spc="-190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2000" b="1" spc="-75" dirty="0">
                <a:solidFill>
                  <a:srgbClr val="009999"/>
                </a:solidFill>
                <a:latin typeface="Trebuchet MS"/>
                <a:cs typeface="Trebuchet MS"/>
              </a:rPr>
              <a:t>Explor</a:t>
            </a:r>
            <a:r>
              <a:rPr sz="2000" b="1" spc="-90" dirty="0">
                <a:solidFill>
                  <a:srgbClr val="009999"/>
                </a:solidFill>
                <a:latin typeface="Trebuchet MS"/>
                <a:cs typeface="Trebuchet MS"/>
              </a:rPr>
              <a:t>a</a:t>
            </a:r>
            <a:r>
              <a:rPr sz="2000" b="1" spc="-75" dirty="0">
                <a:solidFill>
                  <a:srgbClr val="009999"/>
                </a:solidFill>
                <a:latin typeface="Trebuchet MS"/>
                <a:cs typeface="Trebuchet MS"/>
              </a:rPr>
              <a:t>toria</a:t>
            </a:r>
            <a:endParaRPr sz="2000">
              <a:latin typeface="Trebuchet MS"/>
              <a:cs typeface="Trebuchet MS"/>
            </a:endParaRPr>
          </a:p>
          <a:p>
            <a:pPr marL="12700" marR="5080" algn="just">
              <a:lnSpc>
                <a:spcPct val="90000"/>
              </a:lnSpc>
              <a:spcBef>
                <a:spcPts val="484"/>
              </a:spcBef>
            </a:pPr>
            <a:r>
              <a:rPr sz="2000" spc="-4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ajusta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aquellos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casos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en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los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que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el tema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 ser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abordado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ha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sido 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poco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o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nada estudiado,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permite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un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acercamiento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2000" spc="-1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dicha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realidad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 </a:t>
            </a:r>
            <a:r>
              <a:rPr sz="2000" spc="-105" dirty="0">
                <a:solidFill>
                  <a:srgbClr val="A6A6A6"/>
                </a:solidFill>
                <a:latin typeface="Lucida Sans Unicode"/>
                <a:cs typeface="Lucida Sans Unicode"/>
              </a:rPr>
              <a:t>a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través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de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ellos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identifican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relaciones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potenciales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entre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variables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2000" spc="-7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</a:t>
            </a:r>
            <a:r>
              <a:rPr sz="20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establecen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pautas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para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009999"/>
                </a:solidFill>
                <a:latin typeface="Lucida Sans Unicode"/>
                <a:cs typeface="Lucida Sans Unicode"/>
              </a:rPr>
              <a:t>posteriores</a:t>
            </a:r>
            <a:r>
              <a:rPr sz="2000" spc="-235" dirty="0">
                <a:solidFill>
                  <a:srgbClr val="009999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009999"/>
                </a:solidFill>
                <a:latin typeface="Lucida Sans Unicode"/>
                <a:cs typeface="Lucida Sans Unicode"/>
              </a:rPr>
              <a:t>investigaciones.</a:t>
            </a:r>
            <a:endParaRPr sz="2000">
              <a:latin typeface="Lucida Sans Unicode"/>
              <a:cs typeface="Lucida Sans Unicode"/>
            </a:endParaRPr>
          </a:p>
          <a:p>
            <a:pPr marL="276225" indent="-264160">
              <a:lnSpc>
                <a:spcPct val="100000"/>
              </a:lnSpc>
              <a:spcBef>
                <a:spcPts val="240"/>
              </a:spcBef>
              <a:buAutoNum type="arabicPeriod" startAt="4"/>
              <a:tabLst>
                <a:tab pos="276860" algn="l"/>
              </a:tabLst>
            </a:pPr>
            <a:r>
              <a:rPr sz="2000" b="1" spc="-30" dirty="0">
                <a:solidFill>
                  <a:srgbClr val="009999"/>
                </a:solidFill>
                <a:latin typeface="Trebuchet MS"/>
                <a:cs typeface="Trebuchet MS"/>
              </a:rPr>
              <a:t>Investig</a:t>
            </a:r>
            <a:r>
              <a:rPr sz="2000" b="1" spc="-50" dirty="0">
                <a:solidFill>
                  <a:srgbClr val="009999"/>
                </a:solidFill>
                <a:latin typeface="Trebuchet MS"/>
                <a:cs typeface="Trebuchet MS"/>
              </a:rPr>
              <a:t>a</a:t>
            </a:r>
            <a:r>
              <a:rPr sz="2000" b="1" spc="-135" dirty="0">
                <a:solidFill>
                  <a:srgbClr val="009999"/>
                </a:solidFill>
                <a:latin typeface="Trebuchet MS"/>
                <a:cs typeface="Trebuchet MS"/>
              </a:rPr>
              <a:t>c</a:t>
            </a:r>
            <a:r>
              <a:rPr sz="2000" b="1" spc="-90" dirty="0">
                <a:solidFill>
                  <a:srgbClr val="009999"/>
                </a:solidFill>
                <a:latin typeface="Trebuchet MS"/>
                <a:cs typeface="Trebuchet MS"/>
              </a:rPr>
              <a:t>i</a:t>
            </a:r>
            <a:r>
              <a:rPr sz="2000" b="1" spc="-70" dirty="0">
                <a:solidFill>
                  <a:srgbClr val="009999"/>
                </a:solidFill>
                <a:latin typeface="Trebuchet MS"/>
                <a:cs typeface="Trebuchet MS"/>
              </a:rPr>
              <a:t>ón</a:t>
            </a:r>
            <a:r>
              <a:rPr sz="2000" b="1" spc="-185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2000" b="1" spc="-65" dirty="0">
                <a:solidFill>
                  <a:srgbClr val="009999"/>
                </a:solidFill>
                <a:latin typeface="Trebuchet MS"/>
                <a:cs typeface="Trebuchet MS"/>
              </a:rPr>
              <a:t>Descriptiva</a:t>
            </a:r>
            <a:endParaRPr sz="2000">
              <a:latin typeface="Trebuchet MS"/>
              <a:cs typeface="Trebuchet MS"/>
            </a:endParaRPr>
          </a:p>
          <a:p>
            <a:pPr marL="12700" marR="6350" algn="just">
              <a:lnSpc>
                <a:spcPts val="2160"/>
              </a:lnSpc>
              <a:spcBef>
                <a:spcPts val="509"/>
              </a:spcBef>
            </a:pP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Consiste en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caracterizar </a:t>
            </a:r>
            <a:r>
              <a:rPr sz="2000" spc="-180" dirty="0">
                <a:solidFill>
                  <a:srgbClr val="A6A6A6"/>
                </a:solidFill>
                <a:latin typeface="Lucida Sans Unicode"/>
                <a:cs typeface="Lucida Sans Unicode"/>
              </a:rPr>
              <a:t>un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fenómeno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o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situación concreta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indicando</a:t>
            </a:r>
            <a:r>
              <a:rPr sz="20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sus</a:t>
            </a:r>
            <a:r>
              <a:rPr sz="2000" spc="-2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rasgos</a:t>
            </a:r>
            <a:r>
              <a:rPr sz="2000" spc="-229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más</a:t>
            </a:r>
            <a:r>
              <a:rPr sz="2000" spc="-22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peculiares</a:t>
            </a:r>
            <a:r>
              <a:rPr sz="2000" spc="-2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o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diferenciadores.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5764" y="595324"/>
            <a:ext cx="579247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75" dirty="0"/>
              <a:t>¿Cuáles</a:t>
            </a:r>
            <a:r>
              <a:rPr sz="2800" spc="-229" dirty="0"/>
              <a:t> </a:t>
            </a:r>
            <a:r>
              <a:rPr sz="2800" spc="-30" dirty="0"/>
              <a:t>son</a:t>
            </a:r>
            <a:r>
              <a:rPr sz="2800" spc="-229" dirty="0"/>
              <a:t> </a:t>
            </a:r>
            <a:r>
              <a:rPr sz="2800" spc="-20" dirty="0"/>
              <a:t>los</a:t>
            </a:r>
            <a:r>
              <a:rPr sz="2800" spc="-240" dirty="0"/>
              <a:t> </a:t>
            </a:r>
            <a:r>
              <a:rPr sz="2800" spc="-60" dirty="0"/>
              <a:t>tipos</a:t>
            </a:r>
            <a:r>
              <a:rPr sz="2800" spc="-215" dirty="0"/>
              <a:t> </a:t>
            </a:r>
            <a:r>
              <a:rPr sz="2800" spc="-140" dirty="0"/>
              <a:t>de</a:t>
            </a:r>
            <a:r>
              <a:rPr sz="2800" spc="-229" dirty="0"/>
              <a:t> </a:t>
            </a:r>
            <a:r>
              <a:rPr sz="2800" spc="-45" dirty="0"/>
              <a:t>Investig</a:t>
            </a:r>
            <a:r>
              <a:rPr sz="2800" spc="-65" dirty="0"/>
              <a:t>a</a:t>
            </a:r>
            <a:r>
              <a:rPr sz="2800" spc="-110" dirty="0"/>
              <a:t>ción  mayormente</a:t>
            </a:r>
            <a:r>
              <a:rPr sz="2800" spc="-220" dirty="0"/>
              <a:t> </a:t>
            </a:r>
            <a:r>
              <a:rPr sz="2800" spc="-80" dirty="0"/>
              <a:t>utilizados?</a:t>
            </a:r>
            <a:endParaRPr sz="28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pc="20" dirty="0"/>
              <a:t>P</a:t>
            </a:r>
            <a:r>
              <a:rPr spc="-55" dirty="0"/>
              <a:t>ro</a:t>
            </a:r>
            <a:r>
              <a:rPr spc="-35" dirty="0"/>
              <a:t>f</a:t>
            </a:r>
            <a:r>
              <a:rPr spc="-45" dirty="0"/>
              <a:t>e</a:t>
            </a:r>
            <a:r>
              <a:rPr spc="-50" dirty="0"/>
              <a:t>so</a:t>
            </a:r>
            <a:r>
              <a:rPr spc="-45" dirty="0"/>
              <a:t>ra</a:t>
            </a:r>
            <a:r>
              <a:rPr spc="-60" dirty="0"/>
              <a:t> </a:t>
            </a:r>
            <a:r>
              <a:rPr spc="25" dirty="0"/>
              <a:t>B</a:t>
            </a:r>
            <a:r>
              <a:rPr spc="-45" dirty="0"/>
              <a:t>e</a:t>
            </a:r>
            <a:r>
              <a:rPr spc="-50" dirty="0"/>
              <a:t>l</a:t>
            </a:r>
            <a:r>
              <a:rPr spc="-80" dirty="0"/>
              <a:t>k</a:t>
            </a:r>
            <a:r>
              <a:rPr spc="-50" dirty="0"/>
              <a:t>i</a:t>
            </a:r>
            <a:r>
              <a:rPr spc="-35" dirty="0"/>
              <a:t>s</a:t>
            </a:r>
            <a:r>
              <a:rPr spc="-80" dirty="0"/>
              <a:t> </a:t>
            </a:r>
            <a:r>
              <a:rPr spc="-110" dirty="0"/>
              <a:t>C</a:t>
            </a:r>
            <a:r>
              <a:rPr spc="-45" dirty="0"/>
              <a:t>a</a:t>
            </a:r>
            <a:r>
              <a:rPr spc="-80" dirty="0"/>
              <a:t>m</a:t>
            </a:r>
            <a:r>
              <a:rPr spc="-50" dirty="0"/>
              <a:t>acaro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333613" y="4931896"/>
            <a:ext cx="172085" cy="1600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700" spc="-140" dirty="0">
                <a:solidFill>
                  <a:srgbClr val="7E7E7E"/>
                </a:solidFill>
                <a:latin typeface="Lucida Sans Unicode"/>
                <a:cs typeface="Lucida Sans Unicode"/>
              </a:rPr>
              <a:t>&lt;#&gt;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764" y="1771054"/>
            <a:ext cx="6614795" cy="264795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b="1" spc="-135" dirty="0">
                <a:solidFill>
                  <a:srgbClr val="009999"/>
                </a:solidFill>
                <a:latin typeface="Trebuchet MS"/>
                <a:cs typeface="Trebuchet MS"/>
              </a:rPr>
              <a:t>5.</a:t>
            </a:r>
            <a:r>
              <a:rPr sz="2000" b="1" spc="-170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2000" b="1" spc="-35" dirty="0">
                <a:solidFill>
                  <a:srgbClr val="009999"/>
                </a:solidFill>
                <a:latin typeface="Trebuchet MS"/>
                <a:cs typeface="Trebuchet MS"/>
              </a:rPr>
              <a:t>In</a:t>
            </a:r>
            <a:r>
              <a:rPr sz="2000" b="1" spc="-55" dirty="0">
                <a:solidFill>
                  <a:srgbClr val="009999"/>
                </a:solidFill>
                <a:latin typeface="Trebuchet MS"/>
                <a:cs typeface="Trebuchet MS"/>
              </a:rPr>
              <a:t>v</a:t>
            </a:r>
            <a:r>
              <a:rPr sz="2000" b="1" spc="-25" dirty="0">
                <a:solidFill>
                  <a:srgbClr val="009999"/>
                </a:solidFill>
                <a:latin typeface="Trebuchet MS"/>
                <a:cs typeface="Trebuchet MS"/>
              </a:rPr>
              <a:t>estig</a:t>
            </a:r>
            <a:r>
              <a:rPr sz="2000" b="1" spc="-45" dirty="0">
                <a:solidFill>
                  <a:srgbClr val="009999"/>
                </a:solidFill>
                <a:latin typeface="Trebuchet MS"/>
                <a:cs typeface="Trebuchet MS"/>
              </a:rPr>
              <a:t>a</a:t>
            </a:r>
            <a:r>
              <a:rPr sz="2000" b="1" spc="-140" dirty="0">
                <a:solidFill>
                  <a:srgbClr val="009999"/>
                </a:solidFill>
                <a:latin typeface="Trebuchet MS"/>
                <a:cs typeface="Trebuchet MS"/>
              </a:rPr>
              <a:t>c</a:t>
            </a:r>
            <a:r>
              <a:rPr sz="2000" b="1" spc="-75" dirty="0">
                <a:solidFill>
                  <a:srgbClr val="009999"/>
                </a:solidFill>
                <a:latin typeface="Trebuchet MS"/>
                <a:cs typeface="Trebuchet MS"/>
              </a:rPr>
              <a:t>ión</a:t>
            </a:r>
            <a:r>
              <a:rPr sz="2000" b="1" spc="-190" dirty="0">
                <a:solidFill>
                  <a:srgbClr val="009999"/>
                </a:solidFill>
                <a:latin typeface="Trebuchet MS"/>
                <a:cs typeface="Trebuchet MS"/>
              </a:rPr>
              <a:t> </a:t>
            </a:r>
            <a:r>
              <a:rPr sz="2000" b="1" spc="-85" dirty="0">
                <a:solidFill>
                  <a:srgbClr val="009999"/>
                </a:solidFill>
                <a:latin typeface="Trebuchet MS"/>
                <a:cs typeface="Trebuchet MS"/>
              </a:rPr>
              <a:t>Compa</a:t>
            </a:r>
            <a:r>
              <a:rPr sz="2000" b="1" spc="-65" dirty="0">
                <a:solidFill>
                  <a:srgbClr val="009999"/>
                </a:solidFill>
                <a:latin typeface="Trebuchet MS"/>
                <a:cs typeface="Trebuchet MS"/>
              </a:rPr>
              <a:t>r</a:t>
            </a:r>
            <a:r>
              <a:rPr sz="2000" b="1" spc="-60" dirty="0">
                <a:solidFill>
                  <a:srgbClr val="009999"/>
                </a:solidFill>
                <a:latin typeface="Trebuchet MS"/>
                <a:cs typeface="Trebuchet MS"/>
              </a:rPr>
              <a:t>ati</a:t>
            </a:r>
            <a:r>
              <a:rPr sz="2000" b="1" spc="-85" dirty="0">
                <a:solidFill>
                  <a:srgbClr val="009999"/>
                </a:solidFill>
                <a:latin typeface="Trebuchet MS"/>
                <a:cs typeface="Trebuchet MS"/>
              </a:rPr>
              <a:t>v</a:t>
            </a:r>
            <a:r>
              <a:rPr sz="2000" b="1" spc="-45" dirty="0">
                <a:solidFill>
                  <a:srgbClr val="009999"/>
                </a:solidFill>
                <a:latin typeface="Trebuchet MS"/>
                <a:cs typeface="Trebuchet MS"/>
              </a:rPr>
              <a:t>a</a:t>
            </a:r>
            <a:endParaRPr sz="20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  <a:spcBef>
                <a:spcPts val="484"/>
              </a:spcBef>
            </a:pPr>
            <a:r>
              <a:rPr sz="2000" spc="-4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realiza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por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lo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general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con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2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o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más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grupos,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su objetivo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es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comparar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el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comportamiento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de una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variable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en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los 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grupos 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observados</a:t>
            </a:r>
            <a:r>
              <a:rPr sz="2000" b="1" spc="-210" dirty="0">
                <a:solidFill>
                  <a:srgbClr val="A6A6A6"/>
                </a:solidFill>
                <a:latin typeface="Trebuchet MS"/>
                <a:cs typeface="Trebuchet MS"/>
              </a:rPr>
              <a:t>,</a:t>
            </a:r>
            <a:r>
              <a:rPr sz="2000" b="1" spc="-19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95" dirty="0">
                <a:solidFill>
                  <a:srgbClr val="A6A6A6"/>
                </a:solidFill>
                <a:latin typeface="Trebuchet MS"/>
                <a:cs typeface="Trebuchet MS"/>
              </a:rPr>
              <a:t>pero</a:t>
            </a:r>
            <a:r>
              <a:rPr sz="2000" b="1" spc="-17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25" dirty="0">
                <a:solidFill>
                  <a:srgbClr val="A6A6A6"/>
                </a:solidFill>
                <a:latin typeface="Trebuchet MS"/>
                <a:cs typeface="Trebuchet MS"/>
              </a:rPr>
              <a:t>sin</a:t>
            </a:r>
            <a:r>
              <a:rPr sz="2000" b="1" spc="-17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40" dirty="0">
                <a:solidFill>
                  <a:srgbClr val="A6A6A6"/>
                </a:solidFill>
                <a:latin typeface="Trebuchet MS"/>
                <a:cs typeface="Trebuchet MS"/>
              </a:rPr>
              <a:t>es</a:t>
            </a:r>
            <a:r>
              <a:rPr sz="2000" b="1" spc="-30" dirty="0">
                <a:solidFill>
                  <a:srgbClr val="A6A6A6"/>
                </a:solidFill>
                <a:latin typeface="Trebuchet MS"/>
                <a:cs typeface="Trebuchet MS"/>
              </a:rPr>
              <a:t>t</a:t>
            </a:r>
            <a:r>
              <a:rPr sz="2000" b="1" spc="-95" dirty="0">
                <a:solidFill>
                  <a:srgbClr val="A6A6A6"/>
                </a:solidFill>
                <a:latin typeface="Trebuchet MS"/>
                <a:cs typeface="Trebuchet MS"/>
              </a:rPr>
              <a:t>ablecer</a:t>
            </a:r>
            <a:r>
              <a:rPr sz="2000" b="1" spc="-16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80" dirty="0">
                <a:solidFill>
                  <a:srgbClr val="A6A6A6"/>
                </a:solidFill>
                <a:latin typeface="Trebuchet MS"/>
                <a:cs typeface="Trebuchet MS"/>
              </a:rPr>
              <a:t>rel</a:t>
            </a:r>
            <a:r>
              <a:rPr sz="2000" b="1" spc="-110" dirty="0">
                <a:solidFill>
                  <a:srgbClr val="A6A6A6"/>
                </a:solidFill>
                <a:latin typeface="Trebuchet MS"/>
                <a:cs typeface="Trebuchet MS"/>
              </a:rPr>
              <a:t>a</a:t>
            </a:r>
            <a:r>
              <a:rPr sz="2000" b="1" spc="-135" dirty="0">
                <a:solidFill>
                  <a:srgbClr val="A6A6A6"/>
                </a:solidFill>
                <a:latin typeface="Trebuchet MS"/>
                <a:cs typeface="Trebuchet MS"/>
              </a:rPr>
              <a:t>c</a:t>
            </a:r>
            <a:r>
              <a:rPr sz="2000" b="1" spc="-90" dirty="0">
                <a:solidFill>
                  <a:srgbClr val="A6A6A6"/>
                </a:solidFill>
                <a:latin typeface="Trebuchet MS"/>
                <a:cs typeface="Trebuchet MS"/>
              </a:rPr>
              <a:t>i</a:t>
            </a:r>
            <a:r>
              <a:rPr sz="2000" b="1" spc="-50" dirty="0">
                <a:solidFill>
                  <a:srgbClr val="A6A6A6"/>
                </a:solidFill>
                <a:latin typeface="Trebuchet MS"/>
                <a:cs typeface="Trebuchet MS"/>
              </a:rPr>
              <a:t>ones</a:t>
            </a:r>
            <a:r>
              <a:rPr sz="2000" b="1" spc="-160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95" dirty="0">
                <a:solidFill>
                  <a:srgbClr val="A6A6A6"/>
                </a:solidFill>
                <a:latin typeface="Trebuchet MS"/>
                <a:cs typeface="Trebuchet MS"/>
              </a:rPr>
              <a:t>de</a:t>
            </a:r>
            <a:r>
              <a:rPr sz="2000" b="1" spc="-17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85" dirty="0">
                <a:solidFill>
                  <a:srgbClr val="A6A6A6"/>
                </a:solidFill>
                <a:latin typeface="Trebuchet MS"/>
                <a:cs typeface="Trebuchet MS"/>
              </a:rPr>
              <a:t>c</a:t>
            </a:r>
            <a:r>
              <a:rPr sz="2000" b="1" spc="-100" dirty="0">
                <a:solidFill>
                  <a:srgbClr val="A6A6A6"/>
                </a:solidFill>
                <a:latin typeface="Trebuchet MS"/>
                <a:cs typeface="Trebuchet MS"/>
              </a:rPr>
              <a:t>a</a:t>
            </a:r>
            <a:r>
              <a:rPr sz="2000" b="1" spc="-10" dirty="0">
                <a:solidFill>
                  <a:srgbClr val="A6A6A6"/>
                </a:solidFill>
                <a:latin typeface="Trebuchet MS"/>
                <a:cs typeface="Trebuchet MS"/>
              </a:rPr>
              <a:t>us</a:t>
            </a:r>
            <a:r>
              <a:rPr sz="2000" b="1" spc="-25" dirty="0">
                <a:solidFill>
                  <a:srgbClr val="A6A6A6"/>
                </a:solidFill>
                <a:latin typeface="Trebuchet MS"/>
                <a:cs typeface="Trebuchet MS"/>
              </a:rPr>
              <a:t>a</a:t>
            </a:r>
            <a:r>
              <a:rPr sz="2000" b="1" spc="-60" dirty="0">
                <a:solidFill>
                  <a:srgbClr val="A6A6A6"/>
                </a:solidFill>
                <a:latin typeface="Trebuchet MS"/>
                <a:cs typeface="Trebuchet MS"/>
              </a:rPr>
              <a:t>lidad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endParaRPr sz="2000">
              <a:latin typeface="Lucida Sans Unicode"/>
              <a:cs typeface="Lucida Sans Unicode"/>
            </a:endParaRPr>
          </a:p>
          <a:p>
            <a:pPr marL="12700" marR="5080" algn="just">
              <a:lnSpc>
                <a:spcPct val="100000"/>
              </a:lnSpc>
              <a:spcBef>
                <a:spcPts val="480"/>
              </a:spcBef>
            </a:pPr>
            <a:r>
              <a:rPr sz="2000" spc="-60" dirty="0">
                <a:solidFill>
                  <a:srgbClr val="A6A6A6"/>
                </a:solidFill>
                <a:latin typeface="Lucida Sans Unicode"/>
                <a:cs typeface="Lucida Sans Unicode"/>
              </a:rPr>
              <a:t>Esta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investigación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basa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en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indagación,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el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registro,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la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definición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la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contrastación, </a:t>
            </a:r>
            <a:r>
              <a:rPr sz="2000" spc="-80" dirty="0">
                <a:solidFill>
                  <a:srgbClr val="A6A6A6"/>
                </a:solidFill>
                <a:latin typeface="Lucida Sans Unicode"/>
                <a:cs typeface="Lucida Sans Unicode"/>
              </a:rPr>
              <a:t>y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resulta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muy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apropiada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para</a:t>
            </a:r>
            <a:r>
              <a:rPr sz="2000" spc="-15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30" dirty="0">
                <a:solidFill>
                  <a:srgbClr val="A6A6A6"/>
                </a:solidFill>
                <a:latin typeface="Lucida Sans Unicode"/>
                <a:cs typeface="Lucida Sans Unicode"/>
              </a:rPr>
              <a:t>los </a:t>
            </a:r>
            <a:r>
              <a:rPr sz="2000" spc="-6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5" dirty="0">
                <a:solidFill>
                  <a:srgbClr val="A6A6A6"/>
                </a:solidFill>
                <a:latin typeface="Lucida Sans Unicode"/>
                <a:cs typeface="Lucida Sans Unicode"/>
              </a:rPr>
              <a:t>casos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en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75" dirty="0">
                <a:solidFill>
                  <a:srgbClr val="A6A6A6"/>
                </a:solidFill>
                <a:latin typeface="Lucida Sans Unicode"/>
                <a:cs typeface="Lucida Sans Unicode"/>
              </a:rPr>
              <a:t>donde</a:t>
            </a:r>
            <a:r>
              <a:rPr sz="2000" spc="-17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95" dirty="0">
                <a:solidFill>
                  <a:srgbClr val="A6A6A6"/>
                </a:solidFill>
                <a:latin typeface="Lucida Sans Unicode"/>
                <a:cs typeface="Lucida Sans Unicode"/>
              </a:rPr>
              <a:t>se</a:t>
            </a:r>
            <a:r>
              <a:rPr sz="2000" spc="-9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comparan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2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películas,</a:t>
            </a:r>
            <a:r>
              <a:rPr sz="2000" spc="-13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45" dirty="0">
                <a:solidFill>
                  <a:srgbClr val="A6A6A6"/>
                </a:solidFill>
                <a:latin typeface="Lucida Sans Unicode"/>
                <a:cs typeface="Lucida Sans Unicode"/>
              </a:rPr>
              <a:t>2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Lucida Sans Unicode"/>
                <a:cs typeface="Lucida Sans Unicode"/>
              </a:rPr>
              <a:t>series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60" dirty="0">
                <a:solidFill>
                  <a:srgbClr val="A6A6A6"/>
                </a:solidFill>
                <a:latin typeface="Lucida Sans Unicode"/>
                <a:cs typeface="Lucida Sans Unicode"/>
              </a:rPr>
              <a:t>de </a:t>
            </a:r>
            <a:r>
              <a:rPr sz="2000" spc="-155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tele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v</a:t>
            </a:r>
            <a:r>
              <a:rPr sz="2000" spc="-85" dirty="0">
                <a:solidFill>
                  <a:srgbClr val="A6A6A6"/>
                </a:solidFill>
                <a:latin typeface="Lucida Sans Unicode"/>
                <a:cs typeface="Lucida Sans Unicode"/>
              </a:rPr>
              <a:t>i</a:t>
            </a:r>
            <a:r>
              <a:rPr sz="2000" spc="-140" dirty="0">
                <a:solidFill>
                  <a:srgbClr val="A6A6A6"/>
                </a:solidFill>
                <a:latin typeface="Lucida Sans Unicode"/>
                <a:cs typeface="Lucida Sans Unicode"/>
              </a:rPr>
              <a:t>s</a:t>
            </a:r>
            <a:r>
              <a:rPr sz="2000" spc="-165" dirty="0">
                <a:solidFill>
                  <a:srgbClr val="A6A6A6"/>
                </a:solidFill>
                <a:latin typeface="Lucida Sans Unicode"/>
                <a:cs typeface="Lucida Sans Unicode"/>
              </a:rPr>
              <a:t>ión,</a:t>
            </a:r>
            <a:r>
              <a:rPr sz="20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10" dirty="0">
                <a:solidFill>
                  <a:srgbClr val="A6A6A6"/>
                </a:solidFill>
                <a:latin typeface="Lucida Sans Unicode"/>
                <a:cs typeface="Lucida Sans Unicode"/>
              </a:rPr>
              <a:t>entre</a:t>
            </a:r>
            <a:r>
              <a:rPr sz="2000" spc="-220" dirty="0">
                <a:solidFill>
                  <a:srgbClr val="A6A6A6"/>
                </a:solidFill>
                <a:latin typeface="Lucida Sans Unicode"/>
                <a:cs typeface="Lucida Sans Unicode"/>
              </a:rPr>
              <a:t> </a:t>
            </a:r>
            <a:r>
              <a:rPr sz="2000" spc="-120" dirty="0">
                <a:solidFill>
                  <a:srgbClr val="A6A6A6"/>
                </a:solidFill>
                <a:latin typeface="Lucida Sans Unicode"/>
                <a:cs typeface="Lucida Sans Unicode"/>
              </a:rPr>
              <a:t>otros</a:t>
            </a:r>
            <a:r>
              <a:rPr sz="2000" spc="-200" dirty="0">
                <a:solidFill>
                  <a:srgbClr val="A6A6A6"/>
                </a:solidFill>
                <a:latin typeface="Lucida Sans Unicode"/>
                <a:cs typeface="Lucida Sans Unicode"/>
              </a:rPr>
              <a:t>.</a:t>
            </a:r>
            <a:endParaRPr sz="20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1250</Words>
  <Application>Microsoft Office PowerPoint</Application>
  <PresentationFormat>Presentación en pantalla (16:9)</PresentationFormat>
  <Paragraphs>93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 MT</vt:lpstr>
      <vt:lpstr>Calibri</vt:lpstr>
      <vt:lpstr>Lucida Sans Unicode</vt:lpstr>
      <vt:lpstr>Times New Roman</vt:lpstr>
      <vt:lpstr>Trebuchet MS</vt:lpstr>
      <vt:lpstr>Office Theme</vt:lpstr>
      <vt:lpstr>Presentación de PowerPoint</vt:lpstr>
      <vt:lpstr>CAPÍTULO IV MARCO METODOLÓGICO</vt:lpstr>
      <vt:lpstr>¿En qué Consiste el Marco  Metodológico?</vt:lpstr>
      <vt:lpstr>4.1. Tipo y  Diseño de la  Investigación</vt:lpstr>
      <vt:lpstr>Presentación de PowerPoint</vt:lpstr>
      <vt:lpstr>Presentación de PowerPoint</vt:lpstr>
      <vt:lpstr>¿Cuáles son los tipos de Investigación  mayormente utilizados?</vt:lpstr>
      <vt:lpstr>¿Cuáles son los tipos de Investigación  mayormente utilizados?</vt:lpstr>
      <vt:lpstr>¿Cuáles son los tipos de Investigación  mayormente utilizados?</vt:lpstr>
      <vt:lpstr>¿Cuáles son los tipos de Investigación  mayormente utilizados?</vt:lpstr>
      <vt:lpstr>¿Cuáles son los tipos de Investigación  mayormente utilizados?</vt:lpstr>
      <vt:lpstr>Presentación de PowerPoint</vt:lpstr>
      <vt:lpstr>Tipos de Diseño</vt:lpstr>
      <vt:lpstr>Tipos de Diseño</vt:lpstr>
      <vt:lpstr>Importante…</vt:lpstr>
      <vt:lpstr>¿Qué vamos a detallar en el Capítulo  IV: Marco Metodológico?</vt:lpstr>
      <vt:lpstr>¿Qué vamos a detallar en el Capítulo  IV: Marco Metodológico?</vt:lpstr>
      <vt:lpstr>¿Qué vamos a detallar en el Capítulo  IV: Marco Metodológico?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Belkis Camacaro</dc:creator>
  <cp:lastModifiedBy>Usuario</cp:lastModifiedBy>
  <cp:revision>1</cp:revision>
  <dcterms:created xsi:type="dcterms:W3CDTF">2022-06-19T21:06:36Z</dcterms:created>
  <dcterms:modified xsi:type="dcterms:W3CDTF">2022-06-19T09:39:07Z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2022-06-19T00:00:00Z</vt:filetime>
  </property>
</Properties>
</file>