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Estilo temático 2 - Énfasis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9" d="100"/>
          <a:sy n="79" d="100"/>
        </p:scale>
        <p:origin x="12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5A069CB8-F204-4D06-B913-C5A26A89888A}" type="datetimeFigureOut">
              <a:rPr lang="en-US" dirty="0"/>
              <a:t>5/7/2022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0B6E300-0A13-4A81-945A-7333C271A069}" type="datetimeFigureOut">
              <a:rPr lang="en-US" dirty="0"/>
              <a:t>5/7/2022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4671962-1EA4-46E7-BCB0-F36CE46D1A59}" type="datetimeFigureOut">
              <a:rPr lang="en-US" dirty="0"/>
              <a:t>5/7/2022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30BB376-B19C-488D-ABEB-03C7E6E9E3E0}" type="datetimeFigureOut">
              <a:rPr lang="en-US" dirty="0"/>
              <a:t>5/7/2022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9637A9-119A-49DA-BD12-AAC58B377D80}"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86F077B-A50F-4D64-8574-E2D6A98A5553}" type="datetimeFigureOut">
              <a:rPr lang="en-US" dirty="0"/>
              <a:t>5/7/2022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7D9E2A62-1983-43A1-A163-D8AA46534C80}" type="datetimeFigureOut">
              <a:rPr lang="en-US" dirty="0"/>
              <a:t>5/7/2022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98F3E3B-34E3-4345-B2A1-994B83598A9C}" type="datetimeFigureOut">
              <a:rPr lang="en-US" dirty="0"/>
              <a:t>5/7/2022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FD816C96-82A1-4D77-8ADA-627AC6FE3D65}" type="datetimeFigureOut">
              <a:rPr lang="en-US" dirty="0"/>
              <a:t>5/7/2022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D102C1E-28F2-47E9-802D-339E64E2F920}" type="datetimeFigureOut">
              <a:rPr lang="en-US" dirty="0"/>
              <a:t>5/7/2022</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4271A48-F18A-45B3-BC05-1E27DA3F88AF}" type="datetimeFigureOut">
              <a:rPr lang="en-US" dirty="0"/>
              <a:t>5/7/2022</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65B747F8-9654-4282-85D2-65F41AAE7A75}" type="datetimeFigureOut">
              <a:rPr lang="en-US" dirty="0"/>
              <a:t>5/7/2022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DC5B261-8843-42D1-AAFC-05E20E2D9B97}" type="datetimeFigureOut">
              <a:rPr lang="en-US" dirty="0"/>
              <a:t>5/7/2022</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‹Nº›</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pPr algn="ctr"/>
            <a:r>
              <a:rPr lang="es-VE" dirty="0" smtClean="0">
                <a:solidFill>
                  <a:schemeClr val="accent6">
                    <a:lumMod val="60000"/>
                    <a:lumOff val="40000"/>
                  </a:schemeClr>
                </a:solidFill>
              </a:rPr>
              <a:t>Objetivos del TFC</a:t>
            </a:r>
            <a:endParaRPr lang="es-VE" dirty="0">
              <a:solidFill>
                <a:schemeClr val="accent6">
                  <a:lumMod val="60000"/>
                  <a:lumOff val="40000"/>
                </a:schemeClr>
              </a:solidFill>
            </a:endParaRPr>
          </a:p>
        </p:txBody>
      </p:sp>
      <p:sp>
        <p:nvSpPr>
          <p:cNvPr id="3" name="Subtítulo 2"/>
          <p:cNvSpPr>
            <a:spLocks noGrp="1"/>
          </p:cNvSpPr>
          <p:nvPr>
            <p:ph type="subTitle" idx="1"/>
          </p:nvPr>
        </p:nvSpPr>
        <p:spPr>
          <a:xfrm>
            <a:off x="1097280" y="5105326"/>
            <a:ext cx="10058400" cy="1143000"/>
          </a:xfrm>
        </p:spPr>
        <p:txBody>
          <a:bodyPr/>
          <a:lstStyle/>
          <a:p>
            <a:pPr algn="r"/>
            <a:r>
              <a:rPr lang="es-VE" b="1" dirty="0" err="1" smtClean="0">
                <a:solidFill>
                  <a:schemeClr val="accent3">
                    <a:lumMod val="75000"/>
                  </a:schemeClr>
                </a:solidFill>
              </a:rPr>
              <a:t>Msc</a:t>
            </a:r>
            <a:r>
              <a:rPr lang="es-VE" b="1" dirty="0" smtClean="0">
                <a:solidFill>
                  <a:schemeClr val="accent3">
                    <a:lumMod val="75000"/>
                  </a:schemeClr>
                </a:solidFill>
              </a:rPr>
              <a:t>. Belkis </a:t>
            </a:r>
            <a:r>
              <a:rPr lang="es-VE" b="1" dirty="0" err="1" smtClean="0">
                <a:solidFill>
                  <a:schemeClr val="accent3">
                    <a:lumMod val="75000"/>
                  </a:schemeClr>
                </a:solidFill>
              </a:rPr>
              <a:t>camacaro</a:t>
            </a:r>
            <a:endParaRPr lang="es-VE" b="1" dirty="0">
              <a:solidFill>
                <a:schemeClr val="accent3">
                  <a:lumMod val="75000"/>
                </a:schemeClr>
              </a:solidFill>
            </a:endParaRP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8410" y="59516"/>
            <a:ext cx="2430379" cy="2482516"/>
          </a:xfrm>
          <a:prstGeom prst="rect">
            <a:avLst/>
          </a:prstGeom>
        </p:spPr>
      </p:pic>
    </p:spTree>
    <p:extLst>
      <p:ext uri="{BB962C8B-B14F-4D97-AF65-F5344CB8AC3E}">
        <p14:creationId xmlns:p14="http://schemas.microsoft.com/office/powerpoint/2010/main" val="38694471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dirty="0">
                <a:solidFill>
                  <a:srgbClr val="404040"/>
                </a:solidFill>
                <a:latin typeface="Calibri Light" panose="020F0302020204030204" pitchFamily="34" charset="0"/>
              </a:rPr>
              <a:t>Objetivos Específicos</a:t>
            </a:r>
            <a:endParaRPr lang="es-VE" dirty="0"/>
          </a:p>
        </p:txBody>
      </p:sp>
      <p:sp>
        <p:nvSpPr>
          <p:cNvPr id="3" name="Marcador de contenido 2"/>
          <p:cNvSpPr>
            <a:spLocks noGrp="1"/>
          </p:cNvSpPr>
          <p:nvPr>
            <p:ph idx="1"/>
          </p:nvPr>
        </p:nvSpPr>
        <p:spPr/>
        <p:txBody>
          <a:bodyPr/>
          <a:lstStyle/>
          <a:p>
            <a:pPr marL="73152" indent="0" algn="just">
              <a:spcBef>
                <a:spcPts val="600"/>
              </a:spcBef>
              <a:spcAft>
                <a:spcPts val="0"/>
              </a:spcAft>
            </a:pPr>
            <a:r>
              <a:rPr lang="es-VE" dirty="0">
                <a:solidFill>
                  <a:srgbClr val="212A2E"/>
                </a:solidFill>
                <a:latin typeface="Varela Round" panose="020B0604020202020204" charset="-79"/>
                <a:ea typeface="Varela Round" panose="020B0604020202020204" charset="-79"/>
                <a:cs typeface="Varela Round" panose="020B0604020202020204" charset="-79"/>
              </a:rPr>
              <a:t>-No hay un número establecido de objetivos, pero por lo general suelen formularse 4 objetivos específicos.</a:t>
            </a:r>
            <a:endParaRPr lang="es-VE" dirty="0"/>
          </a:p>
          <a:p>
            <a:pPr marL="73152" indent="0" algn="just">
              <a:spcBef>
                <a:spcPts val="600"/>
              </a:spcBef>
              <a:spcAft>
                <a:spcPts val="0"/>
              </a:spcAft>
            </a:pPr>
            <a:r>
              <a:rPr lang="es-VE" dirty="0">
                <a:solidFill>
                  <a:srgbClr val="212A2E"/>
                </a:solidFill>
                <a:latin typeface="Varela Round" panose="020B0604020202020204" charset="-79"/>
                <a:ea typeface="Varela Round" panose="020B0604020202020204" charset="-79"/>
                <a:cs typeface="Varela Round" panose="020B0604020202020204" charset="-79"/>
              </a:rPr>
              <a:t>-Los objetivos se formulan con verbos en infinitivo.</a:t>
            </a:r>
            <a:endParaRPr lang="es-VE" dirty="0"/>
          </a:p>
          <a:p>
            <a:pPr algn="just"/>
            <a:endParaRPr lang="es-VE" dirty="0"/>
          </a:p>
        </p:txBody>
      </p:sp>
    </p:spTree>
    <p:extLst>
      <p:ext uri="{BB962C8B-B14F-4D97-AF65-F5344CB8AC3E}">
        <p14:creationId xmlns:p14="http://schemas.microsoft.com/office/powerpoint/2010/main" val="25884783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1073217" y="613610"/>
            <a:ext cx="10058400" cy="979371"/>
          </a:xfrm>
        </p:spPr>
        <p:txBody>
          <a:bodyPr/>
          <a:lstStyle/>
          <a:p>
            <a:pPr algn="ctr"/>
            <a:r>
              <a:rPr lang="es-VE" dirty="0" smtClean="0"/>
              <a:t>Verbos para Objetivos</a:t>
            </a:r>
            <a:endParaRPr lang="es-VE" dirty="0"/>
          </a:p>
        </p:txBody>
      </p:sp>
      <p:graphicFrame>
        <p:nvGraphicFramePr>
          <p:cNvPr id="6" name="Tabla 5"/>
          <p:cNvGraphicFramePr>
            <a:graphicFrameLocks noGrp="1"/>
          </p:cNvGraphicFramePr>
          <p:nvPr>
            <p:extLst>
              <p:ext uri="{D42A27DB-BD31-4B8C-83A1-F6EECF244321}">
                <p14:modId xmlns:p14="http://schemas.microsoft.com/office/powerpoint/2010/main" val="329092693"/>
              </p:ext>
            </p:extLst>
          </p:nvPr>
        </p:nvGraphicFramePr>
        <p:xfrm>
          <a:off x="1876928" y="2183147"/>
          <a:ext cx="8819145" cy="2595880"/>
        </p:xfrm>
        <a:graphic>
          <a:graphicData uri="http://schemas.openxmlformats.org/drawingml/2006/table">
            <a:tbl>
              <a:tblPr firstRow="1" bandRow="1">
                <a:gradFill rotWithShape="1">
                  <a:gsLst>
                    <a:gs pos="0">
                      <a:srgbClr val="F8BB00">
                        <a:tint val="50000"/>
                        <a:satMod val="300000"/>
                      </a:srgbClr>
                    </a:gs>
                    <a:gs pos="35000">
                      <a:srgbClr val="F8BB00">
                        <a:tint val="37000"/>
                        <a:satMod val="300000"/>
                      </a:srgbClr>
                    </a:gs>
                    <a:gs pos="100000">
                      <a:srgbClr val="F8BB00">
                        <a:tint val="15000"/>
                        <a:satMod val="350000"/>
                      </a:srgbClr>
                    </a:gs>
                  </a:gsLst>
                  <a:lin ang="16200000" scaled="1"/>
                </a:gradFill>
                <a:effectLst>
                  <a:outerShdw blurRad="40000" dist="20000" dir="5400000" rotWithShape="0">
                    <a:srgbClr val="000000">
                      <a:alpha val="38000"/>
                    </a:srgbClr>
                  </a:outerShdw>
                </a:effectLst>
              </a:tblPr>
              <a:tblGrid>
                <a:gridCol w="1763829"/>
                <a:gridCol w="1763829"/>
                <a:gridCol w="1763829"/>
                <a:gridCol w="1763829"/>
                <a:gridCol w="1763829"/>
              </a:tblGrid>
              <a:tr h="370840">
                <a:tc>
                  <a:txBody>
                    <a:bodyPr/>
                    <a:lstStyle>
                      <a:lvl1pPr marL="0" algn="l" defTabSz="914400" rtl="0" eaLnBrk="1" latinLnBrk="0" hangingPunct="1">
                        <a:defRPr sz="1800" b="1" kern="1200">
                          <a:solidFill>
                            <a:schemeClr val="lt1"/>
                          </a:solidFill>
                          <a:latin typeface="Arial"/>
                          <a:ea typeface=""/>
                          <a:cs typeface=""/>
                        </a:defRPr>
                      </a:lvl1pPr>
                      <a:lvl2pPr marL="457200" algn="l" defTabSz="914400" rtl="0" eaLnBrk="1" latinLnBrk="0" hangingPunct="1">
                        <a:defRPr sz="1800" b="1" kern="1200">
                          <a:solidFill>
                            <a:schemeClr val="lt1"/>
                          </a:solidFill>
                          <a:latin typeface="Arial"/>
                          <a:ea typeface=""/>
                          <a:cs typeface=""/>
                        </a:defRPr>
                      </a:lvl2pPr>
                      <a:lvl3pPr marL="914400" algn="l" defTabSz="914400" rtl="0" eaLnBrk="1" latinLnBrk="0" hangingPunct="1">
                        <a:defRPr sz="1800" b="1" kern="1200">
                          <a:solidFill>
                            <a:schemeClr val="lt1"/>
                          </a:solidFill>
                          <a:latin typeface="Arial"/>
                          <a:ea typeface=""/>
                          <a:cs typeface=""/>
                        </a:defRPr>
                      </a:lvl3pPr>
                      <a:lvl4pPr marL="1371600" algn="l" defTabSz="914400" rtl="0" eaLnBrk="1" latinLnBrk="0" hangingPunct="1">
                        <a:defRPr sz="1800" b="1" kern="1200">
                          <a:solidFill>
                            <a:schemeClr val="lt1"/>
                          </a:solidFill>
                          <a:latin typeface="Arial"/>
                          <a:ea typeface=""/>
                          <a:cs typeface=""/>
                        </a:defRPr>
                      </a:lvl4pPr>
                      <a:lvl5pPr marL="1828800" algn="l" defTabSz="914400" rtl="0" eaLnBrk="1" latinLnBrk="0" hangingPunct="1">
                        <a:defRPr sz="1800" b="1" kern="1200">
                          <a:solidFill>
                            <a:schemeClr val="lt1"/>
                          </a:solidFill>
                          <a:latin typeface="Arial"/>
                          <a:ea typeface=""/>
                          <a:cs typeface=""/>
                        </a:defRPr>
                      </a:lvl5pPr>
                      <a:lvl6pPr marL="2286000" algn="l" defTabSz="914400" rtl="0" eaLnBrk="1" latinLnBrk="0" hangingPunct="1">
                        <a:defRPr sz="1800" b="1" kern="1200">
                          <a:solidFill>
                            <a:schemeClr val="lt1"/>
                          </a:solidFill>
                          <a:latin typeface="Arial"/>
                          <a:ea typeface=""/>
                          <a:cs typeface=""/>
                        </a:defRPr>
                      </a:lvl6pPr>
                      <a:lvl7pPr marL="2743200" algn="l" defTabSz="914400" rtl="0" eaLnBrk="1" latinLnBrk="0" hangingPunct="1">
                        <a:defRPr sz="1800" b="1" kern="1200">
                          <a:solidFill>
                            <a:schemeClr val="lt1"/>
                          </a:solidFill>
                          <a:latin typeface="Arial"/>
                          <a:ea typeface=""/>
                          <a:cs typeface=""/>
                        </a:defRPr>
                      </a:lvl7pPr>
                      <a:lvl8pPr marL="3200400" algn="l" defTabSz="914400" rtl="0" eaLnBrk="1" latinLnBrk="0" hangingPunct="1">
                        <a:defRPr sz="1800" b="1" kern="1200">
                          <a:solidFill>
                            <a:schemeClr val="lt1"/>
                          </a:solidFill>
                          <a:latin typeface="Arial"/>
                          <a:ea typeface=""/>
                          <a:cs typeface=""/>
                        </a:defRPr>
                      </a:lvl8pPr>
                      <a:lvl9pPr marL="3657600" algn="l" defTabSz="914400" rtl="0" eaLnBrk="1" latinLnBrk="0" hangingPunct="1">
                        <a:defRPr sz="1800" b="1" kern="1200">
                          <a:solidFill>
                            <a:schemeClr val="lt1"/>
                          </a:solidFill>
                          <a:latin typeface="Arial"/>
                          <a:ea typeface=""/>
                          <a:cs typeface=""/>
                        </a:defRPr>
                      </a:lvl9pPr>
                    </a:lstStyle>
                    <a:p>
                      <a:pPr algn="ctr"/>
                      <a:r>
                        <a:rPr lang="es-VE" dirty="0" smtClean="0"/>
                        <a:t>Analizar</a:t>
                      </a:r>
                      <a:endParaRPr lang="es-VE" dirty="0"/>
                    </a:p>
                  </a:txBody>
                  <a:tcPr>
                    <a:lnL w="9525" cap="flat" cmpd="sng" algn="ctr">
                      <a:solidFill>
                        <a:srgbClr val="F8BB00">
                          <a:shade val="95000"/>
                          <a:satMod val="105000"/>
                        </a:srgbClr>
                      </a:solidFill>
                      <a:prstDash val="solid"/>
                    </a:lnL>
                    <a:lnR>
                      <a:noFill/>
                    </a:lnR>
                    <a:lnT w="9525" cap="flat" cmpd="sng" algn="ctr">
                      <a:solidFill>
                        <a:srgbClr val="F8BB00">
                          <a:shade val="95000"/>
                          <a:satMod val="105000"/>
                        </a:srgbClr>
                      </a:solidFill>
                      <a:prstDash val="solid"/>
                    </a:lnT>
                    <a:lnB w="25400" cap="flat" cmpd="sng" algn="ctr">
                      <a:solidFill>
                        <a:srgbClr val="FFFFFF"/>
                      </a:solidFill>
                      <a:prstDash val="solid"/>
                    </a:lnB>
                    <a:lnTlToBr w="12700" cmpd="sng">
                      <a:noFill/>
                      <a:prstDash val="solid"/>
                    </a:lnTlToBr>
                    <a:lnBlToTr w="12700" cmpd="sng">
                      <a:noFill/>
                      <a:prstDash val="solid"/>
                    </a:lnBlToTr>
                    <a:solidFill>
                      <a:srgbClr val="F8BB00"/>
                    </a:solidFill>
                  </a:tcPr>
                </a:tc>
                <a:tc>
                  <a:txBody>
                    <a:bodyPr/>
                    <a:lstStyle>
                      <a:lvl1pPr marL="0" algn="l" defTabSz="914400" rtl="0" eaLnBrk="1" latinLnBrk="0" hangingPunct="1">
                        <a:defRPr sz="1800" b="1" kern="1200">
                          <a:solidFill>
                            <a:schemeClr val="lt1"/>
                          </a:solidFill>
                          <a:latin typeface="Arial"/>
                          <a:ea typeface=""/>
                          <a:cs typeface=""/>
                        </a:defRPr>
                      </a:lvl1pPr>
                      <a:lvl2pPr marL="457200" algn="l" defTabSz="914400" rtl="0" eaLnBrk="1" latinLnBrk="0" hangingPunct="1">
                        <a:defRPr sz="1800" b="1" kern="1200">
                          <a:solidFill>
                            <a:schemeClr val="lt1"/>
                          </a:solidFill>
                          <a:latin typeface="Arial"/>
                          <a:ea typeface=""/>
                          <a:cs typeface=""/>
                        </a:defRPr>
                      </a:lvl2pPr>
                      <a:lvl3pPr marL="914400" algn="l" defTabSz="914400" rtl="0" eaLnBrk="1" latinLnBrk="0" hangingPunct="1">
                        <a:defRPr sz="1800" b="1" kern="1200">
                          <a:solidFill>
                            <a:schemeClr val="lt1"/>
                          </a:solidFill>
                          <a:latin typeface="Arial"/>
                          <a:ea typeface=""/>
                          <a:cs typeface=""/>
                        </a:defRPr>
                      </a:lvl3pPr>
                      <a:lvl4pPr marL="1371600" algn="l" defTabSz="914400" rtl="0" eaLnBrk="1" latinLnBrk="0" hangingPunct="1">
                        <a:defRPr sz="1800" b="1" kern="1200">
                          <a:solidFill>
                            <a:schemeClr val="lt1"/>
                          </a:solidFill>
                          <a:latin typeface="Arial"/>
                          <a:ea typeface=""/>
                          <a:cs typeface=""/>
                        </a:defRPr>
                      </a:lvl4pPr>
                      <a:lvl5pPr marL="1828800" algn="l" defTabSz="914400" rtl="0" eaLnBrk="1" latinLnBrk="0" hangingPunct="1">
                        <a:defRPr sz="1800" b="1" kern="1200">
                          <a:solidFill>
                            <a:schemeClr val="lt1"/>
                          </a:solidFill>
                          <a:latin typeface="Arial"/>
                          <a:ea typeface=""/>
                          <a:cs typeface=""/>
                        </a:defRPr>
                      </a:lvl5pPr>
                      <a:lvl6pPr marL="2286000" algn="l" defTabSz="914400" rtl="0" eaLnBrk="1" latinLnBrk="0" hangingPunct="1">
                        <a:defRPr sz="1800" b="1" kern="1200">
                          <a:solidFill>
                            <a:schemeClr val="lt1"/>
                          </a:solidFill>
                          <a:latin typeface="Arial"/>
                          <a:ea typeface=""/>
                          <a:cs typeface=""/>
                        </a:defRPr>
                      </a:lvl6pPr>
                      <a:lvl7pPr marL="2743200" algn="l" defTabSz="914400" rtl="0" eaLnBrk="1" latinLnBrk="0" hangingPunct="1">
                        <a:defRPr sz="1800" b="1" kern="1200">
                          <a:solidFill>
                            <a:schemeClr val="lt1"/>
                          </a:solidFill>
                          <a:latin typeface="Arial"/>
                          <a:ea typeface=""/>
                          <a:cs typeface=""/>
                        </a:defRPr>
                      </a:lvl7pPr>
                      <a:lvl8pPr marL="3200400" algn="l" defTabSz="914400" rtl="0" eaLnBrk="1" latinLnBrk="0" hangingPunct="1">
                        <a:defRPr sz="1800" b="1" kern="1200">
                          <a:solidFill>
                            <a:schemeClr val="lt1"/>
                          </a:solidFill>
                          <a:latin typeface="Arial"/>
                          <a:ea typeface=""/>
                          <a:cs typeface=""/>
                        </a:defRPr>
                      </a:lvl8pPr>
                      <a:lvl9pPr marL="3657600" algn="l" defTabSz="914400" rtl="0" eaLnBrk="1" latinLnBrk="0" hangingPunct="1">
                        <a:defRPr sz="1800" b="1" kern="1200">
                          <a:solidFill>
                            <a:schemeClr val="lt1"/>
                          </a:solidFill>
                          <a:latin typeface="Arial"/>
                          <a:ea typeface=""/>
                          <a:cs typeface=""/>
                        </a:defRPr>
                      </a:lvl9pPr>
                    </a:lstStyle>
                    <a:p>
                      <a:pPr algn="ctr"/>
                      <a:r>
                        <a:rPr lang="es-VE" dirty="0" smtClean="0"/>
                        <a:t>Contrastar</a:t>
                      </a:r>
                      <a:endParaRPr lang="es-VE" dirty="0"/>
                    </a:p>
                  </a:txBody>
                  <a:tcPr>
                    <a:lnL>
                      <a:noFill/>
                    </a:lnL>
                    <a:lnR>
                      <a:noFill/>
                    </a:lnR>
                    <a:lnT w="9525" cap="flat" cmpd="sng" algn="ctr">
                      <a:solidFill>
                        <a:srgbClr val="F8BB00">
                          <a:shade val="95000"/>
                          <a:satMod val="105000"/>
                        </a:srgbClr>
                      </a:solidFill>
                      <a:prstDash val="solid"/>
                    </a:lnT>
                    <a:lnB w="25400" cap="flat" cmpd="sng" algn="ctr">
                      <a:solidFill>
                        <a:srgbClr val="FFFFFF"/>
                      </a:solidFill>
                      <a:prstDash val="solid"/>
                    </a:lnB>
                    <a:lnTlToBr w="12700" cmpd="sng">
                      <a:noFill/>
                      <a:prstDash val="solid"/>
                    </a:lnTlToBr>
                    <a:lnBlToTr w="12700" cmpd="sng">
                      <a:noFill/>
                      <a:prstDash val="solid"/>
                    </a:lnBlToTr>
                    <a:solidFill>
                      <a:srgbClr val="F8BB00"/>
                    </a:solidFill>
                  </a:tcPr>
                </a:tc>
                <a:tc>
                  <a:txBody>
                    <a:bodyPr/>
                    <a:lstStyle>
                      <a:lvl1pPr marL="0" algn="l" defTabSz="914400" rtl="0" eaLnBrk="1" latinLnBrk="0" hangingPunct="1">
                        <a:defRPr sz="1800" b="1" kern="1200">
                          <a:solidFill>
                            <a:schemeClr val="lt1"/>
                          </a:solidFill>
                          <a:latin typeface="Arial"/>
                          <a:ea typeface=""/>
                          <a:cs typeface=""/>
                        </a:defRPr>
                      </a:lvl1pPr>
                      <a:lvl2pPr marL="457200" algn="l" defTabSz="914400" rtl="0" eaLnBrk="1" latinLnBrk="0" hangingPunct="1">
                        <a:defRPr sz="1800" b="1" kern="1200">
                          <a:solidFill>
                            <a:schemeClr val="lt1"/>
                          </a:solidFill>
                          <a:latin typeface="Arial"/>
                          <a:ea typeface=""/>
                          <a:cs typeface=""/>
                        </a:defRPr>
                      </a:lvl2pPr>
                      <a:lvl3pPr marL="914400" algn="l" defTabSz="914400" rtl="0" eaLnBrk="1" latinLnBrk="0" hangingPunct="1">
                        <a:defRPr sz="1800" b="1" kern="1200">
                          <a:solidFill>
                            <a:schemeClr val="lt1"/>
                          </a:solidFill>
                          <a:latin typeface="Arial"/>
                          <a:ea typeface=""/>
                          <a:cs typeface=""/>
                        </a:defRPr>
                      </a:lvl3pPr>
                      <a:lvl4pPr marL="1371600" algn="l" defTabSz="914400" rtl="0" eaLnBrk="1" latinLnBrk="0" hangingPunct="1">
                        <a:defRPr sz="1800" b="1" kern="1200">
                          <a:solidFill>
                            <a:schemeClr val="lt1"/>
                          </a:solidFill>
                          <a:latin typeface="Arial"/>
                          <a:ea typeface=""/>
                          <a:cs typeface=""/>
                        </a:defRPr>
                      </a:lvl4pPr>
                      <a:lvl5pPr marL="1828800" algn="l" defTabSz="914400" rtl="0" eaLnBrk="1" latinLnBrk="0" hangingPunct="1">
                        <a:defRPr sz="1800" b="1" kern="1200">
                          <a:solidFill>
                            <a:schemeClr val="lt1"/>
                          </a:solidFill>
                          <a:latin typeface="Arial"/>
                          <a:ea typeface=""/>
                          <a:cs typeface=""/>
                        </a:defRPr>
                      </a:lvl5pPr>
                      <a:lvl6pPr marL="2286000" algn="l" defTabSz="914400" rtl="0" eaLnBrk="1" latinLnBrk="0" hangingPunct="1">
                        <a:defRPr sz="1800" b="1" kern="1200">
                          <a:solidFill>
                            <a:schemeClr val="lt1"/>
                          </a:solidFill>
                          <a:latin typeface="Arial"/>
                          <a:ea typeface=""/>
                          <a:cs typeface=""/>
                        </a:defRPr>
                      </a:lvl6pPr>
                      <a:lvl7pPr marL="2743200" algn="l" defTabSz="914400" rtl="0" eaLnBrk="1" latinLnBrk="0" hangingPunct="1">
                        <a:defRPr sz="1800" b="1" kern="1200">
                          <a:solidFill>
                            <a:schemeClr val="lt1"/>
                          </a:solidFill>
                          <a:latin typeface="Arial"/>
                          <a:ea typeface=""/>
                          <a:cs typeface=""/>
                        </a:defRPr>
                      </a:lvl7pPr>
                      <a:lvl8pPr marL="3200400" algn="l" defTabSz="914400" rtl="0" eaLnBrk="1" latinLnBrk="0" hangingPunct="1">
                        <a:defRPr sz="1800" b="1" kern="1200">
                          <a:solidFill>
                            <a:schemeClr val="lt1"/>
                          </a:solidFill>
                          <a:latin typeface="Arial"/>
                          <a:ea typeface=""/>
                          <a:cs typeface=""/>
                        </a:defRPr>
                      </a:lvl8pPr>
                      <a:lvl9pPr marL="3657600" algn="l" defTabSz="914400" rtl="0" eaLnBrk="1" latinLnBrk="0" hangingPunct="1">
                        <a:defRPr sz="1800" b="1" kern="1200">
                          <a:solidFill>
                            <a:schemeClr val="lt1"/>
                          </a:solidFill>
                          <a:latin typeface="Arial"/>
                          <a:ea typeface=""/>
                          <a:cs typeface=""/>
                        </a:defRPr>
                      </a:lvl9pPr>
                    </a:lstStyle>
                    <a:p>
                      <a:pPr algn="ctr"/>
                      <a:r>
                        <a:rPr lang="es-VE" dirty="0" smtClean="0"/>
                        <a:t>Diseñar</a:t>
                      </a:r>
                      <a:endParaRPr lang="es-VE" dirty="0"/>
                    </a:p>
                  </a:txBody>
                  <a:tcPr>
                    <a:lnL>
                      <a:noFill/>
                    </a:lnL>
                    <a:lnR>
                      <a:noFill/>
                    </a:lnR>
                    <a:lnT w="9525" cap="flat" cmpd="sng" algn="ctr">
                      <a:solidFill>
                        <a:srgbClr val="F8BB00">
                          <a:shade val="95000"/>
                          <a:satMod val="105000"/>
                        </a:srgbClr>
                      </a:solidFill>
                      <a:prstDash val="solid"/>
                    </a:lnT>
                    <a:lnB w="25400" cap="flat" cmpd="sng" algn="ctr">
                      <a:solidFill>
                        <a:srgbClr val="FFFFFF"/>
                      </a:solidFill>
                      <a:prstDash val="solid"/>
                    </a:lnB>
                    <a:lnTlToBr w="12700" cmpd="sng">
                      <a:noFill/>
                      <a:prstDash val="solid"/>
                    </a:lnTlToBr>
                    <a:lnBlToTr w="12700" cmpd="sng">
                      <a:noFill/>
                      <a:prstDash val="solid"/>
                    </a:lnBlToTr>
                    <a:solidFill>
                      <a:srgbClr val="F8BB00"/>
                    </a:solidFill>
                  </a:tcPr>
                </a:tc>
                <a:tc>
                  <a:txBody>
                    <a:bodyPr/>
                    <a:lstStyle>
                      <a:lvl1pPr marL="0" algn="l" defTabSz="914400" rtl="0" eaLnBrk="1" latinLnBrk="0" hangingPunct="1">
                        <a:defRPr sz="1800" b="1" kern="1200">
                          <a:solidFill>
                            <a:schemeClr val="lt1"/>
                          </a:solidFill>
                          <a:latin typeface="Arial"/>
                          <a:ea typeface=""/>
                          <a:cs typeface=""/>
                        </a:defRPr>
                      </a:lvl1pPr>
                      <a:lvl2pPr marL="457200" algn="l" defTabSz="914400" rtl="0" eaLnBrk="1" latinLnBrk="0" hangingPunct="1">
                        <a:defRPr sz="1800" b="1" kern="1200">
                          <a:solidFill>
                            <a:schemeClr val="lt1"/>
                          </a:solidFill>
                          <a:latin typeface="Arial"/>
                          <a:ea typeface=""/>
                          <a:cs typeface=""/>
                        </a:defRPr>
                      </a:lvl2pPr>
                      <a:lvl3pPr marL="914400" algn="l" defTabSz="914400" rtl="0" eaLnBrk="1" latinLnBrk="0" hangingPunct="1">
                        <a:defRPr sz="1800" b="1" kern="1200">
                          <a:solidFill>
                            <a:schemeClr val="lt1"/>
                          </a:solidFill>
                          <a:latin typeface="Arial"/>
                          <a:ea typeface=""/>
                          <a:cs typeface=""/>
                        </a:defRPr>
                      </a:lvl3pPr>
                      <a:lvl4pPr marL="1371600" algn="l" defTabSz="914400" rtl="0" eaLnBrk="1" latinLnBrk="0" hangingPunct="1">
                        <a:defRPr sz="1800" b="1" kern="1200">
                          <a:solidFill>
                            <a:schemeClr val="lt1"/>
                          </a:solidFill>
                          <a:latin typeface="Arial"/>
                          <a:ea typeface=""/>
                          <a:cs typeface=""/>
                        </a:defRPr>
                      </a:lvl4pPr>
                      <a:lvl5pPr marL="1828800" algn="l" defTabSz="914400" rtl="0" eaLnBrk="1" latinLnBrk="0" hangingPunct="1">
                        <a:defRPr sz="1800" b="1" kern="1200">
                          <a:solidFill>
                            <a:schemeClr val="lt1"/>
                          </a:solidFill>
                          <a:latin typeface="Arial"/>
                          <a:ea typeface=""/>
                          <a:cs typeface=""/>
                        </a:defRPr>
                      </a:lvl5pPr>
                      <a:lvl6pPr marL="2286000" algn="l" defTabSz="914400" rtl="0" eaLnBrk="1" latinLnBrk="0" hangingPunct="1">
                        <a:defRPr sz="1800" b="1" kern="1200">
                          <a:solidFill>
                            <a:schemeClr val="lt1"/>
                          </a:solidFill>
                          <a:latin typeface="Arial"/>
                          <a:ea typeface=""/>
                          <a:cs typeface=""/>
                        </a:defRPr>
                      </a:lvl6pPr>
                      <a:lvl7pPr marL="2743200" algn="l" defTabSz="914400" rtl="0" eaLnBrk="1" latinLnBrk="0" hangingPunct="1">
                        <a:defRPr sz="1800" b="1" kern="1200">
                          <a:solidFill>
                            <a:schemeClr val="lt1"/>
                          </a:solidFill>
                          <a:latin typeface="Arial"/>
                          <a:ea typeface=""/>
                          <a:cs typeface=""/>
                        </a:defRPr>
                      </a:lvl7pPr>
                      <a:lvl8pPr marL="3200400" algn="l" defTabSz="914400" rtl="0" eaLnBrk="1" latinLnBrk="0" hangingPunct="1">
                        <a:defRPr sz="1800" b="1" kern="1200">
                          <a:solidFill>
                            <a:schemeClr val="lt1"/>
                          </a:solidFill>
                          <a:latin typeface="Arial"/>
                          <a:ea typeface=""/>
                          <a:cs typeface=""/>
                        </a:defRPr>
                      </a:lvl8pPr>
                      <a:lvl9pPr marL="3657600" algn="l" defTabSz="914400" rtl="0" eaLnBrk="1" latinLnBrk="0" hangingPunct="1">
                        <a:defRPr sz="1800" b="1" kern="1200">
                          <a:solidFill>
                            <a:schemeClr val="lt1"/>
                          </a:solidFill>
                          <a:latin typeface="Arial"/>
                          <a:ea typeface=""/>
                          <a:cs typeface=""/>
                        </a:defRPr>
                      </a:lvl9pPr>
                    </a:lstStyle>
                    <a:p>
                      <a:pPr algn="ctr"/>
                      <a:r>
                        <a:rPr lang="es-VE" dirty="0" smtClean="0"/>
                        <a:t>Evaluar</a:t>
                      </a:r>
                      <a:endParaRPr lang="es-VE" dirty="0"/>
                    </a:p>
                  </a:txBody>
                  <a:tcPr>
                    <a:lnL>
                      <a:noFill/>
                    </a:lnL>
                    <a:lnR>
                      <a:noFill/>
                    </a:lnR>
                    <a:lnT w="9525" cap="flat" cmpd="sng" algn="ctr">
                      <a:solidFill>
                        <a:srgbClr val="F8BB00">
                          <a:shade val="95000"/>
                          <a:satMod val="105000"/>
                        </a:srgbClr>
                      </a:solidFill>
                      <a:prstDash val="solid"/>
                    </a:lnT>
                    <a:lnB w="25400" cap="flat" cmpd="sng" algn="ctr">
                      <a:solidFill>
                        <a:srgbClr val="FFFFFF"/>
                      </a:solidFill>
                      <a:prstDash val="solid"/>
                    </a:lnB>
                    <a:lnTlToBr w="12700" cmpd="sng">
                      <a:noFill/>
                      <a:prstDash val="solid"/>
                    </a:lnTlToBr>
                    <a:lnBlToTr w="12700" cmpd="sng">
                      <a:noFill/>
                      <a:prstDash val="solid"/>
                    </a:lnBlToTr>
                    <a:solidFill>
                      <a:srgbClr val="F8BB00"/>
                    </a:solidFill>
                  </a:tcPr>
                </a:tc>
                <a:tc>
                  <a:txBody>
                    <a:bodyPr/>
                    <a:lstStyle>
                      <a:lvl1pPr marL="0" algn="l" defTabSz="914400" rtl="0" eaLnBrk="1" latinLnBrk="0" hangingPunct="1">
                        <a:defRPr sz="1800" b="1" kern="1200">
                          <a:solidFill>
                            <a:schemeClr val="lt1"/>
                          </a:solidFill>
                          <a:latin typeface="Arial"/>
                          <a:ea typeface=""/>
                          <a:cs typeface=""/>
                        </a:defRPr>
                      </a:lvl1pPr>
                      <a:lvl2pPr marL="457200" algn="l" defTabSz="914400" rtl="0" eaLnBrk="1" latinLnBrk="0" hangingPunct="1">
                        <a:defRPr sz="1800" b="1" kern="1200">
                          <a:solidFill>
                            <a:schemeClr val="lt1"/>
                          </a:solidFill>
                          <a:latin typeface="Arial"/>
                          <a:ea typeface=""/>
                          <a:cs typeface=""/>
                        </a:defRPr>
                      </a:lvl2pPr>
                      <a:lvl3pPr marL="914400" algn="l" defTabSz="914400" rtl="0" eaLnBrk="1" latinLnBrk="0" hangingPunct="1">
                        <a:defRPr sz="1800" b="1" kern="1200">
                          <a:solidFill>
                            <a:schemeClr val="lt1"/>
                          </a:solidFill>
                          <a:latin typeface="Arial"/>
                          <a:ea typeface=""/>
                          <a:cs typeface=""/>
                        </a:defRPr>
                      </a:lvl3pPr>
                      <a:lvl4pPr marL="1371600" algn="l" defTabSz="914400" rtl="0" eaLnBrk="1" latinLnBrk="0" hangingPunct="1">
                        <a:defRPr sz="1800" b="1" kern="1200">
                          <a:solidFill>
                            <a:schemeClr val="lt1"/>
                          </a:solidFill>
                          <a:latin typeface="Arial"/>
                          <a:ea typeface=""/>
                          <a:cs typeface=""/>
                        </a:defRPr>
                      </a:lvl4pPr>
                      <a:lvl5pPr marL="1828800" algn="l" defTabSz="914400" rtl="0" eaLnBrk="1" latinLnBrk="0" hangingPunct="1">
                        <a:defRPr sz="1800" b="1" kern="1200">
                          <a:solidFill>
                            <a:schemeClr val="lt1"/>
                          </a:solidFill>
                          <a:latin typeface="Arial"/>
                          <a:ea typeface=""/>
                          <a:cs typeface=""/>
                        </a:defRPr>
                      </a:lvl5pPr>
                      <a:lvl6pPr marL="2286000" algn="l" defTabSz="914400" rtl="0" eaLnBrk="1" latinLnBrk="0" hangingPunct="1">
                        <a:defRPr sz="1800" b="1" kern="1200">
                          <a:solidFill>
                            <a:schemeClr val="lt1"/>
                          </a:solidFill>
                          <a:latin typeface="Arial"/>
                          <a:ea typeface=""/>
                          <a:cs typeface=""/>
                        </a:defRPr>
                      </a:lvl6pPr>
                      <a:lvl7pPr marL="2743200" algn="l" defTabSz="914400" rtl="0" eaLnBrk="1" latinLnBrk="0" hangingPunct="1">
                        <a:defRPr sz="1800" b="1" kern="1200">
                          <a:solidFill>
                            <a:schemeClr val="lt1"/>
                          </a:solidFill>
                          <a:latin typeface="Arial"/>
                          <a:ea typeface=""/>
                          <a:cs typeface=""/>
                        </a:defRPr>
                      </a:lvl7pPr>
                      <a:lvl8pPr marL="3200400" algn="l" defTabSz="914400" rtl="0" eaLnBrk="1" latinLnBrk="0" hangingPunct="1">
                        <a:defRPr sz="1800" b="1" kern="1200">
                          <a:solidFill>
                            <a:schemeClr val="lt1"/>
                          </a:solidFill>
                          <a:latin typeface="Arial"/>
                          <a:ea typeface=""/>
                          <a:cs typeface=""/>
                        </a:defRPr>
                      </a:lvl8pPr>
                      <a:lvl9pPr marL="3657600" algn="l" defTabSz="914400" rtl="0" eaLnBrk="1" latinLnBrk="0" hangingPunct="1">
                        <a:defRPr sz="1800" b="1" kern="1200">
                          <a:solidFill>
                            <a:schemeClr val="lt1"/>
                          </a:solidFill>
                          <a:latin typeface="Arial"/>
                          <a:ea typeface=""/>
                          <a:cs typeface=""/>
                        </a:defRPr>
                      </a:lvl9pPr>
                    </a:lstStyle>
                    <a:p>
                      <a:r>
                        <a:rPr lang="es-VE" dirty="0" smtClean="0"/>
                        <a:t>Interpretar</a:t>
                      </a:r>
                      <a:endParaRPr lang="es-VE" dirty="0"/>
                    </a:p>
                  </a:txBody>
                  <a:tcPr>
                    <a:lnL>
                      <a:noFill/>
                    </a:lnL>
                    <a:lnR w="9525" cap="flat" cmpd="sng" algn="ctr">
                      <a:solidFill>
                        <a:srgbClr val="F8BB00">
                          <a:shade val="95000"/>
                          <a:satMod val="105000"/>
                        </a:srgbClr>
                      </a:solidFill>
                      <a:prstDash val="solid"/>
                    </a:lnR>
                    <a:lnT w="9525" cap="flat" cmpd="sng" algn="ctr">
                      <a:solidFill>
                        <a:srgbClr val="F8BB00">
                          <a:shade val="95000"/>
                          <a:satMod val="105000"/>
                        </a:srgbClr>
                      </a:solidFill>
                      <a:prstDash val="solid"/>
                    </a:lnT>
                    <a:lnB w="25400" cap="flat" cmpd="sng" algn="ctr">
                      <a:solidFill>
                        <a:srgbClr val="FFFFFF"/>
                      </a:solidFill>
                      <a:prstDash val="solid"/>
                    </a:lnB>
                    <a:lnTlToBr w="12700" cmpd="sng">
                      <a:noFill/>
                      <a:prstDash val="solid"/>
                    </a:lnTlToBr>
                    <a:lnBlToTr w="12700" cmpd="sng">
                      <a:noFill/>
                      <a:prstDash val="solid"/>
                    </a:lnBlToTr>
                    <a:solidFill>
                      <a:srgbClr val="F8BB00"/>
                    </a:solidFill>
                  </a:tcPr>
                </a:tc>
              </a:tr>
              <a:tr h="370840">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algn="ctr"/>
                      <a:r>
                        <a:rPr lang="es-VE" dirty="0" smtClean="0"/>
                        <a:t>Categorizar</a:t>
                      </a:r>
                      <a:endParaRPr lang="es-VE" dirty="0"/>
                    </a:p>
                  </a:txBody>
                  <a:tcPr>
                    <a:lnL w="9525" cap="flat" cmpd="sng" algn="ctr">
                      <a:solidFill>
                        <a:srgbClr val="F8BB00">
                          <a:shade val="95000"/>
                          <a:satMod val="105000"/>
                        </a:srgbClr>
                      </a:solidFill>
                      <a:prstDash val="solid"/>
                    </a:lnL>
                    <a:lnR w="9525" cap="flat" cmpd="sng" algn="ctr">
                      <a:solidFill>
                        <a:srgbClr val="F8BB00">
                          <a:shade val="95000"/>
                          <a:satMod val="105000"/>
                        </a:srgbClr>
                      </a:solidFill>
                      <a:prstDash val="solid"/>
                    </a:lnR>
                    <a:lnT w="25400" cap="flat" cmpd="sng" algn="ctr">
                      <a:solidFill>
                        <a:srgbClr val="FFFFFF"/>
                      </a:solidFill>
                      <a:prstDash val="solid"/>
                    </a:lnT>
                    <a:lnB w="9525" cap="flat" cmpd="sng" algn="ctr">
                      <a:solidFill>
                        <a:srgbClr val="F8BB00">
                          <a:shade val="95000"/>
                          <a:satMod val="105000"/>
                        </a:srgbClr>
                      </a:solidFill>
                      <a:prstDash val="solid"/>
                    </a:lnB>
                    <a:lnTlToBr w="12700" cmpd="sng">
                      <a:noFill/>
                      <a:prstDash val="solid"/>
                    </a:lnTlToBr>
                    <a:lnBlToTr w="12700" cmpd="sng">
                      <a:noFill/>
                      <a:prstDash val="solid"/>
                    </a:lnBlToTr>
                    <a:solidFill>
                      <a:srgbClr val="F8BB00">
                        <a:alpha val="40000"/>
                      </a:srgbClr>
                    </a:solidFill>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algn="ctr"/>
                      <a:r>
                        <a:rPr lang="es-VE" dirty="0" smtClean="0"/>
                        <a:t>Crear</a:t>
                      </a:r>
                      <a:endParaRPr lang="es-VE" dirty="0"/>
                    </a:p>
                  </a:txBody>
                  <a:tcPr>
                    <a:lnL w="9525" cap="flat" cmpd="sng" algn="ctr">
                      <a:solidFill>
                        <a:srgbClr val="F8BB00">
                          <a:shade val="95000"/>
                          <a:satMod val="105000"/>
                        </a:srgbClr>
                      </a:solidFill>
                      <a:prstDash val="solid"/>
                    </a:lnL>
                    <a:lnR w="9525" cap="flat" cmpd="sng" algn="ctr">
                      <a:solidFill>
                        <a:srgbClr val="F8BB00">
                          <a:shade val="95000"/>
                          <a:satMod val="105000"/>
                        </a:srgbClr>
                      </a:solidFill>
                      <a:prstDash val="solid"/>
                    </a:lnR>
                    <a:lnT w="25400" cap="flat" cmpd="sng" algn="ctr">
                      <a:solidFill>
                        <a:srgbClr val="FFFFFF"/>
                      </a:solidFill>
                      <a:prstDash val="solid"/>
                    </a:lnT>
                    <a:lnB w="9525" cap="flat" cmpd="sng" algn="ctr">
                      <a:solidFill>
                        <a:srgbClr val="F8BB00">
                          <a:shade val="95000"/>
                          <a:satMod val="105000"/>
                        </a:srgbClr>
                      </a:solidFill>
                      <a:prstDash val="solid"/>
                    </a:lnB>
                    <a:lnTlToBr w="12700" cmpd="sng">
                      <a:noFill/>
                      <a:prstDash val="solid"/>
                    </a:lnTlToBr>
                    <a:lnBlToTr w="12700" cmpd="sng">
                      <a:noFill/>
                      <a:prstDash val="solid"/>
                    </a:lnBlToTr>
                    <a:solidFill>
                      <a:srgbClr val="F8BB00">
                        <a:alpha val="40000"/>
                      </a:srgbClr>
                    </a:solidFill>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algn="ctr"/>
                      <a:r>
                        <a:rPr lang="es-VE" dirty="0" smtClean="0"/>
                        <a:t>Efectuar</a:t>
                      </a:r>
                      <a:endParaRPr lang="es-VE" dirty="0"/>
                    </a:p>
                  </a:txBody>
                  <a:tcPr>
                    <a:lnL w="9525" cap="flat" cmpd="sng" algn="ctr">
                      <a:solidFill>
                        <a:srgbClr val="F8BB00">
                          <a:shade val="95000"/>
                          <a:satMod val="105000"/>
                        </a:srgbClr>
                      </a:solidFill>
                      <a:prstDash val="solid"/>
                    </a:lnL>
                    <a:lnR w="9525" cap="flat" cmpd="sng" algn="ctr">
                      <a:solidFill>
                        <a:srgbClr val="F8BB00">
                          <a:shade val="95000"/>
                          <a:satMod val="105000"/>
                        </a:srgbClr>
                      </a:solidFill>
                      <a:prstDash val="solid"/>
                    </a:lnR>
                    <a:lnT w="25400" cap="flat" cmpd="sng" algn="ctr">
                      <a:solidFill>
                        <a:srgbClr val="FFFFFF"/>
                      </a:solidFill>
                      <a:prstDash val="solid"/>
                    </a:lnT>
                    <a:lnB w="9525" cap="flat" cmpd="sng" algn="ctr">
                      <a:solidFill>
                        <a:srgbClr val="F8BB00">
                          <a:shade val="95000"/>
                          <a:satMod val="105000"/>
                        </a:srgbClr>
                      </a:solidFill>
                      <a:prstDash val="solid"/>
                    </a:lnB>
                    <a:lnTlToBr w="12700" cmpd="sng">
                      <a:noFill/>
                      <a:prstDash val="solid"/>
                    </a:lnTlToBr>
                    <a:lnBlToTr w="12700" cmpd="sng">
                      <a:noFill/>
                      <a:prstDash val="solid"/>
                    </a:lnBlToTr>
                    <a:solidFill>
                      <a:srgbClr val="F8BB00">
                        <a:alpha val="40000"/>
                      </a:srgbClr>
                    </a:solidFill>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algn="ctr"/>
                      <a:r>
                        <a:rPr lang="es-VE" dirty="0" smtClean="0"/>
                        <a:t>Explicar</a:t>
                      </a:r>
                      <a:endParaRPr lang="es-VE" dirty="0"/>
                    </a:p>
                  </a:txBody>
                  <a:tcPr>
                    <a:lnL w="9525" cap="flat" cmpd="sng" algn="ctr">
                      <a:solidFill>
                        <a:srgbClr val="F8BB00">
                          <a:shade val="95000"/>
                          <a:satMod val="105000"/>
                        </a:srgbClr>
                      </a:solidFill>
                      <a:prstDash val="solid"/>
                    </a:lnL>
                    <a:lnR w="9525" cap="flat" cmpd="sng" algn="ctr">
                      <a:solidFill>
                        <a:srgbClr val="F8BB00">
                          <a:shade val="95000"/>
                          <a:satMod val="105000"/>
                        </a:srgbClr>
                      </a:solidFill>
                      <a:prstDash val="solid"/>
                    </a:lnR>
                    <a:lnT w="25400" cap="flat" cmpd="sng" algn="ctr">
                      <a:solidFill>
                        <a:srgbClr val="FFFFFF"/>
                      </a:solidFill>
                      <a:prstDash val="solid"/>
                    </a:lnT>
                    <a:lnB w="9525" cap="flat" cmpd="sng" algn="ctr">
                      <a:solidFill>
                        <a:srgbClr val="F8BB00">
                          <a:shade val="95000"/>
                          <a:satMod val="105000"/>
                        </a:srgbClr>
                      </a:solidFill>
                      <a:prstDash val="solid"/>
                    </a:lnB>
                    <a:lnTlToBr w="12700" cmpd="sng">
                      <a:noFill/>
                      <a:prstDash val="solid"/>
                    </a:lnTlToBr>
                    <a:lnBlToTr w="12700" cmpd="sng">
                      <a:noFill/>
                      <a:prstDash val="solid"/>
                    </a:lnBlToTr>
                    <a:solidFill>
                      <a:srgbClr val="F8BB00">
                        <a:alpha val="40000"/>
                      </a:srgbClr>
                    </a:solidFill>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algn="ctr"/>
                      <a:r>
                        <a:rPr lang="es-VE" dirty="0" smtClean="0"/>
                        <a:t>Justificar</a:t>
                      </a:r>
                      <a:endParaRPr lang="es-VE" dirty="0"/>
                    </a:p>
                  </a:txBody>
                  <a:tcPr>
                    <a:lnL w="9525" cap="flat" cmpd="sng" algn="ctr">
                      <a:solidFill>
                        <a:srgbClr val="F8BB00">
                          <a:shade val="95000"/>
                          <a:satMod val="105000"/>
                        </a:srgbClr>
                      </a:solidFill>
                      <a:prstDash val="solid"/>
                    </a:lnL>
                    <a:lnR w="9525" cap="flat" cmpd="sng" algn="ctr">
                      <a:solidFill>
                        <a:srgbClr val="F8BB00">
                          <a:shade val="95000"/>
                          <a:satMod val="105000"/>
                        </a:srgbClr>
                      </a:solidFill>
                      <a:prstDash val="solid"/>
                    </a:lnR>
                    <a:lnT w="25400" cap="flat" cmpd="sng" algn="ctr">
                      <a:solidFill>
                        <a:srgbClr val="FFFFFF"/>
                      </a:solidFill>
                      <a:prstDash val="solid"/>
                    </a:lnT>
                    <a:lnB w="9525" cap="flat" cmpd="sng" algn="ctr">
                      <a:solidFill>
                        <a:srgbClr val="F8BB00">
                          <a:shade val="95000"/>
                          <a:satMod val="105000"/>
                        </a:srgbClr>
                      </a:solidFill>
                      <a:prstDash val="solid"/>
                    </a:lnB>
                    <a:lnTlToBr w="12700" cmpd="sng">
                      <a:noFill/>
                      <a:prstDash val="solid"/>
                    </a:lnTlToBr>
                    <a:lnBlToTr w="12700" cmpd="sng">
                      <a:noFill/>
                      <a:prstDash val="solid"/>
                    </a:lnBlToTr>
                    <a:solidFill>
                      <a:srgbClr val="F8BB00">
                        <a:alpha val="40000"/>
                      </a:srgbClr>
                    </a:solidFill>
                  </a:tcPr>
                </a:tc>
              </a:tr>
              <a:tr h="370840">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algn="ctr"/>
                      <a:r>
                        <a:rPr lang="es-VE" dirty="0" smtClean="0"/>
                        <a:t>Comparar</a:t>
                      </a:r>
                      <a:endParaRPr lang="es-VE" dirty="0"/>
                    </a:p>
                  </a:txBody>
                  <a:tcPr>
                    <a:lnL w="9525" cap="flat" cmpd="sng" algn="ctr">
                      <a:solidFill>
                        <a:srgbClr val="F8BB00">
                          <a:shade val="95000"/>
                          <a:satMod val="105000"/>
                        </a:srgbClr>
                      </a:solidFill>
                      <a:prstDash val="solid"/>
                    </a:lnL>
                    <a:lnR w="9525" cap="flat" cmpd="sng" algn="ctr">
                      <a:solidFill>
                        <a:srgbClr val="F8BB00">
                          <a:shade val="95000"/>
                          <a:satMod val="105000"/>
                        </a:srgbClr>
                      </a:solidFill>
                      <a:prstDash val="solid"/>
                    </a:lnR>
                    <a:lnT w="9525" cap="flat" cmpd="sng" algn="ctr">
                      <a:solidFill>
                        <a:srgbClr val="F8BB00">
                          <a:shade val="95000"/>
                          <a:satMod val="105000"/>
                        </a:srgbClr>
                      </a:solidFill>
                      <a:prstDash val="solid"/>
                    </a:lnT>
                    <a:lnB w="9525" cap="flat" cmpd="sng" algn="ctr">
                      <a:solidFill>
                        <a:srgbClr val="F8BB00">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algn="ctr"/>
                      <a:r>
                        <a:rPr lang="es-VE" dirty="0" smtClean="0"/>
                        <a:t>Deducir</a:t>
                      </a:r>
                      <a:endParaRPr lang="es-VE" dirty="0"/>
                    </a:p>
                  </a:txBody>
                  <a:tcPr>
                    <a:lnL w="9525" cap="flat" cmpd="sng" algn="ctr">
                      <a:solidFill>
                        <a:srgbClr val="F8BB00">
                          <a:shade val="95000"/>
                          <a:satMod val="105000"/>
                        </a:srgbClr>
                      </a:solidFill>
                      <a:prstDash val="solid"/>
                    </a:lnL>
                    <a:lnR w="9525" cap="flat" cmpd="sng" algn="ctr">
                      <a:solidFill>
                        <a:srgbClr val="F8BB00">
                          <a:shade val="95000"/>
                          <a:satMod val="105000"/>
                        </a:srgbClr>
                      </a:solidFill>
                      <a:prstDash val="solid"/>
                    </a:lnR>
                    <a:lnT w="9525" cap="flat" cmpd="sng" algn="ctr">
                      <a:solidFill>
                        <a:srgbClr val="F8BB00">
                          <a:shade val="95000"/>
                          <a:satMod val="105000"/>
                        </a:srgbClr>
                      </a:solidFill>
                      <a:prstDash val="solid"/>
                    </a:lnT>
                    <a:lnB w="9525" cap="flat" cmpd="sng" algn="ctr">
                      <a:solidFill>
                        <a:srgbClr val="F8BB00">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algn="ctr"/>
                      <a:r>
                        <a:rPr lang="es-VE" dirty="0" smtClean="0"/>
                        <a:t>Enumerar</a:t>
                      </a:r>
                      <a:endParaRPr lang="es-VE" dirty="0"/>
                    </a:p>
                  </a:txBody>
                  <a:tcPr>
                    <a:lnL w="9525" cap="flat" cmpd="sng" algn="ctr">
                      <a:solidFill>
                        <a:srgbClr val="F8BB00">
                          <a:shade val="95000"/>
                          <a:satMod val="105000"/>
                        </a:srgbClr>
                      </a:solidFill>
                      <a:prstDash val="solid"/>
                    </a:lnL>
                    <a:lnR w="9525" cap="flat" cmpd="sng" algn="ctr">
                      <a:solidFill>
                        <a:srgbClr val="F8BB00">
                          <a:shade val="95000"/>
                          <a:satMod val="105000"/>
                        </a:srgbClr>
                      </a:solidFill>
                      <a:prstDash val="solid"/>
                    </a:lnR>
                    <a:lnT w="9525" cap="flat" cmpd="sng" algn="ctr">
                      <a:solidFill>
                        <a:srgbClr val="F8BB00">
                          <a:shade val="95000"/>
                          <a:satMod val="105000"/>
                        </a:srgbClr>
                      </a:solidFill>
                      <a:prstDash val="solid"/>
                    </a:lnT>
                    <a:lnB w="9525" cap="flat" cmpd="sng" algn="ctr">
                      <a:solidFill>
                        <a:srgbClr val="F8BB00">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algn="ctr"/>
                      <a:r>
                        <a:rPr lang="es-VE" dirty="0" smtClean="0"/>
                        <a:t>Exponer</a:t>
                      </a:r>
                      <a:endParaRPr lang="es-VE" dirty="0"/>
                    </a:p>
                  </a:txBody>
                  <a:tcPr>
                    <a:lnL w="9525" cap="flat" cmpd="sng" algn="ctr">
                      <a:solidFill>
                        <a:srgbClr val="F8BB00">
                          <a:shade val="95000"/>
                          <a:satMod val="105000"/>
                        </a:srgbClr>
                      </a:solidFill>
                      <a:prstDash val="solid"/>
                    </a:lnL>
                    <a:lnR w="9525" cap="flat" cmpd="sng" algn="ctr">
                      <a:solidFill>
                        <a:srgbClr val="F8BB00">
                          <a:shade val="95000"/>
                          <a:satMod val="105000"/>
                        </a:srgbClr>
                      </a:solidFill>
                      <a:prstDash val="solid"/>
                    </a:lnR>
                    <a:lnT w="9525" cap="flat" cmpd="sng" algn="ctr">
                      <a:solidFill>
                        <a:srgbClr val="F8BB00">
                          <a:shade val="95000"/>
                          <a:satMod val="105000"/>
                        </a:srgbClr>
                      </a:solidFill>
                      <a:prstDash val="solid"/>
                    </a:lnT>
                    <a:lnB w="9525" cap="flat" cmpd="sng" algn="ctr">
                      <a:solidFill>
                        <a:srgbClr val="F8BB00">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algn="ctr"/>
                      <a:r>
                        <a:rPr lang="es-VE" dirty="0" smtClean="0"/>
                        <a:t>Organizar</a:t>
                      </a:r>
                      <a:endParaRPr lang="es-VE" dirty="0"/>
                    </a:p>
                  </a:txBody>
                  <a:tcPr>
                    <a:lnL w="9525" cap="flat" cmpd="sng" algn="ctr">
                      <a:solidFill>
                        <a:srgbClr val="F8BB00">
                          <a:shade val="95000"/>
                          <a:satMod val="105000"/>
                        </a:srgbClr>
                      </a:solidFill>
                      <a:prstDash val="solid"/>
                    </a:lnL>
                    <a:lnR w="9525" cap="flat" cmpd="sng" algn="ctr">
                      <a:solidFill>
                        <a:srgbClr val="F8BB00">
                          <a:shade val="95000"/>
                          <a:satMod val="105000"/>
                        </a:srgbClr>
                      </a:solidFill>
                      <a:prstDash val="solid"/>
                    </a:lnR>
                    <a:lnT w="9525" cap="flat" cmpd="sng" algn="ctr">
                      <a:solidFill>
                        <a:srgbClr val="F8BB00">
                          <a:shade val="95000"/>
                          <a:satMod val="105000"/>
                        </a:srgbClr>
                      </a:solidFill>
                      <a:prstDash val="solid"/>
                    </a:lnT>
                    <a:lnB w="9525" cap="flat" cmpd="sng" algn="ctr">
                      <a:solidFill>
                        <a:srgbClr val="F8BB00">
                          <a:shade val="95000"/>
                          <a:satMod val="105000"/>
                        </a:srgbClr>
                      </a:solidFill>
                      <a:prstDash val="solid"/>
                    </a:lnB>
                    <a:lnTlToBr w="12700" cmpd="sng">
                      <a:noFill/>
                      <a:prstDash val="solid"/>
                    </a:lnTlToBr>
                    <a:lnBlToTr w="12700" cmpd="sng">
                      <a:noFill/>
                      <a:prstDash val="solid"/>
                    </a:lnBlToTr>
                    <a:noFill/>
                  </a:tcPr>
                </a:tc>
              </a:tr>
              <a:tr h="370840">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algn="ctr"/>
                      <a:r>
                        <a:rPr lang="es-VE" dirty="0" smtClean="0"/>
                        <a:t>Compilar</a:t>
                      </a:r>
                      <a:endParaRPr lang="es-VE" dirty="0"/>
                    </a:p>
                  </a:txBody>
                  <a:tcPr>
                    <a:lnL w="9525" cap="flat" cmpd="sng" algn="ctr">
                      <a:solidFill>
                        <a:srgbClr val="F8BB00">
                          <a:shade val="95000"/>
                          <a:satMod val="105000"/>
                        </a:srgbClr>
                      </a:solidFill>
                      <a:prstDash val="solid"/>
                    </a:lnL>
                    <a:lnR w="9525" cap="flat" cmpd="sng" algn="ctr">
                      <a:solidFill>
                        <a:srgbClr val="F8BB00">
                          <a:shade val="95000"/>
                          <a:satMod val="105000"/>
                        </a:srgbClr>
                      </a:solidFill>
                      <a:prstDash val="solid"/>
                    </a:lnR>
                    <a:lnT w="9525" cap="flat" cmpd="sng" algn="ctr">
                      <a:solidFill>
                        <a:srgbClr val="F8BB00">
                          <a:shade val="95000"/>
                          <a:satMod val="105000"/>
                        </a:srgbClr>
                      </a:solidFill>
                      <a:prstDash val="solid"/>
                    </a:lnT>
                    <a:lnB w="9525" cap="flat" cmpd="sng" algn="ctr">
                      <a:solidFill>
                        <a:srgbClr val="F8BB00">
                          <a:shade val="95000"/>
                          <a:satMod val="105000"/>
                        </a:srgbClr>
                      </a:solidFill>
                      <a:prstDash val="solid"/>
                    </a:lnB>
                    <a:lnTlToBr w="12700" cmpd="sng">
                      <a:noFill/>
                      <a:prstDash val="solid"/>
                    </a:lnTlToBr>
                    <a:lnBlToTr w="12700" cmpd="sng">
                      <a:noFill/>
                      <a:prstDash val="solid"/>
                    </a:lnBlToTr>
                    <a:solidFill>
                      <a:srgbClr val="F8BB00">
                        <a:alpha val="40000"/>
                      </a:srgbClr>
                    </a:solidFill>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algn="ctr"/>
                      <a:r>
                        <a:rPr lang="es-VE" dirty="0" smtClean="0"/>
                        <a:t>Definir</a:t>
                      </a:r>
                      <a:endParaRPr lang="es-VE" dirty="0"/>
                    </a:p>
                  </a:txBody>
                  <a:tcPr>
                    <a:lnL w="9525" cap="flat" cmpd="sng" algn="ctr">
                      <a:solidFill>
                        <a:srgbClr val="F8BB00">
                          <a:shade val="95000"/>
                          <a:satMod val="105000"/>
                        </a:srgbClr>
                      </a:solidFill>
                      <a:prstDash val="solid"/>
                    </a:lnL>
                    <a:lnR w="9525" cap="flat" cmpd="sng" algn="ctr">
                      <a:solidFill>
                        <a:srgbClr val="F8BB00">
                          <a:shade val="95000"/>
                          <a:satMod val="105000"/>
                        </a:srgbClr>
                      </a:solidFill>
                      <a:prstDash val="solid"/>
                    </a:lnR>
                    <a:lnT w="9525" cap="flat" cmpd="sng" algn="ctr">
                      <a:solidFill>
                        <a:srgbClr val="F8BB00">
                          <a:shade val="95000"/>
                          <a:satMod val="105000"/>
                        </a:srgbClr>
                      </a:solidFill>
                      <a:prstDash val="solid"/>
                    </a:lnT>
                    <a:lnB w="9525" cap="flat" cmpd="sng" algn="ctr">
                      <a:solidFill>
                        <a:srgbClr val="F8BB00">
                          <a:shade val="95000"/>
                          <a:satMod val="105000"/>
                        </a:srgbClr>
                      </a:solidFill>
                      <a:prstDash val="solid"/>
                    </a:lnB>
                    <a:lnTlToBr w="12700" cmpd="sng">
                      <a:noFill/>
                      <a:prstDash val="solid"/>
                    </a:lnTlToBr>
                    <a:lnBlToTr w="12700" cmpd="sng">
                      <a:noFill/>
                      <a:prstDash val="solid"/>
                    </a:lnBlToTr>
                    <a:solidFill>
                      <a:srgbClr val="F8BB00">
                        <a:alpha val="40000"/>
                      </a:srgbClr>
                    </a:solidFill>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algn="ctr"/>
                      <a:r>
                        <a:rPr lang="es-VE" dirty="0" smtClean="0"/>
                        <a:t>Enunciar</a:t>
                      </a:r>
                      <a:endParaRPr lang="es-VE" dirty="0"/>
                    </a:p>
                  </a:txBody>
                  <a:tcPr>
                    <a:lnL w="9525" cap="flat" cmpd="sng" algn="ctr">
                      <a:solidFill>
                        <a:srgbClr val="F8BB00">
                          <a:shade val="95000"/>
                          <a:satMod val="105000"/>
                        </a:srgbClr>
                      </a:solidFill>
                      <a:prstDash val="solid"/>
                    </a:lnL>
                    <a:lnR w="9525" cap="flat" cmpd="sng" algn="ctr">
                      <a:solidFill>
                        <a:srgbClr val="F8BB00">
                          <a:shade val="95000"/>
                          <a:satMod val="105000"/>
                        </a:srgbClr>
                      </a:solidFill>
                      <a:prstDash val="solid"/>
                    </a:lnR>
                    <a:lnT w="9525" cap="flat" cmpd="sng" algn="ctr">
                      <a:solidFill>
                        <a:srgbClr val="F8BB00">
                          <a:shade val="95000"/>
                          <a:satMod val="105000"/>
                        </a:srgbClr>
                      </a:solidFill>
                      <a:prstDash val="solid"/>
                    </a:lnT>
                    <a:lnB w="9525" cap="flat" cmpd="sng" algn="ctr">
                      <a:solidFill>
                        <a:srgbClr val="F8BB00">
                          <a:shade val="95000"/>
                          <a:satMod val="105000"/>
                        </a:srgbClr>
                      </a:solidFill>
                      <a:prstDash val="solid"/>
                    </a:lnB>
                    <a:lnTlToBr w="12700" cmpd="sng">
                      <a:noFill/>
                      <a:prstDash val="solid"/>
                    </a:lnTlToBr>
                    <a:lnBlToTr w="12700" cmpd="sng">
                      <a:noFill/>
                      <a:prstDash val="solid"/>
                    </a:lnBlToTr>
                    <a:solidFill>
                      <a:srgbClr val="F8BB00">
                        <a:alpha val="40000"/>
                      </a:srgbClr>
                    </a:solidFill>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algn="ctr"/>
                      <a:r>
                        <a:rPr lang="es-VE" dirty="0" smtClean="0"/>
                        <a:t>Formular</a:t>
                      </a:r>
                      <a:endParaRPr lang="es-VE" dirty="0"/>
                    </a:p>
                  </a:txBody>
                  <a:tcPr>
                    <a:lnL w="9525" cap="flat" cmpd="sng" algn="ctr">
                      <a:solidFill>
                        <a:srgbClr val="F8BB00">
                          <a:shade val="95000"/>
                          <a:satMod val="105000"/>
                        </a:srgbClr>
                      </a:solidFill>
                      <a:prstDash val="solid"/>
                    </a:lnL>
                    <a:lnR w="9525" cap="flat" cmpd="sng" algn="ctr">
                      <a:solidFill>
                        <a:srgbClr val="F8BB00">
                          <a:shade val="95000"/>
                          <a:satMod val="105000"/>
                        </a:srgbClr>
                      </a:solidFill>
                      <a:prstDash val="solid"/>
                    </a:lnR>
                    <a:lnT w="9525" cap="flat" cmpd="sng" algn="ctr">
                      <a:solidFill>
                        <a:srgbClr val="F8BB00">
                          <a:shade val="95000"/>
                          <a:satMod val="105000"/>
                        </a:srgbClr>
                      </a:solidFill>
                      <a:prstDash val="solid"/>
                    </a:lnT>
                    <a:lnB w="9525" cap="flat" cmpd="sng" algn="ctr">
                      <a:solidFill>
                        <a:srgbClr val="F8BB00">
                          <a:shade val="95000"/>
                          <a:satMod val="105000"/>
                        </a:srgbClr>
                      </a:solidFill>
                      <a:prstDash val="solid"/>
                    </a:lnB>
                    <a:lnTlToBr w="12700" cmpd="sng">
                      <a:noFill/>
                      <a:prstDash val="solid"/>
                    </a:lnTlToBr>
                    <a:lnBlToTr w="12700" cmpd="sng">
                      <a:noFill/>
                      <a:prstDash val="solid"/>
                    </a:lnBlToTr>
                    <a:solidFill>
                      <a:srgbClr val="F8BB00">
                        <a:alpha val="40000"/>
                      </a:srgbClr>
                    </a:solidFill>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algn="ctr"/>
                      <a:r>
                        <a:rPr lang="es-VE" dirty="0" smtClean="0"/>
                        <a:t>Probar</a:t>
                      </a:r>
                      <a:endParaRPr lang="es-VE" dirty="0"/>
                    </a:p>
                  </a:txBody>
                  <a:tcPr>
                    <a:lnL w="9525" cap="flat" cmpd="sng" algn="ctr">
                      <a:solidFill>
                        <a:srgbClr val="F8BB00">
                          <a:shade val="95000"/>
                          <a:satMod val="105000"/>
                        </a:srgbClr>
                      </a:solidFill>
                      <a:prstDash val="solid"/>
                    </a:lnL>
                    <a:lnR w="9525" cap="flat" cmpd="sng" algn="ctr">
                      <a:solidFill>
                        <a:srgbClr val="F8BB00">
                          <a:shade val="95000"/>
                          <a:satMod val="105000"/>
                        </a:srgbClr>
                      </a:solidFill>
                      <a:prstDash val="solid"/>
                    </a:lnR>
                    <a:lnT w="9525" cap="flat" cmpd="sng" algn="ctr">
                      <a:solidFill>
                        <a:srgbClr val="F8BB00">
                          <a:shade val="95000"/>
                          <a:satMod val="105000"/>
                        </a:srgbClr>
                      </a:solidFill>
                      <a:prstDash val="solid"/>
                    </a:lnT>
                    <a:lnB w="9525" cap="flat" cmpd="sng" algn="ctr">
                      <a:solidFill>
                        <a:srgbClr val="F8BB00">
                          <a:shade val="95000"/>
                          <a:satMod val="105000"/>
                        </a:srgbClr>
                      </a:solidFill>
                      <a:prstDash val="solid"/>
                    </a:lnB>
                    <a:lnTlToBr w="12700" cmpd="sng">
                      <a:noFill/>
                      <a:prstDash val="solid"/>
                    </a:lnTlToBr>
                    <a:lnBlToTr w="12700" cmpd="sng">
                      <a:noFill/>
                      <a:prstDash val="solid"/>
                    </a:lnBlToTr>
                    <a:solidFill>
                      <a:srgbClr val="F8BB00">
                        <a:alpha val="40000"/>
                      </a:srgbClr>
                    </a:solidFill>
                  </a:tcPr>
                </a:tc>
              </a:tr>
              <a:tr h="370840">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algn="ctr"/>
                      <a:r>
                        <a:rPr lang="es-VE" dirty="0" smtClean="0"/>
                        <a:t>Componer</a:t>
                      </a:r>
                      <a:endParaRPr lang="es-VE" dirty="0"/>
                    </a:p>
                  </a:txBody>
                  <a:tcPr>
                    <a:lnL w="9525" cap="flat" cmpd="sng" algn="ctr">
                      <a:solidFill>
                        <a:srgbClr val="F8BB00">
                          <a:shade val="95000"/>
                          <a:satMod val="105000"/>
                        </a:srgbClr>
                      </a:solidFill>
                      <a:prstDash val="solid"/>
                    </a:lnL>
                    <a:lnR w="9525" cap="flat" cmpd="sng" algn="ctr">
                      <a:solidFill>
                        <a:srgbClr val="F8BB00">
                          <a:shade val="95000"/>
                          <a:satMod val="105000"/>
                        </a:srgbClr>
                      </a:solidFill>
                      <a:prstDash val="solid"/>
                    </a:lnR>
                    <a:lnT w="9525" cap="flat" cmpd="sng" algn="ctr">
                      <a:solidFill>
                        <a:srgbClr val="F8BB00">
                          <a:shade val="95000"/>
                          <a:satMod val="105000"/>
                        </a:srgbClr>
                      </a:solidFill>
                      <a:prstDash val="solid"/>
                    </a:lnT>
                    <a:lnB w="9525" cap="flat" cmpd="sng" algn="ctr">
                      <a:solidFill>
                        <a:srgbClr val="F8BB00">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algn="ctr"/>
                      <a:r>
                        <a:rPr lang="es-VE" dirty="0" smtClean="0"/>
                        <a:t>Demostrar</a:t>
                      </a:r>
                      <a:endParaRPr lang="es-VE" dirty="0"/>
                    </a:p>
                  </a:txBody>
                  <a:tcPr>
                    <a:lnL w="9525" cap="flat" cmpd="sng" algn="ctr">
                      <a:solidFill>
                        <a:srgbClr val="F8BB00">
                          <a:shade val="95000"/>
                          <a:satMod val="105000"/>
                        </a:srgbClr>
                      </a:solidFill>
                      <a:prstDash val="solid"/>
                    </a:lnL>
                    <a:lnR w="9525" cap="flat" cmpd="sng" algn="ctr">
                      <a:solidFill>
                        <a:srgbClr val="F8BB00">
                          <a:shade val="95000"/>
                          <a:satMod val="105000"/>
                        </a:srgbClr>
                      </a:solidFill>
                      <a:prstDash val="solid"/>
                    </a:lnR>
                    <a:lnT w="9525" cap="flat" cmpd="sng" algn="ctr">
                      <a:solidFill>
                        <a:srgbClr val="F8BB00">
                          <a:shade val="95000"/>
                          <a:satMod val="105000"/>
                        </a:srgbClr>
                      </a:solidFill>
                      <a:prstDash val="solid"/>
                    </a:lnT>
                    <a:lnB w="9525" cap="flat" cmpd="sng" algn="ctr">
                      <a:solidFill>
                        <a:srgbClr val="F8BB00">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algn="ctr"/>
                      <a:r>
                        <a:rPr lang="es-VE" dirty="0" smtClean="0"/>
                        <a:t>Especificar</a:t>
                      </a:r>
                      <a:endParaRPr lang="es-VE" dirty="0"/>
                    </a:p>
                  </a:txBody>
                  <a:tcPr>
                    <a:lnL w="9525" cap="flat" cmpd="sng" algn="ctr">
                      <a:solidFill>
                        <a:srgbClr val="F8BB00">
                          <a:shade val="95000"/>
                          <a:satMod val="105000"/>
                        </a:srgbClr>
                      </a:solidFill>
                      <a:prstDash val="solid"/>
                    </a:lnL>
                    <a:lnR w="9525" cap="flat" cmpd="sng" algn="ctr">
                      <a:solidFill>
                        <a:srgbClr val="F8BB00">
                          <a:shade val="95000"/>
                          <a:satMod val="105000"/>
                        </a:srgbClr>
                      </a:solidFill>
                      <a:prstDash val="solid"/>
                    </a:lnR>
                    <a:lnT w="9525" cap="flat" cmpd="sng" algn="ctr">
                      <a:solidFill>
                        <a:srgbClr val="F8BB00">
                          <a:shade val="95000"/>
                          <a:satMod val="105000"/>
                        </a:srgbClr>
                      </a:solidFill>
                      <a:prstDash val="solid"/>
                    </a:lnT>
                    <a:lnB w="9525" cap="flat" cmpd="sng" algn="ctr">
                      <a:solidFill>
                        <a:srgbClr val="F8BB00">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algn="ctr"/>
                      <a:r>
                        <a:rPr lang="es-VE" dirty="0" smtClean="0"/>
                        <a:t>Fundamentar</a:t>
                      </a:r>
                      <a:endParaRPr lang="es-VE" dirty="0"/>
                    </a:p>
                  </a:txBody>
                  <a:tcPr>
                    <a:lnL w="9525" cap="flat" cmpd="sng" algn="ctr">
                      <a:solidFill>
                        <a:srgbClr val="F8BB00">
                          <a:shade val="95000"/>
                          <a:satMod val="105000"/>
                        </a:srgbClr>
                      </a:solidFill>
                      <a:prstDash val="solid"/>
                    </a:lnL>
                    <a:lnR w="9525" cap="flat" cmpd="sng" algn="ctr">
                      <a:solidFill>
                        <a:srgbClr val="F8BB00">
                          <a:shade val="95000"/>
                          <a:satMod val="105000"/>
                        </a:srgbClr>
                      </a:solidFill>
                      <a:prstDash val="solid"/>
                    </a:lnR>
                    <a:lnT w="9525" cap="flat" cmpd="sng" algn="ctr">
                      <a:solidFill>
                        <a:srgbClr val="F8BB00">
                          <a:shade val="95000"/>
                          <a:satMod val="105000"/>
                        </a:srgbClr>
                      </a:solidFill>
                      <a:prstDash val="solid"/>
                    </a:lnT>
                    <a:lnB w="9525" cap="flat" cmpd="sng" algn="ctr">
                      <a:solidFill>
                        <a:srgbClr val="F8BB00">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algn="ctr"/>
                      <a:r>
                        <a:rPr lang="es-VE" dirty="0" smtClean="0"/>
                        <a:t>Producir</a:t>
                      </a:r>
                      <a:endParaRPr lang="es-VE" dirty="0"/>
                    </a:p>
                  </a:txBody>
                  <a:tcPr>
                    <a:lnL w="9525" cap="flat" cmpd="sng" algn="ctr">
                      <a:solidFill>
                        <a:srgbClr val="F8BB00">
                          <a:shade val="95000"/>
                          <a:satMod val="105000"/>
                        </a:srgbClr>
                      </a:solidFill>
                      <a:prstDash val="solid"/>
                    </a:lnL>
                    <a:lnR w="9525" cap="flat" cmpd="sng" algn="ctr">
                      <a:solidFill>
                        <a:srgbClr val="F8BB00">
                          <a:shade val="95000"/>
                          <a:satMod val="105000"/>
                        </a:srgbClr>
                      </a:solidFill>
                      <a:prstDash val="solid"/>
                    </a:lnR>
                    <a:lnT w="9525" cap="flat" cmpd="sng" algn="ctr">
                      <a:solidFill>
                        <a:srgbClr val="F8BB00">
                          <a:shade val="95000"/>
                          <a:satMod val="105000"/>
                        </a:srgbClr>
                      </a:solidFill>
                      <a:prstDash val="solid"/>
                    </a:lnT>
                    <a:lnB w="9525" cap="flat" cmpd="sng" algn="ctr">
                      <a:solidFill>
                        <a:srgbClr val="F8BB00">
                          <a:shade val="95000"/>
                          <a:satMod val="105000"/>
                        </a:srgbClr>
                      </a:solidFill>
                      <a:prstDash val="solid"/>
                    </a:lnB>
                    <a:lnTlToBr w="12700" cmpd="sng">
                      <a:noFill/>
                      <a:prstDash val="solid"/>
                    </a:lnTlToBr>
                    <a:lnBlToTr w="12700" cmpd="sng">
                      <a:noFill/>
                      <a:prstDash val="solid"/>
                    </a:lnBlToTr>
                    <a:noFill/>
                  </a:tcPr>
                </a:tc>
              </a:tr>
              <a:tr h="370840">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algn="ctr"/>
                      <a:r>
                        <a:rPr lang="es-VE" dirty="0" smtClean="0"/>
                        <a:t>Comprobar</a:t>
                      </a:r>
                      <a:endParaRPr lang="es-VE" dirty="0"/>
                    </a:p>
                  </a:txBody>
                  <a:tcPr>
                    <a:lnL w="9525" cap="flat" cmpd="sng" algn="ctr">
                      <a:solidFill>
                        <a:srgbClr val="F8BB00">
                          <a:shade val="95000"/>
                          <a:satMod val="105000"/>
                        </a:srgbClr>
                      </a:solidFill>
                      <a:prstDash val="solid"/>
                    </a:lnL>
                    <a:lnR w="9525" cap="flat" cmpd="sng" algn="ctr">
                      <a:solidFill>
                        <a:srgbClr val="F8BB00">
                          <a:shade val="95000"/>
                          <a:satMod val="105000"/>
                        </a:srgbClr>
                      </a:solidFill>
                      <a:prstDash val="solid"/>
                    </a:lnR>
                    <a:lnT w="9525" cap="flat" cmpd="sng" algn="ctr">
                      <a:solidFill>
                        <a:srgbClr val="F8BB00">
                          <a:shade val="95000"/>
                          <a:satMod val="105000"/>
                        </a:srgbClr>
                      </a:solidFill>
                      <a:prstDash val="solid"/>
                    </a:lnT>
                    <a:lnB w="9525" cap="flat" cmpd="sng" algn="ctr">
                      <a:solidFill>
                        <a:srgbClr val="F8BB00">
                          <a:shade val="95000"/>
                          <a:satMod val="105000"/>
                        </a:srgbClr>
                      </a:solidFill>
                      <a:prstDash val="solid"/>
                    </a:lnB>
                    <a:lnTlToBr w="12700" cmpd="sng">
                      <a:noFill/>
                      <a:prstDash val="solid"/>
                    </a:lnTlToBr>
                    <a:lnBlToTr w="12700" cmpd="sng">
                      <a:noFill/>
                      <a:prstDash val="solid"/>
                    </a:lnBlToTr>
                    <a:solidFill>
                      <a:srgbClr val="F8BB00">
                        <a:alpha val="40000"/>
                      </a:srgbClr>
                    </a:solidFill>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algn="ctr"/>
                      <a:r>
                        <a:rPr lang="es-VE" dirty="0" smtClean="0"/>
                        <a:t>Describir</a:t>
                      </a:r>
                      <a:endParaRPr lang="es-VE" dirty="0"/>
                    </a:p>
                  </a:txBody>
                  <a:tcPr>
                    <a:lnL w="9525" cap="flat" cmpd="sng" algn="ctr">
                      <a:solidFill>
                        <a:srgbClr val="F8BB00">
                          <a:shade val="95000"/>
                          <a:satMod val="105000"/>
                        </a:srgbClr>
                      </a:solidFill>
                      <a:prstDash val="solid"/>
                    </a:lnL>
                    <a:lnR w="9525" cap="flat" cmpd="sng" algn="ctr">
                      <a:solidFill>
                        <a:srgbClr val="F8BB00">
                          <a:shade val="95000"/>
                          <a:satMod val="105000"/>
                        </a:srgbClr>
                      </a:solidFill>
                      <a:prstDash val="solid"/>
                    </a:lnR>
                    <a:lnT w="9525" cap="flat" cmpd="sng" algn="ctr">
                      <a:solidFill>
                        <a:srgbClr val="F8BB00">
                          <a:shade val="95000"/>
                          <a:satMod val="105000"/>
                        </a:srgbClr>
                      </a:solidFill>
                      <a:prstDash val="solid"/>
                    </a:lnT>
                    <a:lnB w="9525" cap="flat" cmpd="sng" algn="ctr">
                      <a:solidFill>
                        <a:srgbClr val="F8BB00">
                          <a:shade val="95000"/>
                          <a:satMod val="105000"/>
                        </a:srgbClr>
                      </a:solidFill>
                      <a:prstDash val="solid"/>
                    </a:lnB>
                    <a:lnTlToBr w="12700" cmpd="sng">
                      <a:noFill/>
                      <a:prstDash val="solid"/>
                    </a:lnTlToBr>
                    <a:lnBlToTr w="12700" cmpd="sng">
                      <a:noFill/>
                      <a:prstDash val="solid"/>
                    </a:lnBlToTr>
                    <a:solidFill>
                      <a:srgbClr val="F8BB00">
                        <a:alpha val="40000"/>
                      </a:srgbClr>
                    </a:solidFill>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algn="ctr"/>
                      <a:r>
                        <a:rPr lang="es-VE" dirty="0" smtClean="0"/>
                        <a:t>Establecer</a:t>
                      </a:r>
                      <a:endParaRPr lang="es-VE" dirty="0"/>
                    </a:p>
                  </a:txBody>
                  <a:tcPr>
                    <a:lnL w="9525" cap="flat" cmpd="sng" algn="ctr">
                      <a:solidFill>
                        <a:srgbClr val="F8BB00">
                          <a:shade val="95000"/>
                          <a:satMod val="105000"/>
                        </a:srgbClr>
                      </a:solidFill>
                      <a:prstDash val="solid"/>
                    </a:lnL>
                    <a:lnR w="9525" cap="flat" cmpd="sng" algn="ctr">
                      <a:solidFill>
                        <a:srgbClr val="F8BB00">
                          <a:shade val="95000"/>
                          <a:satMod val="105000"/>
                        </a:srgbClr>
                      </a:solidFill>
                      <a:prstDash val="solid"/>
                    </a:lnR>
                    <a:lnT w="9525" cap="flat" cmpd="sng" algn="ctr">
                      <a:solidFill>
                        <a:srgbClr val="F8BB00">
                          <a:shade val="95000"/>
                          <a:satMod val="105000"/>
                        </a:srgbClr>
                      </a:solidFill>
                      <a:prstDash val="solid"/>
                    </a:lnT>
                    <a:lnB w="9525" cap="flat" cmpd="sng" algn="ctr">
                      <a:solidFill>
                        <a:srgbClr val="F8BB00">
                          <a:shade val="95000"/>
                          <a:satMod val="105000"/>
                        </a:srgbClr>
                      </a:solidFill>
                      <a:prstDash val="solid"/>
                    </a:lnB>
                    <a:lnTlToBr w="12700" cmpd="sng">
                      <a:noFill/>
                      <a:prstDash val="solid"/>
                    </a:lnTlToBr>
                    <a:lnBlToTr w="12700" cmpd="sng">
                      <a:noFill/>
                      <a:prstDash val="solid"/>
                    </a:lnBlToTr>
                    <a:solidFill>
                      <a:srgbClr val="F8BB00">
                        <a:alpha val="40000"/>
                      </a:srgbClr>
                    </a:solidFill>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algn="ctr"/>
                      <a:r>
                        <a:rPr lang="es-VE" dirty="0" smtClean="0"/>
                        <a:t>Generar</a:t>
                      </a:r>
                      <a:endParaRPr lang="es-VE" dirty="0"/>
                    </a:p>
                  </a:txBody>
                  <a:tcPr>
                    <a:lnL w="9525" cap="flat" cmpd="sng" algn="ctr">
                      <a:solidFill>
                        <a:srgbClr val="F8BB00">
                          <a:shade val="95000"/>
                          <a:satMod val="105000"/>
                        </a:srgbClr>
                      </a:solidFill>
                      <a:prstDash val="solid"/>
                    </a:lnL>
                    <a:lnR w="9525" cap="flat" cmpd="sng" algn="ctr">
                      <a:solidFill>
                        <a:srgbClr val="F8BB00">
                          <a:shade val="95000"/>
                          <a:satMod val="105000"/>
                        </a:srgbClr>
                      </a:solidFill>
                      <a:prstDash val="solid"/>
                    </a:lnR>
                    <a:lnT w="9525" cap="flat" cmpd="sng" algn="ctr">
                      <a:solidFill>
                        <a:srgbClr val="F8BB00">
                          <a:shade val="95000"/>
                          <a:satMod val="105000"/>
                        </a:srgbClr>
                      </a:solidFill>
                      <a:prstDash val="solid"/>
                    </a:lnT>
                    <a:lnB w="9525" cap="flat" cmpd="sng" algn="ctr">
                      <a:solidFill>
                        <a:srgbClr val="F8BB00">
                          <a:shade val="95000"/>
                          <a:satMod val="105000"/>
                        </a:srgbClr>
                      </a:solidFill>
                      <a:prstDash val="solid"/>
                    </a:lnB>
                    <a:lnTlToBr w="12700" cmpd="sng">
                      <a:noFill/>
                      <a:prstDash val="solid"/>
                    </a:lnTlToBr>
                    <a:lnBlToTr w="12700" cmpd="sng">
                      <a:noFill/>
                      <a:prstDash val="solid"/>
                    </a:lnBlToTr>
                    <a:solidFill>
                      <a:srgbClr val="F8BB00">
                        <a:alpha val="40000"/>
                      </a:srgbClr>
                    </a:solidFill>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algn="ctr"/>
                      <a:r>
                        <a:rPr lang="es-VE" dirty="0" smtClean="0"/>
                        <a:t>Proponer</a:t>
                      </a:r>
                      <a:endParaRPr lang="es-VE" dirty="0"/>
                    </a:p>
                  </a:txBody>
                  <a:tcPr>
                    <a:lnL w="9525" cap="flat" cmpd="sng" algn="ctr">
                      <a:solidFill>
                        <a:srgbClr val="F8BB00">
                          <a:shade val="95000"/>
                          <a:satMod val="105000"/>
                        </a:srgbClr>
                      </a:solidFill>
                      <a:prstDash val="solid"/>
                    </a:lnL>
                    <a:lnR w="9525" cap="flat" cmpd="sng" algn="ctr">
                      <a:solidFill>
                        <a:srgbClr val="F8BB00">
                          <a:shade val="95000"/>
                          <a:satMod val="105000"/>
                        </a:srgbClr>
                      </a:solidFill>
                      <a:prstDash val="solid"/>
                    </a:lnR>
                    <a:lnT w="9525" cap="flat" cmpd="sng" algn="ctr">
                      <a:solidFill>
                        <a:srgbClr val="F8BB00">
                          <a:shade val="95000"/>
                          <a:satMod val="105000"/>
                        </a:srgbClr>
                      </a:solidFill>
                      <a:prstDash val="solid"/>
                    </a:lnT>
                    <a:lnB w="9525" cap="flat" cmpd="sng" algn="ctr">
                      <a:solidFill>
                        <a:srgbClr val="F8BB00">
                          <a:shade val="95000"/>
                          <a:satMod val="105000"/>
                        </a:srgbClr>
                      </a:solidFill>
                      <a:prstDash val="solid"/>
                    </a:lnB>
                    <a:lnTlToBr w="12700" cmpd="sng">
                      <a:noFill/>
                      <a:prstDash val="solid"/>
                    </a:lnTlToBr>
                    <a:lnBlToTr w="12700" cmpd="sng">
                      <a:noFill/>
                      <a:prstDash val="solid"/>
                    </a:lnBlToTr>
                    <a:solidFill>
                      <a:srgbClr val="F8BB00">
                        <a:alpha val="40000"/>
                      </a:srgbClr>
                    </a:solidFill>
                  </a:tcPr>
                </a:tc>
              </a:tr>
              <a:tr h="370840">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algn="ctr"/>
                      <a:r>
                        <a:rPr lang="es-VE" dirty="0" smtClean="0"/>
                        <a:t>Conceptualizar</a:t>
                      </a:r>
                      <a:endParaRPr lang="es-VE" dirty="0"/>
                    </a:p>
                  </a:txBody>
                  <a:tcPr>
                    <a:lnL w="9525" cap="flat" cmpd="sng" algn="ctr">
                      <a:solidFill>
                        <a:srgbClr val="F8BB00">
                          <a:shade val="95000"/>
                          <a:satMod val="105000"/>
                        </a:srgbClr>
                      </a:solidFill>
                      <a:prstDash val="solid"/>
                    </a:lnL>
                    <a:lnR w="9525" cap="flat" cmpd="sng" algn="ctr">
                      <a:solidFill>
                        <a:srgbClr val="F8BB00">
                          <a:shade val="95000"/>
                          <a:satMod val="105000"/>
                        </a:srgbClr>
                      </a:solidFill>
                      <a:prstDash val="solid"/>
                    </a:lnR>
                    <a:lnT w="9525" cap="flat" cmpd="sng" algn="ctr">
                      <a:solidFill>
                        <a:srgbClr val="F8BB00">
                          <a:shade val="95000"/>
                          <a:satMod val="105000"/>
                        </a:srgbClr>
                      </a:solidFill>
                      <a:prstDash val="solid"/>
                    </a:lnT>
                    <a:lnB w="9525" cap="flat" cmpd="sng" algn="ctr">
                      <a:solidFill>
                        <a:srgbClr val="F8BB00">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algn="ctr"/>
                      <a:r>
                        <a:rPr lang="es-VE" dirty="0" smtClean="0"/>
                        <a:t>Designar</a:t>
                      </a:r>
                      <a:endParaRPr lang="es-VE" dirty="0"/>
                    </a:p>
                  </a:txBody>
                  <a:tcPr>
                    <a:lnL w="9525" cap="flat" cmpd="sng" algn="ctr">
                      <a:solidFill>
                        <a:srgbClr val="F8BB00">
                          <a:shade val="95000"/>
                          <a:satMod val="105000"/>
                        </a:srgbClr>
                      </a:solidFill>
                      <a:prstDash val="solid"/>
                    </a:lnL>
                    <a:lnR w="9525" cap="flat" cmpd="sng" algn="ctr">
                      <a:solidFill>
                        <a:srgbClr val="F8BB00">
                          <a:shade val="95000"/>
                          <a:satMod val="105000"/>
                        </a:srgbClr>
                      </a:solidFill>
                      <a:prstDash val="solid"/>
                    </a:lnR>
                    <a:lnT w="9525" cap="flat" cmpd="sng" algn="ctr">
                      <a:solidFill>
                        <a:srgbClr val="F8BB00">
                          <a:shade val="95000"/>
                          <a:satMod val="105000"/>
                        </a:srgbClr>
                      </a:solidFill>
                      <a:prstDash val="solid"/>
                    </a:lnT>
                    <a:lnB w="9525" cap="flat" cmpd="sng" algn="ctr">
                      <a:solidFill>
                        <a:srgbClr val="F8BB00">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algn="ctr"/>
                      <a:r>
                        <a:rPr lang="es-VE" dirty="0" smtClean="0"/>
                        <a:t>Estandarizar</a:t>
                      </a:r>
                      <a:endParaRPr lang="es-VE" dirty="0"/>
                    </a:p>
                  </a:txBody>
                  <a:tcPr>
                    <a:lnL w="9525" cap="flat" cmpd="sng" algn="ctr">
                      <a:solidFill>
                        <a:srgbClr val="F8BB00">
                          <a:shade val="95000"/>
                          <a:satMod val="105000"/>
                        </a:srgbClr>
                      </a:solidFill>
                      <a:prstDash val="solid"/>
                    </a:lnL>
                    <a:lnR w="9525" cap="flat" cmpd="sng" algn="ctr">
                      <a:solidFill>
                        <a:srgbClr val="F8BB00">
                          <a:shade val="95000"/>
                          <a:satMod val="105000"/>
                        </a:srgbClr>
                      </a:solidFill>
                      <a:prstDash val="solid"/>
                    </a:lnR>
                    <a:lnT w="9525" cap="flat" cmpd="sng" algn="ctr">
                      <a:solidFill>
                        <a:srgbClr val="F8BB00">
                          <a:shade val="95000"/>
                          <a:satMod val="105000"/>
                        </a:srgbClr>
                      </a:solidFill>
                      <a:prstDash val="solid"/>
                    </a:lnT>
                    <a:lnB w="9525" cap="flat" cmpd="sng" algn="ctr">
                      <a:solidFill>
                        <a:srgbClr val="F8BB00">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algn="ctr"/>
                      <a:r>
                        <a:rPr lang="es-VE" dirty="0" smtClean="0"/>
                        <a:t>Identificar</a:t>
                      </a:r>
                      <a:endParaRPr lang="es-VE" dirty="0"/>
                    </a:p>
                  </a:txBody>
                  <a:tcPr>
                    <a:lnL w="9525" cap="flat" cmpd="sng" algn="ctr">
                      <a:solidFill>
                        <a:srgbClr val="F8BB00">
                          <a:shade val="95000"/>
                          <a:satMod val="105000"/>
                        </a:srgbClr>
                      </a:solidFill>
                      <a:prstDash val="solid"/>
                    </a:lnL>
                    <a:lnR w="9525" cap="flat" cmpd="sng" algn="ctr">
                      <a:solidFill>
                        <a:srgbClr val="F8BB00">
                          <a:shade val="95000"/>
                          <a:satMod val="105000"/>
                        </a:srgbClr>
                      </a:solidFill>
                      <a:prstDash val="solid"/>
                    </a:lnR>
                    <a:lnT w="9525" cap="flat" cmpd="sng" algn="ctr">
                      <a:solidFill>
                        <a:srgbClr val="F8BB00">
                          <a:shade val="95000"/>
                          <a:satMod val="105000"/>
                        </a:srgbClr>
                      </a:solidFill>
                      <a:prstDash val="solid"/>
                    </a:lnT>
                    <a:lnB w="9525" cap="flat" cmpd="sng" algn="ctr">
                      <a:solidFill>
                        <a:srgbClr val="F8BB00">
                          <a:shade val="95000"/>
                          <a:satMod val="105000"/>
                        </a:srgbClr>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algn="ctr"/>
                      <a:r>
                        <a:rPr lang="es-VE" dirty="0" smtClean="0"/>
                        <a:t>Sintetizar</a:t>
                      </a:r>
                      <a:endParaRPr lang="es-VE" dirty="0"/>
                    </a:p>
                  </a:txBody>
                  <a:tcPr>
                    <a:lnL w="9525" cap="flat" cmpd="sng" algn="ctr">
                      <a:solidFill>
                        <a:srgbClr val="F8BB00">
                          <a:shade val="95000"/>
                          <a:satMod val="105000"/>
                        </a:srgbClr>
                      </a:solidFill>
                      <a:prstDash val="solid"/>
                    </a:lnL>
                    <a:lnR w="9525" cap="flat" cmpd="sng" algn="ctr">
                      <a:solidFill>
                        <a:srgbClr val="F8BB00">
                          <a:shade val="95000"/>
                          <a:satMod val="105000"/>
                        </a:srgbClr>
                      </a:solidFill>
                      <a:prstDash val="solid"/>
                    </a:lnR>
                    <a:lnT w="9525" cap="flat" cmpd="sng" algn="ctr">
                      <a:solidFill>
                        <a:srgbClr val="F8BB00">
                          <a:shade val="95000"/>
                          <a:satMod val="105000"/>
                        </a:srgbClr>
                      </a:solidFill>
                      <a:prstDash val="solid"/>
                    </a:lnT>
                    <a:lnB w="9525" cap="flat" cmpd="sng" algn="ctr">
                      <a:solidFill>
                        <a:srgbClr val="F8BB00">
                          <a:shade val="95000"/>
                          <a:satMod val="105000"/>
                        </a:srgbClr>
                      </a:solidFill>
                      <a:prstDash val="soli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1075434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4810601" y="1875535"/>
            <a:ext cx="2426418" cy="2481287"/>
          </a:xfrm>
          <a:prstGeom prst="rect">
            <a:avLst/>
          </a:prstGeom>
        </p:spPr>
      </p:pic>
    </p:spTree>
    <p:extLst>
      <p:ext uri="{BB962C8B-B14F-4D97-AF65-F5344CB8AC3E}">
        <p14:creationId xmlns:p14="http://schemas.microsoft.com/office/powerpoint/2010/main" val="3788895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pPr algn="ctr"/>
            <a:r>
              <a:rPr lang="es-VE" dirty="0" smtClean="0"/>
              <a:t>Formulación de Objetivos</a:t>
            </a:r>
            <a:endParaRPr lang="es-VE" dirty="0"/>
          </a:p>
        </p:txBody>
      </p:sp>
      <p:sp>
        <p:nvSpPr>
          <p:cNvPr id="5" name="Marcador de contenido 4"/>
          <p:cNvSpPr>
            <a:spLocks noGrp="1"/>
          </p:cNvSpPr>
          <p:nvPr>
            <p:ph idx="1"/>
          </p:nvPr>
        </p:nvSpPr>
        <p:spPr/>
        <p:txBody>
          <a:bodyPr>
            <a:normAutofit/>
          </a:bodyPr>
          <a:lstStyle/>
          <a:p>
            <a:pPr algn="just">
              <a:lnSpc>
                <a:spcPct val="100000"/>
              </a:lnSpc>
              <a:spcBef>
                <a:spcPts val="0"/>
              </a:spcBef>
            </a:pPr>
            <a:r>
              <a:rPr lang="es-VE" sz="2400" dirty="0" smtClean="0"/>
              <a:t>-La formulación de objetivos, requiere según Hurtado (2005), de claridad por parte del investigador en cuanto a lo que desea lograr y la toma de decisiones para determinar aquellos aspectos de interés en los cuales se va enfocar la investigación y para hacer explícito hasta dónde se quiere llegar.</a:t>
            </a:r>
          </a:p>
          <a:p>
            <a:pPr algn="just">
              <a:lnSpc>
                <a:spcPct val="100000"/>
              </a:lnSpc>
              <a:spcBef>
                <a:spcPts val="0"/>
              </a:spcBef>
            </a:pPr>
            <a:r>
              <a:rPr lang="es-VE" sz="2400" dirty="0" smtClean="0"/>
              <a:t>-En una investigación cuando los objetivos no están claramente expresados, según Hurtado (</a:t>
            </a:r>
            <a:r>
              <a:rPr lang="es-VE" sz="2400" dirty="0" err="1" smtClean="0"/>
              <a:t>ob.cit</a:t>
            </a:r>
            <a:r>
              <a:rPr lang="es-VE" sz="2400" dirty="0" smtClean="0"/>
              <a:t>.), el investigador corre el riesgo de perderse en el proceso y lo más lastimoso es que quizás no logre responder adecuadamente a las preguntas de investigación.</a:t>
            </a:r>
            <a:endParaRPr lang="es-VE" sz="2400" dirty="0"/>
          </a:p>
        </p:txBody>
      </p:sp>
    </p:spTree>
    <p:extLst>
      <p:ext uri="{BB962C8B-B14F-4D97-AF65-F5344CB8AC3E}">
        <p14:creationId xmlns:p14="http://schemas.microsoft.com/office/powerpoint/2010/main" val="3726654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dirty="0">
                <a:solidFill>
                  <a:srgbClr val="404040"/>
                </a:solidFill>
                <a:latin typeface="Calibri Light" panose="020F0302020204030204" pitchFamily="34" charset="0"/>
              </a:rPr>
              <a:t>Formulación de Objetivos</a:t>
            </a:r>
            <a:endParaRPr lang="es-VE" dirty="0"/>
          </a:p>
        </p:txBody>
      </p:sp>
      <p:sp>
        <p:nvSpPr>
          <p:cNvPr id="3" name="Marcador de contenido 2"/>
          <p:cNvSpPr>
            <a:spLocks noGrp="1"/>
          </p:cNvSpPr>
          <p:nvPr>
            <p:ph idx="1"/>
          </p:nvPr>
        </p:nvSpPr>
        <p:spPr/>
        <p:txBody>
          <a:bodyPr>
            <a:normAutofit lnSpcReduction="10000"/>
          </a:bodyPr>
          <a:lstStyle/>
          <a:p>
            <a:pPr algn="just"/>
            <a:r>
              <a:rPr lang="es-VE" sz="2400" dirty="0" smtClean="0"/>
              <a:t>Todo objetivo de investigación, en opinión de Hurtado (</a:t>
            </a:r>
            <a:r>
              <a:rPr lang="es-VE" sz="2400" dirty="0" err="1" smtClean="0"/>
              <a:t>ob.cit</a:t>
            </a:r>
            <a:r>
              <a:rPr lang="es-VE" sz="2400" dirty="0" smtClean="0"/>
              <a:t>.),  debe estar orientado al logro de conocimiento, “sin embargo, es frecuente ver en algunos trabajos de investigación la formulación de objetivos que en realidad no son objetivos de investigación, sino que se refieren a logros a partir de algún otro tipo de actividad humana” (p.2), por ejemplo, </a:t>
            </a:r>
            <a:r>
              <a:rPr lang="es-VE" sz="2400" b="1" dirty="0" smtClean="0">
                <a:solidFill>
                  <a:schemeClr val="accent1">
                    <a:lumMod val="75000"/>
                  </a:schemeClr>
                </a:solidFill>
              </a:rPr>
              <a:t>las investigaciones documentales</a:t>
            </a:r>
            <a:r>
              <a:rPr lang="es-VE" sz="2400" dirty="0" smtClean="0"/>
              <a:t>, cuyo tipo es documental, pero se la confunde con la fase de revisión documental y en lugar de formular objetivos de investigación se formulan objetivos relacionados con la recopilación y presentación de materiales bibliográficos realizados por otros autores, ya que en según la citada autora, si bien hay un procedimiento de búsqueda de información, el conocimiento no es novedoso, porque reúne e integra un conocimiento ya existente.</a:t>
            </a:r>
            <a:endParaRPr lang="es-VE" sz="2400" dirty="0"/>
          </a:p>
        </p:txBody>
      </p:sp>
    </p:spTree>
    <p:extLst>
      <p:ext uri="{BB962C8B-B14F-4D97-AF65-F5344CB8AC3E}">
        <p14:creationId xmlns:p14="http://schemas.microsoft.com/office/powerpoint/2010/main" val="1854791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dirty="0" smtClean="0">
                <a:solidFill>
                  <a:schemeClr val="accent1">
                    <a:lumMod val="75000"/>
                  </a:schemeClr>
                </a:solidFill>
              </a:rPr>
              <a:t>Ejemplo</a:t>
            </a:r>
            <a:endParaRPr lang="es-VE" dirty="0">
              <a:solidFill>
                <a:schemeClr val="accent1">
                  <a:lumMod val="75000"/>
                </a:schemeClr>
              </a:solidFill>
            </a:endParaRPr>
          </a:p>
        </p:txBody>
      </p:sp>
      <p:sp>
        <p:nvSpPr>
          <p:cNvPr id="4" name="Marcador de texto 3"/>
          <p:cNvSpPr>
            <a:spLocks noGrp="1"/>
          </p:cNvSpPr>
          <p:nvPr>
            <p:ph type="body" idx="1"/>
          </p:nvPr>
        </p:nvSpPr>
        <p:spPr/>
        <p:txBody>
          <a:bodyPr/>
          <a:lstStyle/>
          <a:p>
            <a:pPr algn="ctr"/>
            <a:r>
              <a:rPr lang="es-VE" b="1" dirty="0" smtClean="0"/>
              <a:t>incorrecto</a:t>
            </a:r>
            <a:endParaRPr lang="es-VE" b="1" dirty="0"/>
          </a:p>
        </p:txBody>
      </p:sp>
      <p:sp>
        <p:nvSpPr>
          <p:cNvPr id="5" name="Marcador de contenido 4"/>
          <p:cNvSpPr>
            <a:spLocks noGrp="1"/>
          </p:cNvSpPr>
          <p:nvPr>
            <p:ph sz="half" idx="2"/>
          </p:nvPr>
        </p:nvSpPr>
        <p:spPr/>
        <p:txBody>
          <a:bodyPr/>
          <a:lstStyle/>
          <a:p>
            <a:pPr algn="just">
              <a:lnSpc>
                <a:spcPct val="100000"/>
              </a:lnSpc>
              <a:spcBef>
                <a:spcPts val="0"/>
              </a:spcBef>
            </a:pPr>
            <a:r>
              <a:rPr lang="es-VE" sz="1800" dirty="0" smtClean="0"/>
              <a:t>1</a:t>
            </a:r>
            <a:r>
              <a:rPr lang="es-VE" dirty="0" smtClean="0"/>
              <a:t>.</a:t>
            </a:r>
            <a:r>
              <a:rPr lang="es-VE" sz="1800" dirty="0" smtClean="0"/>
              <a:t>Realizar una revisión teórica de los planteamientos de diversos autores en torno al concepto de epistemología y su importancia en el contexto científico actual.</a:t>
            </a:r>
          </a:p>
          <a:p>
            <a:pPr algn="just">
              <a:lnSpc>
                <a:spcPct val="100000"/>
              </a:lnSpc>
              <a:spcBef>
                <a:spcPts val="0"/>
              </a:spcBef>
            </a:pPr>
            <a:endParaRPr lang="es-VE" sz="1800" dirty="0" smtClean="0"/>
          </a:p>
          <a:p>
            <a:pPr algn="just">
              <a:lnSpc>
                <a:spcPct val="100000"/>
              </a:lnSpc>
              <a:spcBef>
                <a:spcPts val="0"/>
              </a:spcBef>
            </a:pPr>
            <a:endParaRPr lang="es-VE" sz="1800" dirty="0"/>
          </a:p>
          <a:p>
            <a:pPr algn="just">
              <a:lnSpc>
                <a:spcPct val="100000"/>
              </a:lnSpc>
              <a:spcBef>
                <a:spcPts val="0"/>
              </a:spcBef>
            </a:pPr>
            <a:r>
              <a:rPr lang="es-VE" sz="1800" dirty="0" smtClean="0"/>
              <a:t>2. Profundizar en el estudio de las políticas para la educación superior en Venezuela y su importancia en el contexto de la postmodernidad.</a:t>
            </a:r>
            <a:endParaRPr lang="es-VE" dirty="0"/>
          </a:p>
        </p:txBody>
      </p:sp>
      <p:sp>
        <p:nvSpPr>
          <p:cNvPr id="6" name="Marcador de texto 5"/>
          <p:cNvSpPr>
            <a:spLocks noGrp="1"/>
          </p:cNvSpPr>
          <p:nvPr>
            <p:ph type="body" sz="quarter" idx="3"/>
          </p:nvPr>
        </p:nvSpPr>
        <p:spPr/>
        <p:txBody>
          <a:bodyPr/>
          <a:lstStyle/>
          <a:p>
            <a:pPr algn="ctr"/>
            <a:r>
              <a:rPr lang="es-VE" b="1" dirty="0" smtClean="0"/>
              <a:t>correcto</a:t>
            </a:r>
            <a:endParaRPr lang="es-VE" b="1" dirty="0"/>
          </a:p>
        </p:txBody>
      </p:sp>
      <p:sp>
        <p:nvSpPr>
          <p:cNvPr id="7" name="Marcador de contenido 6"/>
          <p:cNvSpPr>
            <a:spLocks noGrp="1"/>
          </p:cNvSpPr>
          <p:nvPr>
            <p:ph sz="quarter" idx="4"/>
          </p:nvPr>
        </p:nvSpPr>
        <p:spPr/>
        <p:txBody>
          <a:bodyPr>
            <a:normAutofit/>
          </a:bodyPr>
          <a:lstStyle/>
          <a:p>
            <a:pPr algn="just">
              <a:lnSpc>
                <a:spcPct val="100000"/>
              </a:lnSpc>
              <a:spcBef>
                <a:spcPts val="0"/>
              </a:spcBef>
            </a:pPr>
            <a:r>
              <a:rPr lang="es-VE" sz="1800" dirty="0"/>
              <a:t>1</a:t>
            </a:r>
            <a:r>
              <a:rPr lang="es-VE" sz="1800" dirty="0" smtClean="0"/>
              <a:t>. Analizar  los planteamientos de los autores más recientes en el campo de la investigación, con respecto al concepto de ciencia, a partir de los criterios aportados por los diferentes modelos epistémicos.</a:t>
            </a:r>
          </a:p>
          <a:p>
            <a:pPr algn="just">
              <a:lnSpc>
                <a:spcPct val="100000"/>
              </a:lnSpc>
              <a:spcBef>
                <a:spcPts val="0"/>
              </a:spcBef>
            </a:pPr>
            <a:endParaRPr lang="es-VE" sz="1800" dirty="0" smtClean="0"/>
          </a:p>
          <a:p>
            <a:pPr algn="just">
              <a:lnSpc>
                <a:spcPct val="100000"/>
              </a:lnSpc>
              <a:spcBef>
                <a:spcPts val="0"/>
              </a:spcBef>
            </a:pPr>
            <a:r>
              <a:rPr lang="es-VE" sz="1800" dirty="0" smtClean="0"/>
              <a:t>2. Analizar las políticas para la educación superior en Venezuela a partir de los criterios de calidad y pertinencia.</a:t>
            </a:r>
          </a:p>
          <a:p>
            <a:pPr algn="just">
              <a:lnSpc>
                <a:spcPct val="100000"/>
              </a:lnSpc>
              <a:spcBef>
                <a:spcPts val="0"/>
              </a:spcBef>
            </a:pPr>
            <a:endParaRPr lang="es-VE" sz="1800" dirty="0"/>
          </a:p>
          <a:p>
            <a:pPr algn="just">
              <a:lnSpc>
                <a:spcPct val="100000"/>
              </a:lnSpc>
              <a:spcBef>
                <a:spcPts val="0"/>
              </a:spcBef>
            </a:pPr>
            <a:endParaRPr lang="es-VE" sz="1800" dirty="0" smtClean="0"/>
          </a:p>
          <a:p>
            <a:pPr algn="just">
              <a:lnSpc>
                <a:spcPct val="100000"/>
              </a:lnSpc>
              <a:spcBef>
                <a:spcPts val="0"/>
              </a:spcBef>
            </a:pPr>
            <a:endParaRPr lang="es-VE" sz="1800" dirty="0" smtClean="0"/>
          </a:p>
          <a:p>
            <a:pPr algn="just"/>
            <a:endParaRPr lang="es-VE" sz="1800" dirty="0"/>
          </a:p>
          <a:p>
            <a:pPr algn="just"/>
            <a:endParaRPr lang="es-VE" sz="1800" dirty="0"/>
          </a:p>
        </p:txBody>
      </p:sp>
    </p:spTree>
    <p:extLst>
      <p:ext uri="{BB962C8B-B14F-4D97-AF65-F5344CB8AC3E}">
        <p14:creationId xmlns:p14="http://schemas.microsoft.com/office/powerpoint/2010/main" val="4271594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p:cNvSpPr>
            <a:spLocks noGrp="1"/>
          </p:cNvSpPr>
          <p:nvPr>
            <p:ph type="title"/>
          </p:nvPr>
        </p:nvSpPr>
        <p:spPr/>
        <p:txBody>
          <a:bodyPr/>
          <a:lstStyle/>
          <a:p>
            <a:pPr algn="ctr"/>
            <a:r>
              <a:rPr lang="es-VE" dirty="0" smtClean="0">
                <a:solidFill>
                  <a:schemeClr val="accent1">
                    <a:lumMod val="75000"/>
                  </a:schemeClr>
                </a:solidFill>
              </a:rPr>
              <a:t>Ejemplo</a:t>
            </a:r>
            <a:endParaRPr lang="es-VE" dirty="0">
              <a:solidFill>
                <a:schemeClr val="accent1">
                  <a:lumMod val="75000"/>
                </a:schemeClr>
              </a:solidFill>
            </a:endParaRPr>
          </a:p>
        </p:txBody>
      </p:sp>
      <p:sp>
        <p:nvSpPr>
          <p:cNvPr id="8" name="Marcador de contenido 7"/>
          <p:cNvSpPr>
            <a:spLocks noGrp="1"/>
          </p:cNvSpPr>
          <p:nvPr>
            <p:ph idx="1"/>
          </p:nvPr>
        </p:nvSpPr>
        <p:spPr/>
        <p:txBody>
          <a:bodyPr>
            <a:normAutofit/>
          </a:bodyPr>
          <a:lstStyle/>
          <a:p>
            <a:pPr algn="just">
              <a:lnSpc>
                <a:spcPct val="100000"/>
              </a:lnSpc>
              <a:spcBef>
                <a:spcPts val="0"/>
              </a:spcBef>
            </a:pPr>
            <a:r>
              <a:rPr lang="es-VE" sz="2400" dirty="0" smtClean="0"/>
              <a:t>-En el ejemplo anterior, los objetivos incorrectos, de acuerdo a Hurtado (</a:t>
            </a:r>
            <a:r>
              <a:rPr lang="es-VE" sz="2400" dirty="0" err="1" smtClean="0"/>
              <a:t>ob.cit</a:t>
            </a:r>
            <a:r>
              <a:rPr lang="es-VE" sz="2400" dirty="0" smtClean="0"/>
              <a:t>.), para lograrlos se requiere de una indagación bibliográfica sistematizada que culmina en planteamientos de diversos autores que luego se presentan de forma organizada, pero no se producir ningún conocimiento diferente al existente.</a:t>
            </a:r>
          </a:p>
          <a:p>
            <a:pPr algn="just">
              <a:lnSpc>
                <a:spcPct val="100000"/>
              </a:lnSpc>
              <a:spcBef>
                <a:spcPts val="0"/>
              </a:spcBef>
            </a:pPr>
            <a:r>
              <a:rPr lang="es-VE" sz="2400" dirty="0" smtClean="0"/>
              <a:t>-En cambio, con los objetivos correctos, se necesita de una investigación documental, en donde el investigador concluye con un conocimiento nuevo, porque las fuentes de las cuales se obtienen los datos para el análisis son documentos.</a:t>
            </a:r>
            <a:endParaRPr lang="es-VE" sz="2400" dirty="0"/>
          </a:p>
        </p:txBody>
      </p:sp>
    </p:spTree>
    <p:extLst>
      <p:ext uri="{BB962C8B-B14F-4D97-AF65-F5344CB8AC3E}">
        <p14:creationId xmlns:p14="http://schemas.microsoft.com/office/powerpoint/2010/main" val="381529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dirty="0" smtClean="0">
                <a:solidFill>
                  <a:schemeClr val="accent1">
                    <a:lumMod val="75000"/>
                  </a:schemeClr>
                </a:solidFill>
              </a:rPr>
              <a:t>Relación entre el Objetivo General y el Problema</a:t>
            </a:r>
            <a:endParaRPr lang="es-VE" dirty="0">
              <a:solidFill>
                <a:schemeClr val="accent1">
                  <a:lumMod val="75000"/>
                </a:schemeClr>
              </a:solidFill>
            </a:endParaRPr>
          </a:p>
        </p:txBody>
      </p:sp>
      <p:sp>
        <p:nvSpPr>
          <p:cNvPr id="3" name="Marcador de contenido 2"/>
          <p:cNvSpPr>
            <a:spLocks noGrp="1"/>
          </p:cNvSpPr>
          <p:nvPr>
            <p:ph idx="1"/>
          </p:nvPr>
        </p:nvSpPr>
        <p:spPr/>
        <p:txBody>
          <a:bodyPr>
            <a:normAutofit/>
          </a:bodyPr>
          <a:lstStyle/>
          <a:p>
            <a:pPr algn="just"/>
            <a:r>
              <a:rPr lang="es-VE" sz="2400" dirty="0" smtClean="0"/>
              <a:t>El objetivo general constituye el logro que permita dar respuesta al problema de la investigación, mas sin embargo, a veces se observa que el investigador formula un problema y el objetivo refleja otra cosa distinta al problema y allí se produce la confusión.</a:t>
            </a:r>
            <a:endParaRPr lang="es-VE" sz="2400" dirty="0"/>
          </a:p>
        </p:txBody>
      </p:sp>
    </p:spTree>
    <p:extLst>
      <p:ext uri="{BB962C8B-B14F-4D97-AF65-F5344CB8AC3E}">
        <p14:creationId xmlns:p14="http://schemas.microsoft.com/office/powerpoint/2010/main" val="1053837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dirty="0" smtClean="0"/>
              <a:t>¿Dónde se expresa el Logro de los Objetivos de Investigación?</a:t>
            </a:r>
            <a:endParaRPr lang="es-VE" dirty="0"/>
          </a:p>
        </p:txBody>
      </p:sp>
      <p:sp>
        <p:nvSpPr>
          <p:cNvPr id="3" name="Marcador de contenido 2"/>
          <p:cNvSpPr>
            <a:spLocks noGrp="1"/>
          </p:cNvSpPr>
          <p:nvPr>
            <p:ph idx="1"/>
          </p:nvPr>
        </p:nvSpPr>
        <p:spPr/>
        <p:txBody>
          <a:bodyPr>
            <a:normAutofit/>
          </a:bodyPr>
          <a:lstStyle/>
          <a:p>
            <a:pPr algn="just"/>
            <a:r>
              <a:rPr lang="es-VE" sz="2800" dirty="0" smtClean="0"/>
              <a:t>El logro de los objetivos de investigación deben expresarse en los resultados y en las conclusiones, es decir, que una vez obtenidos los resultados deberán contrastarse con los objetivos y ver en qué medida se alcanzaron los objetivos para luego concluir.</a:t>
            </a:r>
          </a:p>
          <a:p>
            <a:pPr algn="just"/>
            <a:endParaRPr lang="es-VE" sz="2400" dirty="0"/>
          </a:p>
        </p:txBody>
      </p:sp>
    </p:spTree>
    <p:extLst>
      <p:ext uri="{BB962C8B-B14F-4D97-AF65-F5344CB8AC3E}">
        <p14:creationId xmlns:p14="http://schemas.microsoft.com/office/powerpoint/2010/main" val="3415573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dirty="0" smtClean="0">
                <a:solidFill>
                  <a:schemeClr val="accent1">
                    <a:lumMod val="75000"/>
                  </a:schemeClr>
                </a:solidFill>
              </a:rPr>
              <a:t>Ejemplo</a:t>
            </a:r>
            <a:endParaRPr lang="es-VE" dirty="0">
              <a:solidFill>
                <a:schemeClr val="accent1">
                  <a:lumMod val="75000"/>
                </a:schemeClr>
              </a:solidFill>
            </a:endParaRPr>
          </a:p>
        </p:txBody>
      </p:sp>
      <p:sp>
        <p:nvSpPr>
          <p:cNvPr id="4" name="Marcador de texto 3"/>
          <p:cNvSpPr>
            <a:spLocks noGrp="1"/>
          </p:cNvSpPr>
          <p:nvPr>
            <p:ph type="body" idx="1"/>
          </p:nvPr>
        </p:nvSpPr>
        <p:spPr/>
        <p:txBody>
          <a:bodyPr/>
          <a:lstStyle/>
          <a:p>
            <a:pPr algn="ctr"/>
            <a:r>
              <a:rPr lang="es-VE" b="1" dirty="0" smtClean="0"/>
              <a:t>Objetivo</a:t>
            </a:r>
            <a:endParaRPr lang="es-VE" b="1" dirty="0"/>
          </a:p>
        </p:txBody>
      </p:sp>
      <p:sp>
        <p:nvSpPr>
          <p:cNvPr id="5" name="Marcador de contenido 4"/>
          <p:cNvSpPr>
            <a:spLocks noGrp="1"/>
          </p:cNvSpPr>
          <p:nvPr>
            <p:ph sz="half" idx="2"/>
          </p:nvPr>
        </p:nvSpPr>
        <p:spPr/>
        <p:txBody>
          <a:bodyPr>
            <a:normAutofit/>
          </a:bodyPr>
          <a:lstStyle/>
          <a:p>
            <a:pPr algn="just"/>
            <a:r>
              <a:rPr lang="es-VE" dirty="0" smtClean="0"/>
              <a:t>Describir el grado de comprensión de la lectura que han alcanzado los alumnos de cuarto grado del contexto X.</a:t>
            </a:r>
            <a:endParaRPr lang="es-VE" dirty="0"/>
          </a:p>
        </p:txBody>
      </p:sp>
      <p:sp>
        <p:nvSpPr>
          <p:cNvPr id="6" name="Marcador de texto 5"/>
          <p:cNvSpPr>
            <a:spLocks noGrp="1"/>
          </p:cNvSpPr>
          <p:nvPr>
            <p:ph type="body" sz="quarter" idx="3"/>
          </p:nvPr>
        </p:nvSpPr>
        <p:spPr/>
        <p:txBody>
          <a:bodyPr/>
          <a:lstStyle/>
          <a:p>
            <a:pPr algn="ctr"/>
            <a:r>
              <a:rPr lang="es-VE" b="1" dirty="0" smtClean="0"/>
              <a:t>Conclusión</a:t>
            </a:r>
            <a:endParaRPr lang="es-VE" b="1" dirty="0"/>
          </a:p>
        </p:txBody>
      </p:sp>
      <p:sp>
        <p:nvSpPr>
          <p:cNvPr id="7" name="Marcador de contenido 6"/>
          <p:cNvSpPr>
            <a:spLocks noGrp="1"/>
          </p:cNvSpPr>
          <p:nvPr>
            <p:ph sz="quarter" idx="4"/>
          </p:nvPr>
        </p:nvSpPr>
        <p:spPr/>
        <p:txBody>
          <a:bodyPr/>
          <a:lstStyle/>
          <a:p>
            <a:pPr algn="just"/>
            <a:r>
              <a:rPr lang="es-VE" dirty="0" smtClean="0"/>
              <a:t>Los alumnos de cuarto grado, del contexto X, identifican y relacionan significados de las palabras, pero presentan dificultades para emitir juicios personales acerca de un texto escrito.</a:t>
            </a:r>
            <a:endParaRPr lang="es-VE" dirty="0"/>
          </a:p>
        </p:txBody>
      </p:sp>
    </p:spTree>
    <p:extLst>
      <p:ext uri="{BB962C8B-B14F-4D97-AF65-F5344CB8AC3E}">
        <p14:creationId xmlns:p14="http://schemas.microsoft.com/office/powerpoint/2010/main" val="3909642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p:cNvSpPr>
            <a:spLocks noGrp="1"/>
          </p:cNvSpPr>
          <p:nvPr>
            <p:ph type="title"/>
          </p:nvPr>
        </p:nvSpPr>
        <p:spPr/>
        <p:txBody>
          <a:bodyPr/>
          <a:lstStyle/>
          <a:p>
            <a:pPr algn="ctr"/>
            <a:r>
              <a:rPr lang="es-VE" dirty="0" smtClean="0"/>
              <a:t>Objetivos Específicos</a:t>
            </a:r>
            <a:endParaRPr lang="es-VE" dirty="0"/>
          </a:p>
        </p:txBody>
      </p:sp>
      <p:sp>
        <p:nvSpPr>
          <p:cNvPr id="8" name="Marcador de contenido 7"/>
          <p:cNvSpPr>
            <a:spLocks noGrp="1"/>
          </p:cNvSpPr>
          <p:nvPr>
            <p:ph idx="1"/>
          </p:nvPr>
        </p:nvSpPr>
        <p:spPr/>
        <p:txBody>
          <a:bodyPr/>
          <a:lstStyle/>
          <a:p>
            <a:pPr marL="73152" indent="0" algn="just">
              <a:spcBef>
                <a:spcPts val="600"/>
              </a:spcBef>
              <a:spcAft>
                <a:spcPts val="0"/>
              </a:spcAft>
            </a:pPr>
            <a:r>
              <a:rPr lang="es-VE" dirty="0">
                <a:solidFill>
                  <a:srgbClr val="212A2E"/>
                </a:solidFill>
                <a:latin typeface="Varela Round" panose="020B0604020202020204" charset="-79"/>
                <a:ea typeface="Varela Round" panose="020B0604020202020204" charset="-79"/>
                <a:cs typeface="Varela Round" panose="020B0604020202020204" charset="-79"/>
              </a:rPr>
              <a:t>-Los objetivos específicos se derivan de las </a:t>
            </a:r>
            <a:r>
              <a:rPr lang="es-VE" dirty="0" smtClean="0">
                <a:solidFill>
                  <a:srgbClr val="212A2E"/>
                </a:solidFill>
                <a:latin typeface="Varela Round" panose="020B0604020202020204" charset="-79"/>
                <a:ea typeface="Varela Round" panose="020B0604020202020204" charset="-79"/>
                <a:cs typeface="Varela Round" panose="020B0604020202020204" charset="-79"/>
              </a:rPr>
              <a:t>interrogantes de la investigación y </a:t>
            </a:r>
            <a:r>
              <a:rPr lang="es-VE" dirty="0">
                <a:solidFill>
                  <a:srgbClr val="212A2E"/>
                </a:solidFill>
                <a:latin typeface="Varela Round" panose="020B0604020202020204" charset="-79"/>
                <a:ea typeface="Varela Round" panose="020B0604020202020204" charset="-79"/>
                <a:cs typeface="Varela Round" panose="020B0604020202020204" charset="-79"/>
              </a:rPr>
              <a:t>éstas a su vez del problema planteado.</a:t>
            </a:r>
            <a:endParaRPr lang="es-VE" dirty="0"/>
          </a:p>
          <a:p>
            <a:pPr marL="73152" indent="0" algn="just">
              <a:spcBef>
                <a:spcPts val="600"/>
              </a:spcBef>
              <a:spcAft>
                <a:spcPts val="0"/>
              </a:spcAft>
            </a:pPr>
            <a:r>
              <a:rPr lang="es-VE" dirty="0">
                <a:solidFill>
                  <a:srgbClr val="212A2E"/>
                </a:solidFill>
                <a:latin typeface="Varela Round" panose="020B0604020202020204" charset="-79"/>
                <a:ea typeface="Varela Round" panose="020B0604020202020204" charset="-79"/>
                <a:cs typeface="Varela Round" panose="020B0604020202020204" charset="-79"/>
              </a:rPr>
              <a:t>-Los objetivos específicos orientan el desarrollo del TFC.</a:t>
            </a:r>
            <a:endParaRPr lang="es-VE" dirty="0"/>
          </a:p>
          <a:p>
            <a:pPr marL="73152" indent="0" algn="just">
              <a:spcBef>
                <a:spcPts val="600"/>
              </a:spcBef>
              <a:spcAft>
                <a:spcPts val="0"/>
              </a:spcAft>
            </a:pPr>
            <a:r>
              <a:rPr lang="es-VE" dirty="0">
                <a:solidFill>
                  <a:srgbClr val="212A2E"/>
                </a:solidFill>
                <a:latin typeface="Varela Round" panose="020B0604020202020204" charset="-79"/>
                <a:ea typeface="Varela Round" panose="020B0604020202020204" charset="-79"/>
                <a:cs typeface="Varela Round" panose="020B0604020202020204" charset="-79"/>
              </a:rPr>
              <a:t>-El logro de los objetivos específicos debe garantizar el logro del objetivos general y solución del problema planteado.</a:t>
            </a:r>
            <a:endParaRPr lang="es-VE" dirty="0"/>
          </a:p>
          <a:p>
            <a:pPr algn="just"/>
            <a:endParaRPr lang="es-VE" dirty="0"/>
          </a:p>
        </p:txBody>
      </p:sp>
    </p:spTree>
    <p:extLst>
      <p:ext uri="{BB962C8B-B14F-4D97-AF65-F5344CB8AC3E}">
        <p14:creationId xmlns:p14="http://schemas.microsoft.com/office/powerpoint/2010/main" val="450018558"/>
      </p:ext>
    </p:extLst>
  </p:cSld>
  <p:clrMapOvr>
    <a:masterClrMapping/>
  </p:clrMapOvr>
</p:sld>
</file>

<file path=ppt/theme/theme1.xml><?xml version="1.0" encoding="utf-8"?>
<a:theme xmlns:a="http://schemas.openxmlformats.org/drawingml/2006/main" name="Retrospección">
  <a:themeElements>
    <a:clrScheme name="Rojo naranja">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733</TotalTime>
  <Words>745</Words>
  <Application>Microsoft Office PowerPoint</Application>
  <PresentationFormat>Panorámica</PresentationFormat>
  <Paragraphs>75</Paragraphs>
  <Slides>12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12</vt:i4>
      </vt:variant>
    </vt:vector>
  </HeadingPairs>
  <TitlesOfParts>
    <vt:vector size="17" baseType="lpstr">
      <vt:lpstr>Arial</vt:lpstr>
      <vt:lpstr>Calibri</vt:lpstr>
      <vt:lpstr>Calibri Light</vt:lpstr>
      <vt:lpstr>Varela Round</vt:lpstr>
      <vt:lpstr>Retrospección</vt:lpstr>
      <vt:lpstr>Objetivos del TFC</vt:lpstr>
      <vt:lpstr>Formulación de Objetivos</vt:lpstr>
      <vt:lpstr>Formulación de Objetivos</vt:lpstr>
      <vt:lpstr>Ejemplo</vt:lpstr>
      <vt:lpstr>Ejemplo</vt:lpstr>
      <vt:lpstr>Relación entre el Objetivo General y el Problema</vt:lpstr>
      <vt:lpstr>¿Dónde se expresa el Logro de los Objetivos de Investigación?</vt:lpstr>
      <vt:lpstr>Ejemplo</vt:lpstr>
      <vt:lpstr>Objetivos Específicos</vt:lpstr>
      <vt:lpstr>Objetivos Específicos</vt:lpstr>
      <vt:lpstr>Verbos para Objetivos</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Objetivos del TFC</dc:title>
  <dc:creator>Usuario</dc:creator>
  <cp:lastModifiedBy>Usuario</cp:lastModifiedBy>
  <cp:revision>26</cp:revision>
  <dcterms:created xsi:type="dcterms:W3CDTF">2022-05-07T16:09:04Z</dcterms:created>
  <dcterms:modified xsi:type="dcterms:W3CDTF">2022-05-08T04:22:43Z</dcterms:modified>
</cp:coreProperties>
</file>