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19"/>
  </p:notesMasterIdLst>
  <p:sldIdLst>
    <p:sldId id="256" r:id="rId2"/>
    <p:sldId id="319"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Lst>
  <p:sldSz cx="9144000" cy="5143500" type="screen16x9"/>
  <p:notesSz cx="6858000" cy="9144000"/>
  <p:embeddedFontLst>
    <p:embeddedFont>
      <p:font typeface="Roboto Slab"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33CC"/>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7425E0-071E-41DC-9651-31A656B124D2}">
  <a:tblStyle styleId="{817425E0-071E-41DC-9651-31A656B124D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985416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6"/>
        <p:cNvGrpSpPr/>
        <p:nvPr/>
      </p:nvGrpSpPr>
      <p:grpSpPr>
        <a:xfrm>
          <a:off x="0" y="0"/>
          <a:ext cx="0" cy="0"/>
          <a:chOff x="0" y="0"/>
          <a:chExt cx="0" cy="0"/>
        </a:xfrm>
      </p:grpSpPr>
      <p:sp>
        <p:nvSpPr>
          <p:cNvPr id="1477" name="Google Shape;147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8" name="Google Shape;147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4596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573425" y="1746975"/>
            <a:ext cx="4545900" cy="1680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5"/>
              </a:buClr>
              <a:buSzPts val="4400"/>
              <a:buNone/>
              <a:defRPr sz="4400">
                <a:solidFill>
                  <a:schemeClr val="accent5"/>
                </a:solidFill>
              </a:defRPr>
            </a:lvl1pPr>
            <a:lvl2pPr lvl="1">
              <a:spcBef>
                <a:spcPts val="0"/>
              </a:spcBef>
              <a:spcAft>
                <a:spcPts val="0"/>
              </a:spcAft>
              <a:buClr>
                <a:schemeClr val="accent5"/>
              </a:buClr>
              <a:buSzPts val="4400"/>
              <a:buNone/>
              <a:defRPr sz="4400">
                <a:solidFill>
                  <a:schemeClr val="accent5"/>
                </a:solidFill>
              </a:defRPr>
            </a:lvl2pPr>
            <a:lvl3pPr lvl="2">
              <a:spcBef>
                <a:spcPts val="0"/>
              </a:spcBef>
              <a:spcAft>
                <a:spcPts val="0"/>
              </a:spcAft>
              <a:buClr>
                <a:schemeClr val="accent5"/>
              </a:buClr>
              <a:buSzPts val="4400"/>
              <a:buNone/>
              <a:defRPr sz="4400">
                <a:solidFill>
                  <a:schemeClr val="accent5"/>
                </a:solidFill>
              </a:defRPr>
            </a:lvl3pPr>
            <a:lvl4pPr lvl="3">
              <a:spcBef>
                <a:spcPts val="0"/>
              </a:spcBef>
              <a:spcAft>
                <a:spcPts val="0"/>
              </a:spcAft>
              <a:buClr>
                <a:schemeClr val="accent5"/>
              </a:buClr>
              <a:buSzPts val="4400"/>
              <a:buNone/>
              <a:defRPr sz="4400">
                <a:solidFill>
                  <a:schemeClr val="accent5"/>
                </a:solidFill>
              </a:defRPr>
            </a:lvl4pPr>
            <a:lvl5pPr lvl="4">
              <a:spcBef>
                <a:spcPts val="0"/>
              </a:spcBef>
              <a:spcAft>
                <a:spcPts val="0"/>
              </a:spcAft>
              <a:buClr>
                <a:schemeClr val="accent5"/>
              </a:buClr>
              <a:buSzPts val="4400"/>
              <a:buNone/>
              <a:defRPr sz="4400">
                <a:solidFill>
                  <a:schemeClr val="accent5"/>
                </a:solidFill>
              </a:defRPr>
            </a:lvl5pPr>
            <a:lvl6pPr lvl="5">
              <a:spcBef>
                <a:spcPts val="0"/>
              </a:spcBef>
              <a:spcAft>
                <a:spcPts val="0"/>
              </a:spcAft>
              <a:buClr>
                <a:schemeClr val="accent5"/>
              </a:buClr>
              <a:buSzPts val="4400"/>
              <a:buNone/>
              <a:defRPr sz="4400">
                <a:solidFill>
                  <a:schemeClr val="accent5"/>
                </a:solidFill>
              </a:defRPr>
            </a:lvl6pPr>
            <a:lvl7pPr lvl="6">
              <a:spcBef>
                <a:spcPts val="0"/>
              </a:spcBef>
              <a:spcAft>
                <a:spcPts val="0"/>
              </a:spcAft>
              <a:buClr>
                <a:schemeClr val="accent5"/>
              </a:buClr>
              <a:buSzPts val="4400"/>
              <a:buNone/>
              <a:defRPr sz="4400">
                <a:solidFill>
                  <a:schemeClr val="accent5"/>
                </a:solidFill>
              </a:defRPr>
            </a:lvl7pPr>
            <a:lvl8pPr lvl="7">
              <a:spcBef>
                <a:spcPts val="0"/>
              </a:spcBef>
              <a:spcAft>
                <a:spcPts val="0"/>
              </a:spcAft>
              <a:buClr>
                <a:schemeClr val="accent5"/>
              </a:buClr>
              <a:buSzPts val="4400"/>
              <a:buNone/>
              <a:defRPr sz="4400">
                <a:solidFill>
                  <a:schemeClr val="accent5"/>
                </a:solidFill>
              </a:defRPr>
            </a:lvl8pPr>
            <a:lvl9pPr lvl="8">
              <a:spcBef>
                <a:spcPts val="0"/>
              </a:spcBef>
              <a:spcAft>
                <a:spcPts val="0"/>
              </a:spcAft>
              <a:buClr>
                <a:schemeClr val="accent5"/>
              </a:buClr>
              <a:buSzPts val="4400"/>
              <a:buNone/>
              <a:defRPr sz="4400">
                <a:solidFill>
                  <a:schemeClr val="accent5"/>
                </a:solidFill>
              </a:defRPr>
            </a:lvl9pPr>
          </a:lstStyle>
          <a:p>
            <a:endParaRPr/>
          </a:p>
        </p:txBody>
      </p:sp>
      <p:grpSp>
        <p:nvGrpSpPr>
          <p:cNvPr id="11" name="Google Shape;11;p2"/>
          <p:cNvGrpSpPr/>
          <p:nvPr/>
        </p:nvGrpSpPr>
        <p:grpSpPr>
          <a:xfrm>
            <a:off x="0" y="-4550"/>
            <a:ext cx="9143835" cy="5152509"/>
            <a:chOff x="0" y="-4550"/>
            <a:chExt cx="9143835" cy="5152509"/>
          </a:xfrm>
        </p:grpSpPr>
        <p:sp>
          <p:nvSpPr>
            <p:cNvPr id="12" name="Google Shape;12;p2"/>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2"/>
          <p:cNvGrpSpPr/>
          <p:nvPr/>
        </p:nvGrpSpPr>
        <p:grpSpPr>
          <a:xfrm>
            <a:off x="573433" y="-4550"/>
            <a:ext cx="8570402" cy="5152509"/>
            <a:chOff x="573433" y="-4550"/>
            <a:chExt cx="8570402" cy="5152509"/>
          </a:xfrm>
        </p:grpSpPr>
        <p:sp>
          <p:nvSpPr>
            <p:cNvPr id="30" name="Google Shape;30;p2"/>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45;p2"/>
          <p:cNvGrpSpPr/>
          <p:nvPr/>
        </p:nvGrpSpPr>
        <p:grpSpPr>
          <a:xfrm>
            <a:off x="0" y="-4550"/>
            <a:ext cx="9143835" cy="5152509"/>
            <a:chOff x="0" y="-4550"/>
            <a:chExt cx="9143835" cy="5152509"/>
          </a:xfrm>
        </p:grpSpPr>
        <p:sp>
          <p:nvSpPr>
            <p:cNvPr id="46" name="Google Shape;46;p2"/>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2"/>
          <p:cNvGrpSpPr/>
          <p:nvPr/>
        </p:nvGrpSpPr>
        <p:grpSpPr>
          <a:xfrm>
            <a:off x="0" y="-4550"/>
            <a:ext cx="9143835" cy="5152509"/>
            <a:chOff x="0" y="-4550"/>
            <a:chExt cx="9143835" cy="5152509"/>
          </a:xfrm>
        </p:grpSpPr>
        <p:sp>
          <p:nvSpPr>
            <p:cNvPr id="63" name="Google Shape;63;p2"/>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 name="Google Shape;83;p2"/>
          <p:cNvGrpSpPr/>
          <p:nvPr/>
        </p:nvGrpSpPr>
        <p:grpSpPr>
          <a:xfrm>
            <a:off x="573433" y="-4550"/>
            <a:ext cx="8570402" cy="5152509"/>
            <a:chOff x="573433" y="-4550"/>
            <a:chExt cx="8570402" cy="5152509"/>
          </a:xfrm>
        </p:grpSpPr>
        <p:sp>
          <p:nvSpPr>
            <p:cNvPr id="84" name="Google Shape;84;p2"/>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2"/>
          <p:cNvGrpSpPr/>
          <p:nvPr/>
        </p:nvGrpSpPr>
        <p:grpSpPr>
          <a:xfrm>
            <a:off x="573433" y="-4550"/>
            <a:ext cx="8570402" cy="5152509"/>
            <a:chOff x="573433" y="-4550"/>
            <a:chExt cx="8570402" cy="5152509"/>
          </a:xfrm>
        </p:grpSpPr>
        <p:sp>
          <p:nvSpPr>
            <p:cNvPr id="99" name="Google Shape;99;p2"/>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87"/>
        <p:cNvGrpSpPr/>
        <p:nvPr/>
      </p:nvGrpSpPr>
      <p:grpSpPr>
        <a:xfrm>
          <a:off x="0" y="0"/>
          <a:ext cx="0" cy="0"/>
          <a:chOff x="0" y="0"/>
          <a:chExt cx="0" cy="0"/>
        </a:xfrm>
      </p:grpSpPr>
      <p:grpSp>
        <p:nvGrpSpPr>
          <p:cNvPr id="288" name="Google Shape;288;p5"/>
          <p:cNvGrpSpPr/>
          <p:nvPr/>
        </p:nvGrpSpPr>
        <p:grpSpPr>
          <a:xfrm>
            <a:off x="7431431" y="1712991"/>
            <a:ext cx="1712404" cy="2862454"/>
            <a:chOff x="7431431" y="1712991"/>
            <a:chExt cx="1712404" cy="2862454"/>
          </a:xfrm>
        </p:grpSpPr>
        <p:sp>
          <p:nvSpPr>
            <p:cNvPr id="289" name="Google Shape;289;p5"/>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3" name="Google Shape;293;p5"/>
          <p:cNvGrpSpPr/>
          <p:nvPr/>
        </p:nvGrpSpPr>
        <p:grpSpPr>
          <a:xfrm>
            <a:off x="7431431" y="1712991"/>
            <a:ext cx="1712404" cy="2862454"/>
            <a:chOff x="7431431" y="1712991"/>
            <a:chExt cx="1712404" cy="2862454"/>
          </a:xfrm>
        </p:grpSpPr>
        <p:sp>
          <p:nvSpPr>
            <p:cNvPr id="294" name="Google Shape;294;p5"/>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5"/>
          <p:cNvGrpSpPr/>
          <p:nvPr/>
        </p:nvGrpSpPr>
        <p:grpSpPr>
          <a:xfrm>
            <a:off x="7431431" y="-4550"/>
            <a:ext cx="1712404" cy="5152509"/>
            <a:chOff x="7431431" y="-4550"/>
            <a:chExt cx="1712404" cy="5152509"/>
          </a:xfrm>
        </p:grpSpPr>
        <p:sp>
          <p:nvSpPr>
            <p:cNvPr id="297" name="Google Shape;297;p5"/>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 name="Google Shape;302;p5"/>
          <p:cNvGrpSpPr/>
          <p:nvPr/>
        </p:nvGrpSpPr>
        <p:grpSpPr>
          <a:xfrm>
            <a:off x="7431431" y="-4550"/>
            <a:ext cx="1712404" cy="5152509"/>
            <a:chOff x="7431431" y="-4550"/>
            <a:chExt cx="1712404" cy="5152509"/>
          </a:xfrm>
        </p:grpSpPr>
        <p:sp>
          <p:nvSpPr>
            <p:cNvPr id="303" name="Google Shape;303;p5"/>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5"/>
          <p:cNvGrpSpPr/>
          <p:nvPr/>
        </p:nvGrpSpPr>
        <p:grpSpPr>
          <a:xfrm>
            <a:off x="7431431" y="-4550"/>
            <a:ext cx="1712404" cy="4579995"/>
            <a:chOff x="7431431" y="-4550"/>
            <a:chExt cx="1712404" cy="4579995"/>
          </a:xfrm>
        </p:grpSpPr>
        <p:sp>
          <p:nvSpPr>
            <p:cNvPr id="311" name="Google Shape;311;p5"/>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 name="Google Shape;316;p5"/>
          <p:cNvGrpSpPr/>
          <p:nvPr/>
        </p:nvGrpSpPr>
        <p:grpSpPr>
          <a:xfrm>
            <a:off x="7431431" y="567964"/>
            <a:ext cx="1712404" cy="4579995"/>
            <a:chOff x="7431431" y="567964"/>
            <a:chExt cx="1712404" cy="4579995"/>
          </a:xfrm>
        </p:grpSpPr>
        <p:sp>
          <p:nvSpPr>
            <p:cNvPr id="317" name="Google Shape;317;p5"/>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1" name="Google Shape;321;p5"/>
          <p:cNvSpPr txBox="1">
            <a:spLocks noGrp="1"/>
          </p:cNvSpPr>
          <p:nvPr>
            <p:ph type="title"/>
          </p:nvPr>
        </p:nvSpPr>
        <p:spPr>
          <a:xfrm>
            <a:off x="457200" y="510775"/>
            <a:ext cx="6408300" cy="8574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2" name="Google Shape;322;p5"/>
          <p:cNvSpPr txBox="1">
            <a:spLocks noGrp="1"/>
          </p:cNvSpPr>
          <p:nvPr>
            <p:ph type="body" idx="1"/>
          </p:nvPr>
        </p:nvSpPr>
        <p:spPr>
          <a:xfrm>
            <a:off x="457200" y="1504950"/>
            <a:ext cx="6408300" cy="3266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23" name="Google Shape;323;p5"/>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lete mosaic">
  <p:cSld name="BLANK_2">
    <p:spTree>
      <p:nvGrpSpPr>
        <p:cNvPr id="1" name="Shape 716"/>
        <p:cNvGrpSpPr/>
        <p:nvPr/>
      </p:nvGrpSpPr>
      <p:grpSpPr>
        <a:xfrm>
          <a:off x="0" y="0"/>
          <a:ext cx="0" cy="0"/>
          <a:chOff x="0" y="0"/>
          <a:chExt cx="0" cy="0"/>
        </a:xfrm>
      </p:grpSpPr>
      <p:sp>
        <p:nvSpPr>
          <p:cNvPr id="717" name="Google Shape;717;p13"/>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‹Nº›</a:t>
            </a:fld>
            <a:endParaRPr/>
          </a:p>
        </p:txBody>
      </p:sp>
      <p:grpSp>
        <p:nvGrpSpPr>
          <p:cNvPr id="718" name="Google Shape;718;p13"/>
          <p:cNvGrpSpPr/>
          <p:nvPr/>
        </p:nvGrpSpPr>
        <p:grpSpPr>
          <a:xfrm>
            <a:off x="0" y="-4550"/>
            <a:ext cx="9143835" cy="5152509"/>
            <a:chOff x="0" y="-4550"/>
            <a:chExt cx="9143835" cy="5152509"/>
          </a:xfrm>
        </p:grpSpPr>
        <p:sp>
          <p:nvSpPr>
            <p:cNvPr id="719" name="Google Shape;719;p13"/>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3"/>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3"/>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3"/>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3"/>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3"/>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3"/>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3"/>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3"/>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3"/>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3"/>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3"/>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13"/>
          <p:cNvGrpSpPr/>
          <p:nvPr/>
        </p:nvGrpSpPr>
        <p:grpSpPr>
          <a:xfrm>
            <a:off x="0" y="-4550"/>
            <a:ext cx="9143835" cy="5152509"/>
            <a:chOff x="0" y="-4550"/>
            <a:chExt cx="9143835" cy="5152509"/>
          </a:xfrm>
        </p:grpSpPr>
        <p:sp>
          <p:nvSpPr>
            <p:cNvPr id="745" name="Google Shape;745;p13"/>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3"/>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3"/>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3"/>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3"/>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3"/>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3"/>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3"/>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3"/>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3"/>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3"/>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3"/>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3"/>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3"/>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3"/>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3"/>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3"/>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3"/>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3"/>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3"/>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3"/>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3"/>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3"/>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3"/>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9" name="Google Shape;769;p13"/>
          <p:cNvGrpSpPr/>
          <p:nvPr/>
        </p:nvGrpSpPr>
        <p:grpSpPr>
          <a:xfrm>
            <a:off x="0" y="-4550"/>
            <a:ext cx="9143835" cy="5152509"/>
            <a:chOff x="0" y="-4550"/>
            <a:chExt cx="9143835" cy="5152509"/>
          </a:xfrm>
        </p:grpSpPr>
        <p:sp>
          <p:nvSpPr>
            <p:cNvPr id="770" name="Google Shape;770;p13"/>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3"/>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3"/>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3"/>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3"/>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3"/>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3"/>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3"/>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3"/>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3"/>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3"/>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3"/>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3"/>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3"/>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3"/>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3"/>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3"/>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3"/>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3"/>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3"/>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3"/>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3"/>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3"/>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3"/>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4" name="Google Shape;794;p13"/>
          <p:cNvGrpSpPr/>
          <p:nvPr/>
        </p:nvGrpSpPr>
        <p:grpSpPr>
          <a:xfrm>
            <a:off x="0" y="-4550"/>
            <a:ext cx="9143835" cy="5152509"/>
            <a:chOff x="0" y="-4550"/>
            <a:chExt cx="9143835" cy="5152509"/>
          </a:xfrm>
        </p:grpSpPr>
        <p:sp>
          <p:nvSpPr>
            <p:cNvPr id="795" name="Google Shape;795;p13"/>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3"/>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3"/>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3"/>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3"/>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3"/>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3"/>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3"/>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3"/>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3"/>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3"/>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3"/>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3"/>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3"/>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3"/>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3"/>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3"/>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3"/>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3"/>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3"/>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3"/>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3"/>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3"/>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3"/>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3"/>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3"/>
          <p:cNvGrpSpPr/>
          <p:nvPr/>
        </p:nvGrpSpPr>
        <p:grpSpPr>
          <a:xfrm>
            <a:off x="0" y="-4550"/>
            <a:ext cx="9143835" cy="5152509"/>
            <a:chOff x="0" y="-4550"/>
            <a:chExt cx="9143835" cy="5152509"/>
          </a:xfrm>
        </p:grpSpPr>
        <p:sp>
          <p:nvSpPr>
            <p:cNvPr id="821" name="Google Shape;821;p13"/>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3"/>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13"/>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3"/>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3"/>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3"/>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3"/>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3"/>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3"/>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3"/>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3"/>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3"/>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3"/>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3"/>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3"/>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3"/>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3"/>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3"/>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3"/>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3"/>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3"/>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3"/>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3"/>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4" name="Google Shape;844;p13"/>
          <p:cNvGrpSpPr/>
          <p:nvPr/>
        </p:nvGrpSpPr>
        <p:grpSpPr>
          <a:xfrm>
            <a:off x="0" y="-4550"/>
            <a:ext cx="9143835" cy="5152509"/>
            <a:chOff x="0" y="-4550"/>
            <a:chExt cx="9143835" cy="5152509"/>
          </a:xfrm>
        </p:grpSpPr>
        <p:sp>
          <p:nvSpPr>
            <p:cNvPr id="845" name="Google Shape;845;p13"/>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3"/>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3"/>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3"/>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3"/>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3"/>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3"/>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3"/>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3"/>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3"/>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3"/>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3"/>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3"/>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3"/>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3"/>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3"/>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3"/>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3"/>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3"/>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3"/>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3"/>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3"/>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3"/>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lete mosaic small">
  <p:cSld name="BLANK_1">
    <p:spTree>
      <p:nvGrpSpPr>
        <p:cNvPr id="1" name="Shape 868"/>
        <p:cNvGrpSpPr/>
        <p:nvPr/>
      </p:nvGrpSpPr>
      <p:grpSpPr>
        <a:xfrm>
          <a:off x="0" y="0"/>
          <a:ext cx="0" cy="0"/>
          <a:chOff x="0" y="0"/>
          <a:chExt cx="0" cy="0"/>
        </a:xfrm>
      </p:grpSpPr>
      <p:sp>
        <p:nvSpPr>
          <p:cNvPr id="869" name="Google Shape;869;p14"/>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‹Nº›</a:t>
            </a:fld>
            <a:endParaRPr/>
          </a:p>
        </p:txBody>
      </p:sp>
      <p:grpSp>
        <p:nvGrpSpPr>
          <p:cNvPr id="870" name="Google Shape;870;p14"/>
          <p:cNvGrpSpPr/>
          <p:nvPr/>
        </p:nvGrpSpPr>
        <p:grpSpPr>
          <a:xfrm>
            <a:off x="0" y="-4550"/>
            <a:ext cx="9176752" cy="5171054"/>
            <a:chOff x="0" y="-4550"/>
            <a:chExt cx="9176752" cy="5171054"/>
          </a:xfrm>
        </p:grpSpPr>
        <p:grpSp>
          <p:nvGrpSpPr>
            <p:cNvPr id="871" name="Google Shape;871;p14"/>
            <p:cNvGrpSpPr/>
            <p:nvPr/>
          </p:nvGrpSpPr>
          <p:grpSpPr>
            <a:xfrm>
              <a:off x="0" y="-4550"/>
              <a:ext cx="4588377" cy="2585529"/>
              <a:chOff x="0" y="-4550"/>
              <a:chExt cx="9143835" cy="5152509"/>
            </a:xfrm>
          </p:grpSpPr>
          <p:sp>
            <p:nvSpPr>
              <p:cNvPr id="872" name="Google Shape;872;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4"/>
            <p:cNvGrpSpPr/>
            <p:nvPr/>
          </p:nvGrpSpPr>
          <p:grpSpPr>
            <a:xfrm rot="10800000">
              <a:off x="4588375" y="-4550"/>
              <a:ext cx="4588377" cy="2585529"/>
              <a:chOff x="0" y="-4550"/>
              <a:chExt cx="9143835" cy="5152509"/>
            </a:xfrm>
          </p:grpSpPr>
          <p:sp>
            <p:nvSpPr>
              <p:cNvPr id="898" name="Google Shape;898;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3" name="Google Shape;923;p14"/>
            <p:cNvGrpSpPr/>
            <p:nvPr/>
          </p:nvGrpSpPr>
          <p:grpSpPr>
            <a:xfrm>
              <a:off x="0" y="2580975"/>
              <a:ext cx="4588377" cy="2585529"/>
              <a:chOff x="0" y="-4550"/>
              <a:chExt cx="9143835" cy="5152509"/>
            </a:xfrm>
          </p:grpSpPr>
          <p:sp>
            <p:nvSpPr>
              <p:cNvPr id="924" name="Google Shape;924;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9" name="Google Shape;949;p14"/>
            <p:cNvGrpSpPr/>
            <p:nvPr/>
          </p:nvGrpSpPr>
          <p:grpSpPr>
            <a:xfrm rot="10800000" flipH="1">
              <a:off x="4588375" y="2580975"/>
              <a:ext cx="4588377" cy="2585529"/>
              <a:chOff x="0" y="-4550"/>
              <a:chExt cx="9143835" cy="5152509"/>
            </a:xfrm>
          </p:grpSpPr>
          <p:sp>
            <p:nvSpPr>
              <p:cNvPr id="950" name="Google Shape;950;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75" name="Google Shape;975;p14"/>
          <p:cNvGrpSpPr/>
          <p:nvPr/>
        </p:nvGrpSpPr>
        <p:grpSpPr>
          <a:xfrm>
            <a:off x="0" y="-4550"/>
            <a:ext cx="9176752" cy="5171054"/>
            <a:chOff x="0" y="-4550"/>
            <a:chExt cx="9176752" cy="5171054"/>
          </a:xfrm>
        </p:grpSpPr>
        <p:grpSp>
          <p:nvGrpSpPr>
            <p:cNvPr id="976" name="Google Shape;976;p14"/>
            <p:cNvGrpSpPr/>
            <p:nvPr/>
          </p:nvGrpSpPr>
          <p:grpSpPr>
            <a:xfrm>
              <a:off x="0" y="-4550"/>
              <a:ext cx="4588377" cy="2585529"/>
              <a:chOff x="0" y="-4550"/>
              <a:chExt cx="9143835" cy="5152509"/>
            </a:xfrm>
          </p:grpSpPr>
          <p:sp>
            <p:nvSpPr>
              <p:cNvPr id="977" name="Google Shape;977;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rot="10800000">
              <a:off x="4588375" y="-4550"/>
              <a:ext cx="4588377" cy="2585529"/>
              <a:chOff x="0" y="-4550"/>
              <a:chExt cx="9143835" cy="5152509"/>
            </a:xfrm>
          </p:grpSpPr>
          <p:sp>
            <p:nvSpPr>
              <p:cNvPr id="1002" name="Google Shape;1002;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14"/>
            <p:cNvGrpSpPr/>
            <p:nvPr/>
          </p:nvGrpSpPr>
          <p:grpSpPr>
            <a:xfrm>
              <a:off x="0" y="2580975"/>
              <a:ext cx="4588377" cy="2585529"/>
              <a:chOff x="0" y="-4550"/>
              <a:chExt cx="9143835" cy="5152509"/>
            </a:xfrm>
          </p:grpSpPr>
          <p:sp>
            <p:nvSpPr>
              <p:cNvPr id="1027" name="Google Shape;1027;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1" name="Google Shape;1051;p14"/>
            <p:cNvGrpSpPr/>
            <p:nvPr/>
          </p:nvGrpSpPr>
          <p:grpSpPr>
            <a:xfrm rot="10800000" flipH="1">
              <a:off x="4588375" y="2580975"/>
              <a:ext cx="4588377" cy="2585529"/>
              <a:chOff x="0" y="-4550"/>
              <a:chExt cx="9143835" cy="5152509"/>
            </a:xfrm>
          </p:grpSpPr>
          <p:sp>
            <p:nvSpPr>
              <p:cNvPr id="1052" name="Google Shape;1052;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76" name="Google Shape;1076;p14"/>
          <p:cNvGrpSpPr/>
          <p:nvPr/>
        </p:nvGrpSpPr>
        <p:grpSpPr>
          <a:xfrm>
            <a:off x="0" y="-4550"/>
            <a:ext cx="9176752" cy="5171054"/>
            <a:chOff x="0" y="-4550"/>
            <a:chExt cx="9176752" cy="5171054"/>
          </a:xfrm>
        </p:grpSpPr>
        <p:grpSp>
          <p:nvGrpSpPr>
            <p:cNvPr id="1077" name="Google Shape;1077;p14"/>
            <p:cNvGrpSpPr/>
            <p:nvPr/>
          </p:nvGrpSpPr>
          <p:grpSpPr>
            <a:xfrm>
              <a:off x="0" y="-4550"/>
              <a:ext cx="4588377" cy="2585529"/>
              <a:chOff x="0" y="-4550"/>
              <a:chExt cx="9143835" cy="5152509"/>
            </a:xfrm>
          </p:grpSpPr>
          <p:sp>
            <p:nvSpPr>
              <p:cNvPr id="1078" name="Google Shape;1078;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2" name="Google Shape;1102;p14"/>
            <p:cNvGrpSpPr/>
            <p:nvPr/>
          </p:nvGrpSpPr>
          <p:grpSpPr>
            <a:xfrm rot="10800000">
              <a:off x="4588375" y="-4550"/>
              <a:ext cx="4588377" cy="2585529"/>
              <a:chOff x="0" y="-4550"/>
              <a:chExt cx="9143835" cy="5152509"/>
            </a:xfrm>
          </p:grpSpPr>
          <p:sp>
            <p:nvSpPr>
              <p:cNvPr id="1103" name="Google Shape;1103;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4"/>
            <p:cNvGrpSpPr/>
            <p:nvPr/>
          </p:nvGrpSpPr>
          <p:grpSpPr>
            <a:xfrm>
              <a:off x="0" y="2580975"/>
              <a:ext cx="4588377" cy="2585529"/>
              <a:chOff x="0" y="-4550"/>
              <a:chExt cx="9143835" cy="5152509"/>
            </a:xfrm>
          </p:grpSpPr>
          <p:sp>
            <p:nvSpPr>
              <p:cNvPr id="1128" name="Google Shape;1128;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2" name="Google Shape;1152;p14"/>
            <p:cNvGrpSpPr/>
            <p:nvPr/>
          </p:nvGrpSpPr>
          <p:grpSpPr>
            <a:xfrm rot="10800000" flipH="1">
              <a:off x="4588375" y="2580975"/>
              <a:ext cx="4588377" cy="2585529"/>
              <a:chOff x="0" y="-4550"/>
              <a:chExt cx="9143835" cy="5152509"/>
            </a:xfrm>
          </p:grpSpPr>
          <p:sp>
            <p:nvSpPr>
              <p:cNvPr id="1153" name="Google Shape;1153;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77" name="Google Shape;1177;p14"/>
          <p:cNvGrpSpPr/>
          <p:nvPr/>
        </p:nvGrpSpPr>
        <p:grpSpPr>
          <a:xfrm>
            <a:off x="0" y="-4550"/>
            <a:ext cx="9176752" cy="5171054"/>
            <a:chOff x="0" y="-4550"/>
            <a:chExt cx="9176752" cy="5171054"/>
          </a:xfrm>
        </p:grpSpPr>
        <p:grpSp>
          <p:nvGrpSpPr>
            <p:cNvPr id="1178" name="Google Shape;1178;p14"/>
            <p:cNvGrpSpPr/>
            <p:nvPr/>
          </p:nvGrpSpPr>
          <p:grpSpPr>
            <a:xfrm>
              <a:off x="0" y="-4550"/>
              <a:ext cx="4588377" cy="2585529"/>
              <a:chOff x="0" y="-4550"/>
              <a:chExt cx="9143835" cy="5152509"/>
            </a:xfrm>
          </p:grpSpPr>
          <p:sp>
            <p:nvSpPr>
              <p:cNvPr id="1179" name="Google Shape;1179;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4"/>
            <p:cNvGrpSpPr/>
            <p:nvPr/>
          </p:nvGrpSpPr>
          <p:grpSpPr>
            <a:xfrm rot="10800000">
              <a:off x="4588375" y="-4550"/>
              <a:ext cx="4588377" cy="2585529"/>
              <a:chOff x="0" y="-4550"/>
              <a:chExt cx="9143835" cy="5152509"/>
            </a:xfrm>
          </p:grpSpPr>
          <p:sp>
            <p:nvSpPr>
              <p:cNvPr id="1205" name="Google Shape;1205;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0" name="Google Shape;1230;p14"/>
            <p:cNvGrpSpPr/>
            <p:nvPr/>
          </p:nvGrpSpPr>
          <p:grpSpPr>
            <a:xfrm>
              <a:off x="0" y="2580975"/>
              <a:ext cx="4588377" cy="2585529"/>
              <a:chOff x="0" y="-4550"/>
              <a:chExt cx="9143835" cy="5152509"/>
            </a:xfrm>
          </p:grpSpPr>
          <p:sp>
            <p:nvSpPr>
              <p:cNvPr id="1231" name="Google Shape;1231;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6" name="Google Shape;1256;p14"/>
            <p:cNvGrpSpPr/>
            <p:nvPr/>
          </p:nvGrpSpPr>
          <p:grpSpPr>
            <a:xfrm rot="10800000" flipH="1">
              <a:off x="4588375" y="2580975"/>
              <a:ext cx="4588377" cy="2585529"/>
              <a:chOff x="0" y="-4550"/>
              <a:chExt cx="9143835" cy="5152509"/>
            </a:xfrm>
          </p:grpSpPr>
          <p:sp>
            <p:nvSpPr>
              <p:cNvPr id="1257" name="Google Shape;1257;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82" name="Google Shape;1282;p14"/>
          <p:cNvGrpSpPr/>
          <p:nvPr/>
        </p:nvGrpSpPr>
        <p:grpSpPr>
          <a:xfrm>
            <a:off x="0" y="-4550"/>
            <a:ext cx="9176752" cy="5171054"/>
            <a:chOff x="0" y="-4550"/>
            <a:chExt cx="9176752" cy="5171054"/>
          </a:xfrm>
        </p:grpSpPr>
        <p:grpSp>
          <p:nvGrpSpPr>
            <p:cNvPr id="1283" name="Google Shape;1283;p14"/>
            <p:cNvGrpSpPr/>
            <p:nvPr/>
          </p:nvGrpSpPr>
          <p:grpSpPr>
            <a:xfrm>
              <a:off x="0" y="-4550"/>
              <a:ext cx="4588377" cy="2585529"/>
              <a:chOff x="0" y="-4550"/>
              <a:chExt cx="9143835" cy="5152509"/>
            </a:xfrm>
          </p:grpSpPr>
          <p:sp>
            <p:nvSpPr>
              <p:cNvPr id="1284" name="Google Shape;1284;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7" name="Google Shape;1307;p14"/>
            <p:cNvGrpSpPr/>
            <p:nvPr/>
          </p:nvGrpSpPr>
          <p:grpSpPr>
            <a:xfrm rot="10800000">
              <a:off x="4588375" y="-4550"/>
              <a:ext cx="4588377" cy="2585529"/>
              <a:chOff x="0" y="-4550"/>
              <a:chExt cx="9143835" cy="5152509"/>
            </a:xfrm>
          </p:grpSpPr>
          <p:sp>
            <p:nvSpPr>
              <p:cNvPr id="1308" name="Google Shape;1308;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1" name="Google Shape;1331;p14"/>
            <p:cNvGrpSpPr/>
            <p:nvPr/>
          </p:nvGrpSpPr>
          <p:grpSpPr>
            <a:xfrm>
              <a:off x="0" y="2580975"/>
              <a:ext cx="4588377" cy="2585529"/>
              <a:chOff x="0" y="-4550"/>
              <a:chExt cx="9143835" cy="5152509"/>
            </a:xfrm>
          </p:grpSpPr>
          <p:sp>
            <p:nvSpPr>
              <p:cNvPr id="1332" name="Google Shape;1332;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5" name="Google Shape;1355;p14"/>
            <p:cNvGrpSpPr/>
            <p:nvPr/>
          </p:nvGrpSpPr>
          <p:grpSpPr>
            <a:xfrm rot="10800000" flipH="1">
              <a:off x="4588375" y="2580975"/>
              <a:ext cx="4588377" cy="2585529"/>
              <a:chOff x="0" y="-4550"/>
              <a:chExt cx="9143835" cy="5152509"/>
            </a:xfrm>
          </p:grpSpPr>
          <p:sp>
            <p:nvSpPr>
              <p:cNvPr id="1356" name="Google Shape;1356;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79" name="Google Shape;1379;p14"/>
          <p:cNvGrpSpPr/>
          <p:nvPr/>
        </p:nvGrpSpPr>
        <p:grpSpPr>
          <a:xfrm>
            <a:off x="0" y="-4550"/>
            <a:ext cx="9176752" cy="5171054"/>
            <a:chOff x="0" y="-4550"/>
            <a:chExt cx="9176752" cy="5171054"/>
          </a:xfrm>
        </p:grpSpPr>
        <p:grpSp>
          <p:nvGrpSpPr>
            <p:cNvPr id="1380" name="Google Shape;1380;p14"/>
            <p:cNvGrpSpPr/>
            <p:nvPr/>
          </p:nvGrpSpPr>
          <p:grpSpPr>
            <a:xfrm>
              <a:off x="0" y="-4550"/>
              <a:ext cx="4588377" cy="2585529"/>
              <a:chOff x="0" y="-4550"/>
              <a:chExt cx="9143835" cy="5152509"/>
            </a:xfrm>
          </p:grpSpPr>
          <p:sp>
            <p:nvSpPr>
              <p:cNvPr id="1381" name="Google Shape;1381;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4" name="Google Shape;1404;p14"/>
            <p:cNvGrpSpPr/>
            <p:nvPr/>
          </p:nvGrpSpPr>
          <p:grpSpPr>
            <a:xfrm rot="10800000">
              <a:off x="4588375" y="-4550"/>
              <a:ext cx="4588377" cy="2585529"/>
              <a:chOff x="0" y="-4550"/>
              <a:chExt cx="9143835" cy="5152509"/>
            </a:xfrm>
          </p:grpSpPr>
          <p:sp>
            <p:nvSpPr>
              <p:cNvPr id="1405" name="Google Shape;1405;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8" name="Google Shape;1428;p14"/>
            <p:cNvGrpSpPr/>
            <p:nvPr/>
          </p:nvGrpSpPr>
          <p:grpSpPr>
            <a:xfrm>
              <a:off x="0" y="2580975"/>
              <a:ext cx="4588377" cy="2585529"/>
              <a:chOff x="0" y="-4550"/>
              <a:chExt cx="9143835" cy="5152509"/>
            </a:xfrm>
          </p:grpSpPr>
          <p:sp>
            <p:nvSpPr>
              <p:cNvPr id="1429" name="Google Shape;1429;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2" name="Google Shape;1452;p14"/>
            <p:cNvGrpSpPr/>
            <p:nvPr/>
          </p:nvGrpSpPr>
          <p:grpSpPr>
            <a:xfrm rot="10800000" flipH="1">
              <a:off x="4588375" y="2580975"/>
              <a:ext cx="4588377" cy="2585529"/>
              <a:chOff x="0" y="-4550"/>
              <a:chExt cx="9143835" cy="5152509"/>
            </a:xfrm>
          </p:grpSpPr>
          <p:sp>
            <p:nvSpPr>
              <p:cNvPr id="1453" name="Google Shape;1453;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10775"/>
            <a:ext cx="64083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457200" y="1504950"/>
            <a:ext cx="6408300" cy="3266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Muli"/>
              <a:buChar char="▪"/>
              <a:defRPr sz="2400">
                <a:solidFill>
                  <a:schemeClr val="dk1"/>
                </a:solidFill>
                <a:latin typeface="Muli"/>
                <a:ea typeface="Muli"/>
                <a:cs typeface="Muli"/>
                <a:sym typeface="Muli"/>
              </a:defRPr>
            </a:lvl1pPr>
            <a:lvl2pPr marL="914400" lvl="1" indent="-381000">
              <a:spcBef>
                <a:spcPts val="0"/>
              </a:spcBef>
              <a:spcAft>
                <a:spcPts val="0"/>
              </a:spcAft>
              <a:buClr>
                <a:schemeClr val="accent1"/>
              </a:buClr>
              <a:buSzPts val="2400"/>
              <a:buFont typeface="Muli"/>
              <a:buChar char="□"/>
              <a:defRPr sz="2400">
                <a:solidFill>
                  <a:schemeClr val="dk1"/>
                </a:solidFill>
                <a:latin typeface="Muli"/>
                <a:ea typeface="Muli"/>
                <a:cs typeface="Muli"/>
                <a:sym typeface="Muli"/>
              </a:defRPr>
            </a:lvl2pPr>
            <a:lvl3pPr marL="1371600" lvl="2" indent="-381000">
              <a:spcBef>
                <a:spcPts val="0"/>
              </a:spcBef>
              <a:spcAft>
                <a:spcPts val="0"/>
              </a:spcAft>
              <a:buClr>
                <a:schemeClr val="accent1"/>
              </a:buClr>
              <a:buSzPts val="2400"/>
              <a:buFont typeface="Muli"/>
              <a:buChar char="▫"/>
              <a:defRPr sz="2400">
                <a:solidFill>
                  <a:schemeClr val="dk1"/>
                </a:solidFill>
                <a:latin typeface="Muli"/>
                <a:ea typeface="Muli"/>
                <a:cs typeface="Muli"/>
                <a:sym typeface="Muli"/>
              </a:defRPr>
            </a:lvl3pPr>
            <a:lvl4pPr marL="1828800" lvl="3"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4pPr>
            <a:lvl5pPr marL="2286000" lvl="4"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5pPr>
            <a:lvl6pPr marL="2743200" lvl="5"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6pPr>
            <a:lvl7pPr marL="3200400" lvl="6"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7pPr>
            <a:lvl8pPr marL="3657600" lvl="7"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8pPr>
            <a:lvl9pPr marL="4114800" lvl="8"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570575" y="4571050"/>
            <a:ext cx="573300" cy="572400"/>
          </a:xfrm>
          <a:prstGeom prst="rect">
            <a:avLst/>
          </a:prstGeom>
          <a:noFill/>
          <a:ln>
            <a:noFill/>
          </a:ln>
        </p:spPr>
        <p:txBody>
          <a:bodyPr spcFirstLastPara="1" wrap="square" lIns="91425" tIns="91425" rIns="91425" bIns="91425" anchor="ctr" anchorCtr="0">
            <a:noAutofit/>
          </a:bodyPr>
          <a:lstStyle>
            <a:lvl1pPr lvl="0" algn="ctr">
              <a:buNone/>
              <a:defRPr sz="1300">
                <a:solidFill>
                  <a:schemeClr val="lt1"/>
                </a:solidFill>
                <a:latin typeface="Muli"/>
                <a:ea typeface="Muli"/>
                <a:cs typeface="Muli"/>
                <a:sym typeface="Muli"/>
              </a:defRPr>
            </a:lvl1pPr>
            <a:lvl2pPr lvl="1" algn="ctr">
              <a:buNone/>
              <a:defRPr sz="1300">
                <a:solidFill>
                  <a:schemeClr val="lt1"/>
                </a:solidFill>
                <a:latin typeface="Muli"/>
                <a:ea typeface="Muli"/>
                <a:cs typeface="Muli"/>
                <a:sym typeface="Muli"/>
              </a:defRPr>
            </a:lvl2pPr>
            <a:lvl3pPr lvl="2" algn="ctr">
              <a:buNone/>
              <a:defRPr sz="1300">
                <a:solidFill>
                  <a:schemeClr val="lt1"/>
                </a:solidFill>
                <a:latin typeface="Muli"/>
                <a:ea typeface="Muli"/>
                <a:cs typeface="Muli"/>
                <a:sym typeface="Muli"/>
              </a:defRPr>
            </a:lvl3pPr>
            <a:lvl4pPr lvl="3" algn="ctr">
              <a:buNone/>
              <a:defRPr sz="1300">
                <a:solidFill>
                  <a:schemeClr val="lt1"/>
                </a:solidFill>
                <a:latin typeface="Muli"/>
                <a:ea typeface="Muli"/>
                <a:cs typeface="Muli"/>
                <a:sym typeface="Muli"/>
              </a:defRPr>
            </a:lvl4pPr>
            <a:lvl5pPr lvl="4" algn="ctr">
              <a:buNone/>
              <a:defRPr sz="1300">
                <a:solidFill>
                  <a:schemeClr val="lt1"/>
                </a:solidFill>
                <a:latin typeface="Muli"/>
                <a:ea typeface="Muli"/>
                <a:cs typeface="Muli"/>
                <a:sym typeface="Muli"/>
              </a:defRPr>
            </a:lvl5pPr>
            <a:lvl6pPr lvl="5" algn="ctr">
              <a:buNone/>
              <a:defRPr sz="1300">
                <a:solidFill>
                  <a:schemeClr val="lt1"/>
                </a:solidFill>
                <a:latin typeface="Muli"/>
                <a:ea typeface="Muli"/>
                <a:cs typeface="Muli"/>
                <a:sym typeface="Muli"/>
              </a:defRPr>
            </a:lvl6pPr>
            <a:lvl7pPr lvl="6" algn="ctr">
              <a:buNone/>
              <a:defRPr sz="1300">
                <a:solidFill>
                  <a:schemeClr val="lt1"/>
                </a:solidFill>
                <a:latin typeface="Muli"/>
                <a:ea typeface="Muli"/>
                <a:cs typeface="Muli"/>
                <a:sym typeface="Muli"/>
              </a:defRPr>
            </a:lvl7pPr>
            <a:lvl8pPr lvl="7" algn="ctr">
              <a:buNone/>
              <a:defRPr sz="1300">
                <a:solidFill>
                  <a:schemeClr val="lt1"/>
                </a:solidFill>
                <a:latin typeface="Muli"/>
                <a:ea typeface="Muli"/>
                <a:cs typeface="Muli"/>
                <a:sym typeface="Muli"/>
              </a:defRPr>
            </a:lvl8pPr>
            <a:lvl9pPr lvl="8" algn="ctr">
              <a:buNone/>
              <a:defRPr sz="1300">
                <a:solidFill>
                  <a:schemeClr val="lt1"/>
                </a:solidFill>
                <a:latin typeface="Muli"/>
                <a:ea typeface="Muli"/>
                <a:cs typeface="Muli"/>
                <a:sym typeface="Muli"/>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9" r:id="rId3"/>
    <p:sldLayoutId id="2147483660" r:id="rId4"/>
  </p:sldLayoutIdLst>
  <p:transition>
    <p:fade thruBlk="1"/>
  </p:transition>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9"/>
        <p:cNvGrpSpPr/>
        <p:nvPr/>
      </p:nvGrpSpPr>
      <p:grpSpPr>
        <a:xfrm>
          <a:off x="0" y="0"/>
          <a:ext cx="0" cy="0"/>
          <a:chOff x="0" y="0"/>
          <a:chExt cx="0" cy="0"/>
        </a:xfrm>
      </p:grpSpPr>
      <p:sp>
        <p:nvSpPr>
          <p:cNvPr id="1480" name="Google Shape;1480;p15"/>
          <p:cNvSpPr txBox="1">
            <a:spLocks noGrp="1"/>
          </p:cNvSpPr>
          <p:nvPr>
            <p:ph type="ctrTitle"/>
          </p:nvPr>
        </p:nvSpPr>
        <p:spPr>
          <a:xfrm>
            <a:off x="291830" y="1746975"/>
            <a:ext cx="5077838" cy="168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VE" sz="3600" b="1" dirty="0" smtClean="0">
                <a:solidFill>
                  <a:schemeClr val="tx1"/>
                </a:solidFill>
              </a:rPr>
              <a:t>Problema y Preguntas de Investigación</a:t>
            </a:r>
            <a:endParaRPr lang="es-VE" sz="3600" b="1" dirty="0">
              <a:solidFill>
                <a:schemeClr val="tx1"/>
              </a:solidFill>
            </a:endParaRPr>
          </a:p>
        </p:txBody>
      </p:sp>
      <p:sp>
        <p:nvSpPr>
          <p:cNvPr id="3" name="Rectángulo redondeado 2"/>
          <p:cNvSpPr/>
          <p:nvPr/>
        </p:nvSpPr>
        <p:spPr>
          <a:xfrm>
            <a:off x="5243209" y="4280170"/>
            <a:ext cx="3706238" cy="612842"/>
          </a:xfrm>
          <a:prstGeom prst="roundRect">
            <a:avLst/>
          </a:prstGeom>
          <a:solidFill>
            <a:srgbClr val="0099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b="1" dirty="0" smtClean="0"/>
              <a:t>Elaborado por </a:t>
            </a:r>
            <a:r>
              <a:rPr lang="es-VE" b="1" dirty="0" err="1" smtClean="0"/>
              <a:t>MSc</a:t>
            </a:r>
            <a:r>
              <a:rPr lang="es-VE" b="1" dirty="0" smtClean="0"/>
              <a:t>. Belkis </a:t>
            </a:r>
            <a:r>
              <a:rPr lang="es-VE" b="1" dirty="0" err="1" smtClean="0"/>
              <a:t>Camacaro</a:t>
            </a:r>
            <a:endParaRPr lang="es-VE" b="1"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1661" y="-1"/>
            <a:ext cx="1702340" cy="1746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Formulación del Problema</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smtClean="0"/>
              <a:t>El problema consiste según Hurtado (</a:t>
            </a:r>
            <a:r>
              <a:rPr lang="es-VE" sz="2000" dirty="0" err="1" smtClean="0"/>
              <a:t>ob.cit</a:t>
            </a:r>
            <a:r>
              <a:rPr lang="es-VE" sz="2000" dirty="0" smtClean="0"/>
              <a:t>.), a la “expresión mediante la cual el investigador precisa lo que desea saber, de manera condensada, breve y concreta” (p. 47)</a:t>
            </a:r>
          </a:p>
          <a:p>
            <a:pPr marL="76200" indent="0" algn="just">
              <a:buNone/>
            </a:pPr>
            <a:r>
              <a:rPr lang="es-VE" sz="2000" dirty="0" smtClean="0"/>
              <a:t>Puede ser una afirmación o una interrogante que el investigador se plantea acerca del fenómeno que está estudiando; es una forma precisa y clara de expresar lo que dese saber del tema o de la situación que pretende estudiar.</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10</a:t>
            </a:fld>
            <a:endParaRPr lang="es-VE"/>
          </a:p>
        </p:txBody>
      </p:sp>
    </p:spTree>
    <p:extLst>
      <p:ext uri="{BB962C8B-B14F-4D97-AF65-F5344CB8AC3E}">
        <p14:creationId xmlns:p14="http://schemas.microsoft.com/office/powerpoint/2010/main" val="289237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Importancia del Problema de Investigación</a:t>
            </a:r>
            <a:endParaRPr lang="es-VE" b="1" dirty="0"/>
          </a:p>
        </p:txBody>
      </p:sp>
      <p:sp>
        <p:nvSpPr>
          <p:cNvPr id="3" name="Marcador de texto 2"/>
          <p:cNvSpPr>
            <a:spLocks noGrp="1"/>
          </p:cNvSpPr>
          <p:nvPr>
            <p:ph type="body" idx="1"/>
          </p:nvPr>
        </p:nvSpPr>
        <p:spPr/>
        <p:txBody>
          <a:bodyPr/>
          <a:lstStyle/>
          <a:p>
            <a:pPr marL="76200" indent="0" algn="just">
              <a:buNone/>
            </a:pPr>
            <a:r>
              <a:rPr lang="es-VE" sz="1800" dirty="0" smtClean="0"/>
              <a:t>Del problema de investigación se derivan:</a:t>
            </a:r>
          </a:p>
          <a:p>
            <a:pPr marL="76200" indent="0" algn="just">
              <a:buNone/>
            </a:pPr>
            <a:r>
              <a:rPr lang="es-VE" sz="1800" dirty="0" smtClean="0"/>
              <a:t>-Los métodos</a:t>
            </a:r>
          </a:p>
          <a:p>
            <a:pPr marL="76200" indent="0" algn="just">
              <a:buNone/>
            </a:pPr>
            <a:r>
              <a:rPr lang="es-VE" sz="1800" dirty="0" smtClean="0"/>
              <a:t>-Procedimientos</a:t>
            </a:r>
          </a:p>
          <a:p>
            <a:pPr marL="76200" indent="0" algn="just">
              <a:buNone/>
            </a:pPr>
            <a:r>
              <a:rPr lang="es-VE" sz="1800" dirty="0" smtClean="0"/>
              <a:t>-Instrumentos</a:t>
            </a:r>
          </a:p>
          <a:p>
            <a:pPr marL="76200" indent="0" algn="just">
              <a:buNone/>
            </a:pPr>
            <a:r>
              <a:rPr lang="es-VE" sz="1800" dirty="0" smtClean="0"/>
              <a:t>El problema de investigación constituye la piedra angular de todo trabajo de investigación, y según Hurtado si está claro, es decir, bien formulado “el investigador sabe cuál tipo de información incluir y cuál no, cuáles técnicas seleccionar, cuáles contenidos bibliográficos debe revisar, cuáles preguntas del instrumento son adecuadas y cuáles no lo son” (p. 50)</a:t>
            </a:r>
            <a:endParaRPr lang="es-VE" sz="18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11</a:t>
            </a:fld>
            <a:endParaRPr lang="es-VE"/>
          </a:p>
        </p:txBody>
      </p:sp>
    </p:spTree>
    <p:extLst>
      <p:ext uri="{BB962C8B-B14F-4D97-AF65-F5344CB8AC3E}">
        <p14:creationId xmlns:p14="http://schemas.microsoft.com/office/powerpoint/2010/main" val="53997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Importancia del Problema de Investigación</a:t>
            </a:r>
            <a:endParaRPr lang="es-VE" b="1" dirty="0"/>
          </a:p>
        </p:txBody>
      </p:sp>
      <p:sp>
        <p:nvSpPr>
          <p:cNvPr id="3" name="Marcador de texto 2"/>
          <p:cNvSpPr>
            <a:spLocks noGrp="1"/>
          </p:cNvSpPr>
          <p:nvPr>
            <p:ph type="body" idx="1"/>
          </p:nvPr>
        </p:nvSpPr>
        <p:spPr/>
        <p:txBody>
          <a:bodyPr/>
          <a:lstStyle/>
          <a:p>
            <a:pPr marL="73152" indent="0" algn="just">
              <a:buNone/>
            </a:pPr>
            <a:r>
              <a:rPr lang="es-VE" sz="2000" dirty="0">
                <a:solidFill>
                  <a:srgbClr val="000000"/>
                </a:solidFill>
              </a:rPr>
              <a:t>El problema de investigación constituye la piedra angular de todo trabajo de investigación, y según Hurtado si está claro, es decir, bien formulado “el investigador sabe cuál tipo de información incluir y cuál no, cuáles técnicas seleccionar, cuáles contenidos bibliográficos debe revisar, cuáles preguntas del instrumento son adecuadas y cuáles no lo son” (p. 50)</a:t>
            </a:r>
            <a:endParaRPr lang="es-VE" sz="2000" dirty="0"/>
          </a:p>
          <a:p>
            <a:pPr marL="76200" indent="0" algn="just">
              <a:buNone/>
            </a:pPr>
            <a:endParaRPr lang="es-VE"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12</a:t>
            </a:fld>
            <a:endParaRPr lang="es-VE"/>
          </a:p>
        </p:txBody>
      </p:sp>
    </p:spTree>
    <p:extLst>
      <p:ext uri="{BB962C8B-B14F-4D97-AF65-F5344CB8AC3E}">
        <p14:creationId xmlns:p14="http://schemas.microsoft.com/office/powerpoint/2010/main" val="407203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El Problema y los Diversos Elementos de la Investigación</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smtClean="0"/>
              <a:t>Cada aspecto del problema de investigación, en opinión de Hurtado (</a:t>
            </a:r>
            <a:r>
              <a:rPr lang="es-VE" sz="2000" dirty="0" err="1" smtClean="0"/>
              <a:t>ob.cit</a:t>
            </a:r>
            <a:r>
              <a:rPr lang="es-VE" sz="2000" dirty="0" smtClean="0"/>
              <a:t>.), debe contener el evento del estudio o fenómeno a investigar (acerca de qué), el conjunto de unidades que forman parte de la población (quiénes), el contexto (quiénes), el contexto y alcance de la investigación (dónde) y el tiempo en el cual se va a realizar la investigación (cuándo).</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13</a:t>
            </a:fld>
            <a:endParaRPr lang="es-VE"/>
          </a:p>
        </p:txBody>
      </p:sp>
    </p:spTree>
    <p:extLst>
      <p:ext uri="{BB962C8B-B14F-4D97-AF65-F5344CB8AC3E}">
        <p14:creationId xmlns:p14="http://schemas.microsoft.com/office/powerpoint/2010/main" val="3059944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8128"/>
            <a:ext cx="6408300" cy="857400"/>
          </a:xfrm>
        </p:spPr>
        <p:txBody>
          <a:bodyPr/>
          <a:lstStyle/>
          <a:p>
            <a:pPr algn="ctr"/>
            <a:r>
              <a:rPr lang="es-VE" b="1" dirty="0" smtClean="0"/>
              <a:t>Evaluación del Tema</a:t>
            </a:r>
            <a:endParaRPr lang="es-VE" b="1" dirty="0"/>
          </a:p>
        </p:txBody>
      </p:sp>
      <p:sp>
        <p:nvSpPr>
          <p:cNvPr id="3" name="Marcador de texto 2"/>
          <p:cNvSpPr>
            <a:spLocks noGrp="1"/>
          </p:cNvSpPr>
          <p:nvPr>
            <p:ph type="body" idx="1"/>
          </p:nvPr>
        </p:nvSpPr>
        <p:spPr>
          <a:xfrm>
            <a:off x="457200" y="1105527"/>
            <a:ext cx="6408300" cy="3622115"/>
          </a:xfrm>
        </p:spPr>
        <p:txBody>
          <a:bodyPr/>
          <a:lstStyle/>
          <a:p>
            <a:pPr marL="76200" indent="0" algn="just">
              <a:spcBef>
                <a:spcPts val="0"/>
              </a:spcBef>
              <a:buNone/>
            </a:pPr>
            <a:r>
              <a:rPr lang="es-VE" sz="1800" dirty="0" smtClean="0"/>
              <a:t>La evaluación del tema, requiere de acuerdo a Hurtado (</a:t>
            </a:r>
            <a:r>
              <a:rPr lang="es-VE" sz="1800" dirty="0" err="1" smtClean="0"/>
              <a:t>ob.cit</a:t>
            </a:r>
            <a:r>
              <a:rPr lang="es-VE" sz="1800" dirty="0" smtClean="0"/>
              <a:t>.), la consideración de aspectos personales, aspectos metodológicos y aspectos sociales.</a:t>
            </a:r>
          </a:p>
          <a:p>
            <a:pPr marL="76200" indent="0" algn="just">
              <a:spcBef>
                <a:spcPts val="0"/>
              </a:spcBef>
              <a:buNone/>
            </a:pPr>
            <a:r>
              <a:rPr lang="es-VE" sz="1800" dirty="0" smtClean="0"/>
              <a:t>Tener presente en los </a:t>
            </a:r>
            <a:r>
              <a:rPr lang="es-VE" sz="1800" b="1" dirty="0" smtClean="0"/>
              <a:t>aspectos personales </a:t>
            </a:r>
            <a:r>
              <a:rPr lang="es-VE" sz="1800" dirty="0" smtClean="0"/>
              <a:t>si el investigador tiene los conocimientos y habilidades que requiere ese tema, si tiene acceso a la información y materiales necesarios para la investigación, y si posee tiempo suficiente para llevar a cabo la investigación, son aspectos que pueden marcar la diferencia entre investigar calmadamente o investigar bajo tensión y angustia porque se metió con un tema que no domina, no tiene tiempo y no se consigue información suficiente.</a:t>
            </a:r>
            <a:endParaRPr lang="es-VE" sz="18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14</a:t>
            </a:fld>
            <a:endParaRPr lang="es-VE"/>
          </a:p>
        </p:txBody>
      </p:sp>
    </p:spTree>
    <p:extLst>
      <p:ext uri="{BB962C8B-B14F-4D97-AF65-F5344CB8AC3E}">
        <p14:creationId xmlns:p14="http://schemas.microsoft.com/office/powerpoint/2010/main" val="2743747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a:solidFill>
                  <a:srgbClr val="5B9BD5"/>
                </a:solidFill>
                <a:latin typeface="Roboto Slab" panose="020B0604020202020204" charset="0"/>
                <a:ea typeface="Roboto Slab" panose="020B0604020202020204" charset="0"/>
                <a:cs typeface="Roboto Slab" panose="020B0604020202020204" charset="0"/>
              </a:rPr>
              <a:t>Evaluación del Tema</a:t>
            </a:r>
            <a:endParaRPr lang="es-VE" sz="2800" b="1" dirty="0"/>
          </a:p>
        </p:txBody>
      </p:sp>
      <p:sp>
        <p:nvSpPr>
          <p:cNvPr id="3" name="Marcador de texto 2"/>
          <p:cNvSpPr>
            <a:spLocks noGrp="1"/>
          </p:cNvSpPr>
          <p:nvPr>
            <p:ph type="body" idx="1"/>
          </p:nvPr>
        </p:nvSpPr>
        <p:spPr/>
        <p:txBody>
          <a:bodyPr/>
          <a:lstStyle/>
          <a:p>
            <a:pPr marL="76200" indent="0" algn="just">
              <a:buNone/>
            </a:pPr>
            <a:r>
              <a:rPr lang="es-VE" sz="2000" dirty="0" smtClean="0"/>
              <a:t>En cuanto a los </a:t>
            </a:r>
            <a:r>
              <a:rPr lang="es-VE" sz="2000" b="1" dirty="0" smtClean="0"/>
              <a:t>aspectos sociales</a:t>
            </a:r>
            <a:r>
              <a:rPr lang="es-VE" sz="2000" dirty="0" smtClean="0"/>
              <a:t>, expresa Hurtado (</a:t>
            </a:r>
            <a:r>
              <a:rPr lang="es-VE" sz="2000" dirty="0" err="1" smtClean="0"/>
              <a:t>ob.cit</a:t>
            </a:r>
            <a:r>
              <a:rPr lang="es-VE" sz="2000" dirty="0" smtClean="0"/>
              <a:t>.), que debe tenerse en cuenta si la investigación aportará nuevos conocimientos al área, si contribuirá  a impulsar otras investigaciones, o si los resultados de la investigación a realizar tendrán alguna aplicación práctica.</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15</a:t>
            </a:fld>
            <a:endParaRPr lang="es-VE"/>
          </a:p>
        </p:txBody>
      </p:sp>
    </p:spTree>
    <p:extLst>
      <p:ext uri="{BB962C8B-B14F-4D97-AF65-F5344CB8AC3E}">
        <p14:creationId xmlns:p14="http://schemas.microsoft.com/office/powerpoint/2010/main" val="2814754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64860"/>
            <a:ext cx="6408300" cy="857400"/>
          </a:xfrm>
        </p:spPr>
        <p:txBody>
          <a:bodyPr/>
          <a:lstStyle/>
          <a:p>
            <a:pPr algn="ctr"/>
            <a:r>
              <a:rPr lang="es-VE" sz="3200" b="1" dirty="0">
                <a:solidFill>
                  <a:srgbClr val="5B9BD5"/>
                </a:solidFill>
                <a:latin typeface="Roboto Slab" panose="020B0604020202020204" charset="0"/>
                <a:ea typeface="Roboto Slab" panose="020B0604020202020204" charset="0"/>
                <a:cs typeface="Roboto Slab" panose="020B0604020202020204" charset="0"/>
              </a:rPr>
              <a:t>Evaluación del Tema</a:t>
            </a:r>
            <a:endParaRPr lang="es-VE" b="1" dirty="0"/>
          </a:p>
        </p:txBody>
      </p:sp>
      <p:sp>
        <p:nvSpPr>
          <p:cNvPr id="3" name="Marcador de texto 2"/>
          <p:cNvSpPr>
            <a:spLocks noGrp="1"/>
          </p:cNvSpPr>
          <p:nvPr>
            <p:ph type="body" idx="1"/>
          </p:nvPr>
        </p:nvSpPr>
        <p:spPr>
          <a:xfrm>
            <a:off x="457200" y="1304350"/>
            <a:ext cx="6408300" cy="3266700"/>
          </a:xfrm>
        </p:spPr>
        <p:txBody>
          <a:bodyPr/>
          <a:lstStyle/>
          <a:p>
            <a:pPr marL="76200" indent="0" algn="just">
              <a:buNone/>
            </a:pPr>
            <a:r>
              <a:rPr lang="es-VE" sz="2000" dirty="0" smtClean="0"/>
              <a:t>Por otra parte, según la citada autora, se necesita saber si los procesos metodológicos que se requieren son factibles, es decir, si se pueden llevar a cabo, para ello habría que cerciorarse si es posible abordar los fenómenos a estudiar de una manera metodológicamente adecuada, si se cuenta con instrumentos que permitan medir tales fenómenos, o al menos la forma de elaborarlos bajo criterios de validez y confiabilidad.</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16</a:t>
            </a:fld>
            <a:endParaRPr lang="es-VE"/>
          </a:p>
        </p:txBody>
      </p:sp>
    </p:spTree>
    <p:extLst>
      <p:ext uri="{BB962C8B-B14F-4D97-AF65-F5344CB8AC3E}">
        <p14:creationId xmlns:p14="http://schemas.microsoft.com/office/powerpoint/2010/main" val="86776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REFERENCIA</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smtClean="0"/>
              <a:t>Hurtado   de   Barrera,   J.   (2015).   </a:t>
            </a:r>
            <a:r>
              <a:rPr lang="es-VE" sz="2000" i="1" dirty="0" smtClean="0"/>
              <a:t>El   proyecto   de </a:t>
            </a:r>
          </a:p>
          <a:p>
            <a:pPr marL="76200" indent="0" algn="just">
              <a:buNone/>
            </a:pPr>
            <a:r>
              <a:rPr lang="es-VE" sz="2000" i="1" dirty="0"/>
              <a:t> </a:t>
            </a:r>
            <a:r>
              <a:rPr lang="es-VE" sz="2000" i="1" dirty="0" smtClean="0"/>
              <a:t>       investigación.    Comprensión    holística    de   la      </a:t>
            </a:r>
          </a:p>
          <a:p>
            <a:pPr marL="76200" indent="0" algn="just">
              <a:buNone/>
            </a:pPr>
            <a:r>
              <a:rPr lang="es-VE" sz="2000" i="1" dirty="0" smtClean="0"/>
              <a:t>        </a:t>
            </a:r>
            <a:r>
              <a:rPr lang="es-VE" sz="2000" i="1" smtClean="0"/>
              <a:t>metodología     y     la     investigación.   </a:t>
            </a:r>
            <a:r>
              <a:rPr lang="es-VE" sz="2000" dirty="0" smtClean="0"/>
              <a:t>Caracas, </a:t>
            </a:r>
          </a:p>
          <a:p>
            <a:pPr marL="76200" indent="0" algn="just">
              <a:buNone/>
            </a:pPr>
            <a:r>
              <a:rPr lang="es-VE" sz="2000" dirty="0"/>
              <a:t> </a:t>
            </a:r>
            <a:r>
              <a:rPr lang="es-VE" sz="2000" dirty="0" smtClean="0"/>
              <a:t>       Venezuela: SYPAL. Quirón Ediciones.</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17</a:t>
            </a:fld>
            <a:endParaRPr lang="es-VE"/>
          </a:p>
        </p:txBody>
      </p:sp>
    </p:spTree>
    <p:extLst>
      <p:ext uri="{BB962C8B-B14F-4D97-AF65-F5344CB8AC3E}">
        <p14:creationId xmlns:p14="http://schemas.microsoft.com/office/powerpoint/2010/main" val="265071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520502"/>
            <a:ext cx="6408300" cy="857400"/>
          </a:xfrm>
        </p:spPr>
        <p:txBody>
          <a:bodyPr/>
          <a:lstStyle/>
          <a:p>
            <a:pPr algn="ctr"/>
            <a:r>
              <a:rPr lang="es-VE" sz="2800" b="1" dirty="0" smtClean="0">
                <a:solidFill>
                  <a:schemeClr val="tx1"/>
                </a:solidFill>
              </a:rPr>
              <a:t>Delimitación del Tema y Formulación del Problema</a:t>
            </a:r>
            <a:endParaRPr lang="es-VE" sz="2800" b="1" dirty="0">
              <a:solidFill>
                <a:schemeClr val="tx1"/>
              </a:solidFill>
            </a:endParaRPr>
          </a:p>
        </p:txBody>
      </p:sp>
      <p:sp>
        <p:nvSpPr>
          <p:cNvPr id="5" name="Marcador de texto 4"/>
          <p:cNvSpPr>
            <a:spLocks noGrp="1"/>
          </p:cNvSpPr>
          <p:nvPr>
            <p:ph type="body" idx="1"/>
          </p:nvPr>
        </p:nvSpPr>
        <p:spPr/>
        <p:txBody>
          <a:bodyPr/>
          <a:lstStyle/>
          <a:p>
            <a:pPr marL="76200" indent="0" algn="just">
              <a:buNone/>
            </a:pPr>
            <a:r>
              <a:rPr lang="es-VE" sz="2000" dirty="0" smtClean="0"/>
              <a:t>El tema de investigación, según Hurtado (2015), queda delimitado cuando se formula el problema de investigación. </a:t>
            </a:r>
            <a:r>
              <a:rPr lang="es-VE" sz="2000" dirty="0" smtClean="0"/>
              <a:t>La delimitación del tema, de acuerdo a Hurtado (</a:t>
            </a:r>
            <a:r>
              <a:rPr lang="es-VE" sz="2000" dirty="0" err="1" smtClean="0"/>
              <a:t>ob.cit</a:t>
            </a:r>
            <a:r>
              <a:rPr lang="es-VE" sz="2000" dirty="0" smtClean="0"/>
              <a:t>), implica varias fases:</a:t>
            </a:r>
          </a:p>
          <a:p>
            <a:pPr marL="76200" indent="0" algn="just">
              <a:buNone/>
            </a:pPr>
            <a:r>
              <a:rPr lang="es-VE" sz="2000" dirty="0" smtClean="0"/>
              <a:t>(a) Selección e identificación del tema</a:t>
            </a:r>
          </a:p>
          <a:p>
            <a:pPr marL="76200" indent="0" algn="just">
              <a:buNone/>
            </a:pPr>
            <a:r>
              <a:rPr lang="es-VE" sz="2000" dirty="0" smtClean="0"/>
              <a:t>(b) Análisis del tema para precisar aspectos importantes.</a:t>
            </a:r>
          </a:p>
          <a:p>
            <a:pPr marL="76200" indent="0" algn="just">
              <a:buNone/>
            </a:pPr>
            <a:r>
              <a:rPr lang="es-VE" sz="2000" dirty="0" smtClean="0"/>
              <a:t>(c) Formulación del problema.</a:t>
            </a:r>
            <a:endParaRPr lang="es-VE" sz="2000" dirty="0"/>
          </a:p>
        </p:txBody>
      </p:sp>
    </p:spTree>
    <p:extLst>
      <p:ext uri="{BB962C8B-B14F-4D97-AF65-F5344CB8AC3E}">
        <p14:creationId xmlns:p14="http://schemas.microsoft.com/office/powerpoint/2010/main" val="218698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a:solidFill>
                  <a:schemeClr val="tx1"/>
                </a:solidFill>
              </a:rPr>
              <a:t>Delimitación del Tema y Formulación del Problema</a:t>
            </a:r>
          </a:p>
        </p:txBody>
      </p:sp>
      <p:sp>
        <p:nvSpPr>
          <p:cNvPr id="3" name="Marcador de texto 2"/>
          <p:cNvSpPr>
            <a:spLocks noGrp="1"/>
          </p:cNvSpPr>
          <p:nvPr>
            <p:ph type="body" idx="1"/>
          </p:nvPr>
        </p:nvSpPr>
        <p:spPr/>
        <p:txBody>
          <a:bodyPr/>
          <a:lstStyle/>
          <a:p>
            <a:pPr marL="76200" indent="0" algn="just">
              <a:buNone/>
            </a:pPr>
            <a:r>
              <a:rPr lang="es-VE" sz="2000" dirty="0" smtClean="0"/>
              <a:t>(d) Comprensión y extensión del tema</a:t>
            </a:r>
          </a:p>
          <a:p>
            <a:pPr marL="76200" indent="0" algn="just">
              <a:buNone/>
            </a:pPr>
            <a:r>
              <a:rPr lang="es-VE" sz="2000" dirty="0" smtClean="0"/>
              <a:t>(e) Evaluación del tem</a:t>
            </a:r>
            <a:r>
              <a:rPr lang="es-VE" sz="2000" dirty="0"/>
              <a:t>a</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3</a:t>
            </a:fld>
            <a:endParaRPr lang="es-VE"/>
          </a:p>
        </p:txBody>
      </p:sp>
    </p:spTree>
    <p:extLst>
      <p:ext uri="{BB962C8B-B14F-4D97-AF65-F5344CB8AC3E}">
        <p14:creationId xmlns:p14="http://schemas.microsoft.com/office/powerpoint/2010/main" val="3186884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8945"/>
            <a:ext cx="6408300" cy="857400"/>
          </a:xfrm>
        </p:spPr>
        <p:txBody>
          <a:bodyPr/>
          <a:lstStyle/>
          <a:p>
            <a:pPr algn="ctr"/>
            <a:r>
              <a:rPr lang="es-VE" sz="2800" b="1" dirty="0" smtClean="0">
                <a:solidFill>
                  <a:schemeClr val="tx1"/>
                </a:solidFill>
              </a:rPr>
              <a:t>Selección o Identificación del Tema</a:t>
            </a:r>
            <a:endParaRPr lang="es-VE" sz="2800" b="1" dirty="0">
              <a:solidFill>
                <a:schemeClr val="tx1"/>
              </a:solidFill>
            </a:endParaRPr>
          </a:p>
        </p:txBody>
      </p:sp>
      <p:sp>
        <p:nvSpPr>
          <p:cNvPr id="3" name="Marcador de texto 2"/>
          <p:cNvSpPr>
            <a:spLocks noGrp="1"/>
          </p:cNvSpPr>
          <p:nvPr>
            <p:ph type="body" idx="1"/>
          </p:nvPr>
        </p:nvSpPr>
        <p:spPr>
          <a:xfrm>
            <a:off x="457200" y="1193664"/>
            <a:ext cx="6408300" cy="3266700"/>
          </a:xfrm>
        </p:spPr>
        <p:txBody>
          <a:bodyPr/>
          <a:lstStyle/>
          <a:p>
            <a:pPr marL="76200" indent="0" algn="just">
              <a:buNone/>
            </a:pPr>
            <a:r>
              <a:rPr lang="es-VE" sz="1800" dirty="0" smtClean="0"/>
              <a:t>El tema puede ser seleccionado, según Hurtado (</a:t>
            </a:r>
            <a:r>
              <a:rPr lang="es-VE" sz="1800" dirty="0" err="1" smtClean="0"/>
              <a:t>ob.cit</a:t>
            </a:r>
            <a:r>
              <a:rPr lang="es-VE" sz="1800" dirty="0" smtClean="0"/>
              <a:t>.), por observación de aspectos pertenecientes a la cotidianidad, situaciones que requieran ser solucionadas, cuando existe una situación no resuelta o “una dificultad específica en un contexto determinado” (p. 43), y a ello añade la referida autora, que también el tema puede surgir de algo que al investigador “le inquieta, le interesa o le preocupa; algo de lo que desearía conocer más, quizá una necesidad apremiante, una circunstancia que no marcha según lo esperado, la cual quisiera modificar a través de alguna acción” (</a:t>
            </a:r>
            <a:r>
              <a:rPr lang="es-VE" sz="1800" i="1" dirty="0" err="1" smtClean="0"/>
              <a:t>ibid</a:t>
            </a:r>
            <a:r>
              <a:rPr lang="es-VE" sz="1800" dirty="0" smtClean="0"/>
              <a:t>).</a:t>
            </a:r>
            <a:endParaRPr lang="es-VE" sz="18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4</a:t>
            </a:fld>
            <a:endParaRPr lang="es-VE"/>
          </a:p>
        </p:txBody>
      </p:sp>
    </p:spTree>
    <p:extLst>
      <p:ext uri="{BB962C8B-B14F-4D97-AF65-F5344CB8AC3E}">
        <p14:creationId xmlns:p14="http://schemas.microsoft.com/office/powerpoint/2010/main" val="162674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Revisión Bibliográfica</a:t>
            </a:r>
            <a:endParaRPr lang="es-VE" b="1" dirty="0"/>
          </a:p>
        </p:txBody>
      </p:sp>
      <p:sp>
        <p:nvSpPr>
          <p:cNvPr id="3" name="Marcador de texto 2"/>
          <p:cNvSpPr>
            <a:spLocks noGrp="1"/>
          </p:cNvSpPr>
          <p:nvPr>
            <p:ph type="body" idx="1"/>
          </p:nvPr>
        </p:nvSpPr>
        <p:spPr/>
        <p:txBody>
          <a:bodyPr/>
          <a:lstStyle/>
          <a:p>
            <a:pPr marL="76200" indent="0">
              <a:spcBef>
                <a:spcPts val="0"/>
              </a:spcBef>
              <a:buNone/>
            </a:pPr>
            <a:r>
              <a:rPr lang="es-VE" sz="2000" dirty="0" smtClean="0"/>
              <a:t>La revisión bibliográfica permite saber lo siguiente:</a:t>
            </a:r>
          </a:p>
          <a:p>
            <a:pPr marL="76200" indent="0">
              <a:spcBef>
                <a:spcPts val="0"/>
              </a:spcBef>
              <a:buNone/>
            </a:pPr>
            <a:endParaRPr lang="es-VE" sz="2000" dirty="0" smtClean="0"/>
          </a:p>
          <a:p>
            <a:pPr marL="76200" indent="0">
              <a:spcBef>
                <a:spcPts val="0"/>
              </a:spcBef>
              <a:buNone/>
            </a:pPr>
            <a:r>
              <a:rPr lang="es-VE" sz="2000" dirty="0" smtClean="0"/>
              <a:t>-Si el tema es relevante</a:t>
            </a:r>
          </a:p>
          <a:p>
            <a:pPr marL="76200" indent="0">
              <a:spcBef>
                <a:spcPts val="0"/>
              </a:spcBef>
              <a:buNone/>
            </a:pPr>
            <a:r>
              <a:rPr lang="es-VE" sz="2000" dirty="0" smtClean="0"/>
              <a:t>-Si el estudio se justifica</a:t>
            </a:r>
          </a:p>
          <a:p>
            <a:pPr marL="76200" indent="0">
              <a:spcBef>
                <a:spcPts val="0"/>
              </a:spcBef>
              <a:buNone/>
            </a:pPr>
            <a:r>
              <a:rPr lang="es-VE" sz="2000" dirty="0" smtClean="0"/>
              <a:t>-Qué tipo de objetivos puede plantear el investigador</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5</a:t>
            </a:fld>
            <a:endParaRPr lang="es-VE"/>
          </a:p>
        </p:txBody>
      </p:sp>
    </p:spTree>
    <p:extLst>
      <p:ext uri="{BB962C8B-B14F-4D97-AF65-F5344CB8AC3E}">
        <p14:creationId xmlns:p14="http://schemas.microsoft.com/office/powerpoint/2010/main" val="213072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Análisis del Tema</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smtClean="0"/>
              <a:t>El análisis del tema se compone de los siguientes momentos:</a:t>
            </a:r>
          </a:p>
          <a:p>
            <a:pPr marL="76200" indent="0" algn="just">
              <a:buNone/>
            </a:pPr>
            <a:r>
              <a:rPr lang="es-VE" sz="2000" dirty="0" smtClean="0"/>
              <a:t>(a) Revisión profunda del tema, aquí el investigador puede preguntarse ¿por le interesa este tema?, ¿qué le llama la atención?, ¿qué se ha estudiado anteriormente sobre este tema?, pero también, ¿qué sucede?, ¿cuándo sucede?, ¿quiénes están involucrados?, ¿</a:t>
            </a:r>
            <a:r>
              <a:rPr lang="es-VE" sz="2000" dirty="0" err="1" smtClean="0"/>
              <a:t>cu´les</a:t>
            </a:r>
            <a:r>
              <a:rPr lang="es-VE" sz="2000" dirty="0" smtClean="0"/>
              <a:t> son los antecedentes de esta situación?</a:t>
            </a:r>
          </a:p>
          <a:p>
            <a:pPr marL="76200" indent="0" algn="just">
              <a:buNone/>
            </a:pP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6</a:t>
            </a:fld>
            <a:endParaRPr lang="es-VE"/>
          </a:p>
        </p:txBody>
      </p:sp>
    </p:spTree>
    <p:extLst>
      <p:ext uri="{BB962C8B-B14F-4D97-AF65-F5344CB8AC3E}">
        <p14:creationId xmlns:p14="http://schemas.microsoft.com/office/powerpoint/2010/main" val="6980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smtClean="0"/>
              <a:t>Búsqueda del Significado de los Datos</a:t>
            </a:r>
            <a:endParaRPr lang="es-VE" sz="2800" b="1" dirty="0"/>
          </a:p>
        </p:txBody>
      </p:sp>
      <p:sp>
        <p:nvSpPr>
          <p:cNvPr id="3" name="Marcador de texto 2"/>
          <p:cNvSpPr>
            <a:spLocks noGrp="1"/>
          </p:cNvSpPr>
          <p:nvPr>
            <p:ph type="body" idx="1"/>
          </p:nvPr>
        </p:nvSpPr>
        <p:spPr/>
        <p:txBody>
          <a:bodyPr/>
          <a:lstStyle/>
          <a:p>
            <a:pPr marL="76200" indent="0" algn="just">
              <a:buNone/>
            </a:pPr>
            <a:r>
              <a:rPr lang="es-VE" sz="2000" dirty="0" smtClean="0"/>
              <a:t>En este punto se identifican aspectos de mayor relevancia que constituyen el interés del investigador y reconocer posibles relaciones entre los datos, por ejemplo, ¿qué aspectos sobresalen de este tema?, ¿cómo se relacionan estos aspectos entre sí?, ¿hay un aspecto en particular que me llame más la atención?.</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7</a:t>
            </a:fld>
            <a:endParaRPr lang="es-VE"/>
          </a:p>
        </p:txBody>
      </p:sp>
    </p:spTree>
    <p:extLst>
      <p:ext uri="{BB962C8B-B14F-4D97-AF65-F5344CB8AC3E}">
        <p14:creationId xmlns:p14="http://schemas.microsoft.com/office/powerpoint/2010/main" val="2773414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smtClean="0"/>
              <a:t>Estudio de Posibles Alternativas</a:t>
            </a:r>
            <a:endParaRPr lang="es-VE" sz="2800" b="1" dirty="0"/>
          </a:p>
        </p:txBody>
      </p:sp>
      <p:sp>
        <p:nvSpPr>
          <p:cNvPr id="3" name="Marcador de texto 2"/>
          <p:cNvSpPr>
            <a:spLocks noGrp="1"/>
          </p:cNvSpPr>
          <p:nvPr>
            <p:ph type="body" idx="1"/>
          </p:nvPr>
        </p:nvSpPr>
        <p:spPr/>
        <p:txBody>
          <a:bodyPr/>
          <a:lstStyle/>
          <a:p>
            <a:pPr marL="76200" indent="0" algn="just">
              <a:buNone/>
            </a:pPr>
            <a:r>
              <a:rPr lang="es-VE" sz="2000" dirty="0" smtClean="0"/>
              <a:t>De las posibles alternativas que surjan, el investigador debe elegir aquellas alternativas que se correspondan con su interés principal y desechar las alternativas que no formen parte de su interés.</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8</a:t>
            </a:fld>
            <a:endParaRPr lang="es-VE"/>
          </a:p>
        </p:txBody>
      </p:sp>
    </p:spTree>
    <p:extLst>
      <p:ext uri="{BB962C8B-B14F-4D97-AF65-F5344CB8AC3E}">
        <p14:creationId xmlns:p14="http://schemas.microsoft.com/office/powerpoint/2010/main" val="396662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smtClean="0"/>
              <a:t>Focalización de la Atención en una Alternativa</a:t>
            </a:r>
            <a:endParaRPr lang="es-VE" sz="2800" b="1" dirty="0"/>
          </a:p>
        </p:txBody>
      </p:sp>
      <p:sp>
        <p:nvSpPr>
          <p:cNvPr id="3" name="Marcador de texto 2"/>
          <p:cNvSpPr>
            <a:spLocks noGrp="1"/>
          </p:cNvSpPr>
          <p:nvPr>
            <p:ph type="body" idx="1"/>
          </p:nvPr>
        </p:nvSpPr>
        <p:spPr/>
        <p:txBody>
          <a:bodyPr/>
          <a:lstStyle/>
          <a:p>
            <a:pPr marL="76200" indent="0" algn="just">
              <a:buNone/>
            </a:pPr>
            <a:r>
              <a:rPr lang="es-VE" sz="2000" dirty="0" smtClean="0"/>
              <a:t>Luego se debe focalizar la atención en una alternativa y dirigir la atención hacia algún aspecto o aspectos que resulten interesante para investigarlos.</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9</a:t>
            </a:fld>
            <a:endParaRPr lang="es-VE"/>
          </a:p>
        </p:txBody>
      </p:sp>
    </p:spTree>
    <p:extLst>
      <p:ext uri="{BB962C8B-B14F-4D97-AF65-F5344CB8AC3E}">
        <p14:creationId xmlns:p14="http://schemas.microsoft.com/office/powerpoint/2010/main" val="488710837"/>
      </p:ext>
    </p:extLst>
  </p:cSld>
  <p:clrMapOvr>
    <a:masterClrMapping/>
  </p:clrMapOvr>
</p:sld>
</file>

<file path=ppt/theme/theme1.xml><?xml version="1.0" encoding="utf-8"?>
<a:theme xmlns:a="http://schemas.openxmlformats.org/drawingml/2006/main" name="Nym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TotalTime>
  <Words>1058</Words>
  <Application>Microsoft Office PowerPoint</Application>
  <PresentationFormat>Presentación en pantalla (16:9)</PresentationFormat>
  <Paragraphs>67</Paragraphs>
  <Slides>17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Roboto Slab</vt:lpstr>
      <vt:lpstr>Muli</vt:lpstr>
      <vt:lpstr>Nym template</vt:lpstr>
      <vt:lpstr>Problema y Preguntas de Investigación</vt:lpstr>
      <vt:lpstr>Delimitación del Tema y Formulación del Problema</vt:lpstr>
      <vt:lpstr>Delimitación del Tema y Formulación del Problema</vt:lpstr>
      <vt:lpstr>Selección o Identificación del Tema</vt:lpstr>
      <vt:lpstr>Revisión Bibliográfica</vt:lpstr>
      <vt:lpstr>Análisis del Tema</vt:lpstr>
      <vt:lpstr>Búsqueda del Significado de los Datos</vt:lpstr>
      <vt:lpstr>Estudio de Posibles Alternativas</vt:lpstr>
      <vt:lpstr>Focalización de la Atención en una Alternativa</vt:lpstr>
      <vt:lpstr>Formulación del Problema</vt:lpstr>
      <vt:lpstr>Importancia del Problema de Investigación</vt:lpstr>
      <vt:lpstr>Importancia del Problema de Investigación</vt:lpstr>
      <vt:lpstr>El Problema y los Diversos Elementos de la Investigación</vt:lpstr>
      <vt:lpstr>Evaluación del Tema</vt:lpstr>
      <vt:lpstr>Evaluación del Tema</vt:lpstr>
      <vt:lpstr>Evaluación del Tema</vt:lpstr>
      <vt:lpstr>REFERENCIA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Usuario</dc:creator>
  <cp:lastModifiedBy>Usuario</cp:lastModifiedBy>
  <cp:revision>116</cp:revision>
  <dcterms:modified xsi:type="dcterms:W3CDTF">2022-05-01T16:18:11Z</dcterms:modified>
</cp:coreProperties>
</file>