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83" r:id="rId8"/>
  </p:sldIdLst>
  <p:sldSz cx="9144000" cy="5143500" type="screen16x9"/>
  <p:notesSz cx="9144000" cy="51435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008000"/>
    <a:srgbClr val="CC0099"/>
    <a:srgbClr val="FF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35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44799" y="2228259"/>
            <a:ext cx="7254400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84900" y="2913056"/>
            <a:ext cx="7174199" cy="852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3434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3434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6200" y="170625"/>
            <a:ext cx="8710599" cy="4843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3434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51434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59809" y="862884"/>
            <a:ext cx="4024380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43434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16887" y="1709562"/>
            <a:ext cx="3809365" cy="1466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56125" y="4778067"/>
            <a:ext cx="217804" cy="167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mailto:belkisceciliacamacaro@gmail.com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2746749" y="4203849"/>
            <a:ext cx="6397625" cy="400685"/>
          </a:xfrm>
          <a:custGeom>
            <a:avLst/>
            <a:gdLst/>
            <a:ahLst/>
            <a:cxnLst/>
            <a:rect l="l" t="t" r="r" b="b"/>
            <a:pathLst>
              <a:path w="6397625" h="400685">
                <a:moveTo>
                  <a:pt x="6397199" y="400199"/>
                </a:moveTo>
                <a:lnTo>
                  <a:pt x="0" y="400199"/>
                </a:lnTo>
                <a:lnTo>
                  <a:pt x="0" y="0"/>
                </a:lnTo>
                <a:lnTo>
                  <a:pt x="6397199" y="0"/>
                </a:lnTo>
                <a:lnTo>
                  <a:pt x="6397199" y="4001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91200" y="4325085"/>
            <a:ext cx="263207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s-VE" b="1" spc="85" dirty="0" smtClean="0">
                <a:solidFill>
                  <a:srgbClr val="37761C"/>
                </a:solidFill>
                <a:latin typeface="Trebuchet MS"/>
                <a:cs typeface="Trebuchet MS"/>
              </a:rPr>
              <a:t>Prof. Belkis </a:t>
            </a:r>
            <a:r>
              <a:rPr lang="es-VE" b="1" spc="85" dirty="0" err="1" smtClean="0">
                <a:solidFill>
                  <a:srgbClr val="37761C"/>
                </a:solidFill>
                <a:latin typeface="Trebuchet MS"/>
                <a:cs typeface="Trebuchet MS"/>
              </a:rPr>
              <a:t>Camacaro</a:t>
            </a:r>
            <a:endParaRPr sz="1800" b="1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46799" y="3629500"/>
            <a:ext cx="6397625" cy="617855"/>
          </a:xfrm>
          <a:custGeom>
            <a:avLst/>
            <a:gdLst/>
            <a:ahLst/>
            <a:cxnLst/>
            <a:rect l="l" t="t" r="r" b="b"/>
            <a:pathLst>
              <a:path w="6397625" h="617854">
                <a:moveTo>
                  <a:pt x="6397199" y="617399"/>
                </a:moveTo>
                <a:lnTo>
                  <a:pt x="0" y="617399"/>
                </a:lnTo>
                <a:lnTo>
                  <a:pt x="0" y="0"/>
                </a:lnTo>
                <a:lnTo>
                  <a:pt x="6397199" y="0"/>
                </a:lnTo>
                <a:lnTo>
                  <a:pt x="6397199" y="6173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164737" y="3681660"/>
            <a:ext cx="5562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VE" sz="2400" b="1" spc="75" dirty="0" smtClean="0">
                <a:solidFill>
                  <a:srgbClr val="CC0000"/>
                </a:solidFill>
                <a:latin typeface="Trebuchet MS"/>
                <a:cs typeface="Trebuchet MS"/>
              </a:rPr>
              <a:t>INSTRUCCIONES DE USO AULA M7</a:t>
            </a:r>
            <a:endParaRPr sz="2400" dirty="0">
              <a:latin typeface="Trebuchet MS"/>
              <a:cs typeface="Trebuchet MS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5" y="0"/>
            <a:ext cx="1542422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10924" y="438150"/>
            <a:ext cx="732347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225" dirty="0">
                <a:solidFill>
                  <a:srgbClr val="008000"/>
                </a:solidFill>
              </a:rPr>
              <a:t>INSTRUCCIONES</a:t>
            </a:r>
            <a:r>
              <a:rPr sz="2800" spc="-175" dirty="0">
                <a:solidFill>
                  <a:srgbClr val="008000"/>
                </a:solidFill>
              </a:rPr>
              <a:t> </a:t>
            </a:r>
            <a:r>
              <a:rPr sz="2800" spc="260" dirty="0">
                <a:solidFill>
                  <a:srgbClr val="008000"/>
                </a:solidFill>
              </a:rPr>
              <a:t>DE</a:t>
            </a:r>
            <a:r>
              <a:rPr sz="2800" spc="-170" dirty="0">
                <a:solidFill>
                  <a:srgbClr val="008000"/>
                </a:solidFill>
              </a:rPr>
              <a:t> </a:t>
            </a:r>
            <a:r>
              <a:rPr sz="2800" spc="305" dirty="0" smtClean="0">
                <a:solidFill>
                  <a:srgbClr val="008000"/>
                </a:solidFill>
              </a:rPr>
              <a:t>USO</a:t>
            </a:r>
            <a:r>
              <a:rPr lang="es-VE" sz="2800" spc="305" dirty="0" smtClean="0">
                <a:solidFill>
                  <a:srgbClr val="008000"/>
                </a:solidFill>
              </a:rPr>
              <a:t> DEL AULA (M7)</a:t>
            </a:r>
            <a:endParaRPr sz="2800" spc="305" dirty="0">
              <a:solidFill>
                <a:srgbClr val="008000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0925" y="1214010"/>
            <a:ext cx="7289165" cy="200503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5"/>
              </a:spcBef>
            </a:pPr>
            <a:r>
              <a:rPr lang="es-VE" sz="1600" dirty="0" smtClean="0">
                <a:latin typeface="Trebuchet MS"/>
                <a:cs typeface="Trebuchet MS"/>
              </a:rPr>
              <a:t>Estimado estudiante, sé bienvenido a tu aula virtual en M7, antes de seguir adelante conviene que sepas cómo funciona tu aula, y al respecto me permito darte unos </a:t>
            </a:r>
            <a:r>
              <a:rPr lang="es-VE" sz="1600" dirty="0" err="1" smtClean="0">
                <a:latin typeface="Trebuchet MS"/>
                <a:cs typeface="Trebuchet MS"/>
              </a:rPr>
              <a:t>tips</a:t>
            </a:r>
            <a:r>
              <a:rPr lang="es-VE" sz="1600" dirty="0" smtClean="0">
                <a:latin typeface="Trebuchet MS"/>
                <a:cs typeface="Trebuchet MS"/>
              </a:rPr>
              <a:t> para que navegues fácilmente y sin buscar aquí y allá y perder el tiempo:</a:t>
            </a: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r>
              <a:rPr lang="es-VE" sz="1600" dirty="0" smtClean="0">
                <a:latin typeface="Trebuchet MS"/>
                <a:cs typeface="Trebuchet MS"/>
              </a:rPr>
              <a:t>-No busques materiales en archivos, </a:t>
            </a:r>
            <a:r>
              <a:rPr lang="es-VE" sz="1600" b="1" dirty="0" smtClean="0">
                <a:solidFill>
                  <a:srgbClr val="FF3300"/>
                </a:solidFill>
                <a:latin typeface="Trebuchet MS"/>
                <a:cs typeface="Trebuchet MS"/>
              </a:rPr>
              <a:t>búscalos en Página de Inicio</a:t>
            </a:r>
            <a:r>
              <a:rPr lang="es-VE" sz="1600" dirty="0" smtClean="0">
                <a:latin typeface="Trebuchet MS"/>
                <a:cs typeface="Trebuchet MS"/>
              </a:rPr>
              <a:t>, allí están los módulos con sus respectivos materiales</a:t>
            </a:r>
            <a:r>
              <a:rPr lang="es-VE" sz="1600" dirty="0">
                <a:latin typeface="Trebuchet MS"/>
                <a:cs typeface="Trebuchet MS"/>
              </a:rPr>
              <a:t>.</a:t>
            </a:r>
            <a:endParaRPr lang="es-VE" sz="1600" dirty="0" smtClean="0">
              <a:latin typeface="Trebuchet MS"/>
              <a:cs typeface="Trebuchet MS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r>
              <a:rPr lang="es-VE" sz="1600" dirty="0" smtClean="0">
                <a:latin typeface="Trebuchet MS"/>
                <a:cs typeface="Trebuchet MS"/>
              </a:rPr>
              <a:t>-Siempre revisa los Anuncios porque la profesora usará esta funcionalidad para comunicarse contigo y con tu grupo.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95600" y="574593"/>
            <a:ext cx="5504180" cy="3965957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00699"/>
              </a:lnSpc>
              <a:spcBef>
                <a:spcPts val="85"/>
              </a:spcBef>
            </a:pPr>
            <a:r>
              <a:rPr lang="es-VE" sz="1800" b="1" dirty="0" smtClean="0">
                <a:solidFill>
                  <a:srgbClr val="008000"/>
                </a:solidFill>
                <a:latin typeface="Trebuchet MS"/>
                <a:cs typeface="Trebuchet MS"/>
              </a:rPr>
              <a:t>Otra recomendación</a:t>
            </a:r>
            <a:r>
              <a:rPr lang="es-VE" sz="1800" dirty="0" smtClean="0">
                <a:latin typeface="Trebuchet MS"/>
                <a:cs typeface="Trebuchet MS"/>
              </a:rPr>
              <a:t>:</a:t>
            </a:r>
          </a:p>
          <a:p>
            <a:pPr marL="12700" marR="5080" algn="just">
              <a:lnSpc>
                <a:spcPct val="100699"/>
              </a:lnSpc>
              <a:spcBef>
                <a:spcPts val="85"/>
              </a:spcBef>
            </a:pPr>
            <a:endParaRPr lang="es-VE" sz="1800" dirty="0" smtClean="0">
              <a:latin typeface="Trebuchet MS"/>
              <a:cs typeface="Trebuchet MS"/>
            </a:endParaRPr>
          </a:p>
          <a:p>
            <a:pPr marL="12700" marR="5080" algn="just">
              <a:lnSpc>
                <a:spcPct val="100699"/>
              </a:lnSpc>
              <a:spcBef>
                <a:spcPts val="85"/>
              </a:spcBef>
            </a:pPr>
            <a:r>
              <a:rPr lang="es-VE" dirty="0" smtClean="0">
                <a:latin typeface="Trebuchet MS"/>
                <a:cs typeface="Trebuchet MS"/>
              </a:rPr>
              <a:t>-Revisa el Plan de Clases y el Cronograma de Entregas para que te mantengas al tanto de qué tipo de actividad se va a realizar y fecha de entrega.</a:t>
            </a:r>
          </a:p>
          <a:p>
            <a:pPr marL="12700" marR="5080" algn="just">
              <a:lnSpc>
                <a:spcPct val="100699"/>
              </a:lnSpc>
              <a:spcBef>
                <a:spcPts val="85"/>
              </a:spcBef>
            </a:pPr>
            <a:r>
              <a:rPr lang="es-VE" sz="1800" dirty="0" smtClean="0">
                <a:latin typeface="Trebuchet MS"/>
                <a:cs typeface="Trebuchet MS"/>
              </a:rPr>
              <a:t>-Dale un vistazo al Plan de Evaluaciones, anota las fechas, tipo de evaluación, valor y contenido a evaluar en tu cuaderno o algún sitio visible para que te organices, administres bien tu tiempo de estudio y realización de la actividad evaluativa, y sobre todo para que no andes perdido(a) preguntando tipo de encuentro, fechas, evaluaciones, entre otros, ya que para eso se te entrega un Plan de Clases y Cronograma de Entregas.</a:t>
            </a:r>
            <a:endParaRPr sz="1800" dirty="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1150" y="1632374"/>
            <a:ext cx="2053548" cy="187874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6587" y="590550"/>
            <a:ext cx="54000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VE" sz="2400" dirty="0" smtClean="0">
                <a:solidFill>
                  <a:srgbClr val="CC0000"/>
                </a:solidFill>
              </a:rPr>
              <a:t>Unidades del Plan de Clases</a:t>
            </a:r>
            <a:endParaRPr sz="2400" dirty="0">
              <a:solidFill>
                <a:srgbClr val="CC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81339" y="1211125"/>
            <a:ext cx="5550535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4629" indent="-202565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214629" algn="l"/>
                <a:tab pos="215265" algn="l"/>
              </a:tabLst>
            </a:pPr>
            <a:r>
              <a:rPr lang="es-VE" sz="1400" dirty="0" smtClean="0">
                <a:latin typeface="Trebuchet MS"/>
                <a:cs typeface="Trebuchet MS"/>
              </a:rPr>
              <a:t>La asignatura posee algunas unidades algo extensas y se dividieron, creando varios módulos para facilitar la comprensión y el estudio de las mismas, ello quiere decir que una misma unidad posee varios módulos y corresponde un módulo por clase</a:t>
            </a:r>
            <a:r>
              <a:rPr lang="es-VE" sz="1400" dirty="0">
                <a:latin typeface="Trebuchet MS"/>
                <a:cs typeface="Trebuchet MS"/>
              </a:rPr>
              <a:t>.</a:t>
            </a:r>
            <a:endParaRPr lang="es-VE" sz="1400" dirty="0" smtClean="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4475" y="1211125"/>
            <a:ext cx="1394750" cy="139475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6392" y="1997262"/>
            <a:ext cx="17316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90" dirty="0">
                <a:solidFill>
                  <a:srgbClr val="CC0000"/>
                </a:solidFill>
              </a:rPr>
              <a:t>LA</a:t>
            </a:r>
            <a:r>
              <a:rPr sz="3600" spc="-280" dirty="0">
                <a:solidFill>
                  <a:srgbClr val="CC0000"/>
                </a:solidFill>
              </a:rPr>
              <a:t> </a:t>
            </a:r>
            <a:r>
              <a:rPr sz="3600" spc="204" dirty="0">
                <a:solidFill>
                  <a:srgbClr val="CC0000"/>
                </a:solidFill>
              </a:rPr>
              <a:t>IDEA</a:t>
            </a:r>
            <a:endParaRPr sz="3600" dirty="0">
              <a:solidFill>
                <a:srgbClr val="CC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9534" y="2847781"/>
            <a:ext cx="7426325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s-VE" sz="1800" dirty="0" smtClean="0">
                <a:latin typeface="Trebuchet MS"/>
                <a:cs typeface="Trebuchet MS"/>
              </a:rPr>
              <a:t>Aplicar una fórmula que la profesora como </a:t>
            </a:r>
            <a:r>
              <a:rPr lang="es-VE" sz="1800" i="1" dirty="0" err="1" smtClean="0">
                <a:latin typeface="Trebuchet MS"/>
                <a:cs typeface="Trebuchet MS"/>
              </a:rPr>
              <a:t>Planner</a:t>
            </a:r>
            <a:r>
              <a:rPr lang="es-VE" sz="1800" dirty="0" smtClean="0">
                <a:latin typeface="Trebuchet MS"/>
                <a:cs typeface="Trebuchet MS"/>
              </a:rPr>
              <a:t> siempre ha usado: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s-VE" dirty="0" smtClean="0">
                <a:latin typeface="Trebuchet MS"/>
                <a:cs typeface="Trebuchet MS"/>
              </a:rPr>
              <a:t>PLORDICOCO = planificación, dirección, coordinación y control, esta fórmula te va a ayudar a ser metódico y disciplinado lo cual se traduce en APRENDIZAJE AUTÓNOMO</a:t>
            </a:r>
            <a:endParaRPr sz="1800" dirty="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075662" y="920361"/>
            <a:ext cx="993140" cy="993140"/>
            <a:chOff x="4075662" y="920361"/>
            <a:chExt cx="993140" cy="9931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16175" y="1060873"/>
              <a:ext cx="711749" cy="71174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089949" y="934648"/>
              <a:ext cx="964565" cy="964565"/>
            </a:xfrm>
            <a:custGeom>
              <a:avLst/>
              <a:gdLst/>
              <a:ahLst/>
              <a:cxnLst/>
              <a:rect l="l" t="t" r="r" b="b"/>
              <a:pathLst>
                <a:path w="964564" h="964564">
                  <a:moveTo>
                    <a:pt x="0" y="482099"/>
                  </a:moveTo>
                  <a:lnTo>
                    <a:pt x="2489" y="432808"/>
                  </a:lnTo>
                  <a:lnTo>
                    <a:pt x="9794" y="384940"/>
                  </a:lnTo>
                  <a:lnTo>
                    <a:pt x="21674" y="338738"/>
                  </a:lnTo>
                  <a:lnTo>
                    <a:pt x="37885" y="294444"/>
                  </a:lnTo>
                  <a:lnTo>
                    <a:pt x="58186" y="252302"/>
                  </a:lnTo>
                  <a:lnTo>
                    <a:pt x="82335" y="212553"/>
                  </a:lnTo>
                  <a:lnTo>
                    <a:pt x="110088" y="175439"/>
                  </a:lnTo>
                  <a:lnTo>
                    <a:pt x="141203" y="141203"/>
                  </a:lnTo>
                  <a:lnTo>
                    <a:pt x="175439" y="110088"/>
                  </a:lnTo>
                  <a:lnTo>
                    <a:pt x="212553" y="82335"/>
                  </a:lnTo>
                  <a:lnTo>
                    <a:pt x="252302" y="58186"/>
                  </a:lnTo>
                  <a:lnTo>
                    <a:pt x="294445" y="37885"/>
                  </a:lnTo>
                  <a:lnTo>
                    <a:pt x="338738" y="21674"/>
                  </a:lnTo>
                  <a:lnTo>
                    <a:pt x="384940" y="9794"/>
                  </a:lnTo>
                  <a:lnTo>
                    <a:pt x="432808" y="2489"/>
                  </a:lnTo>
                  <a:lnTo>
                    <a:pt x="482099" y="0"/>
                  </a:lnTo>
                  <a:lnTo>
                    <a:pt x="529749" y="2359"/>
                  </a:lnTo>
                  <a:lnTo>
                    <a:pt x="576592" y="9349"/>
                  </a:lnTo>
                  <a:lnTo>
                    <a:pt x="622311" y="20838"/>
                  </a:lnTo>
                  <a:lnTo>
                    <a:pt x="666591" y="36697"/>
                  </a:lnTo>
                  <a:lnTo>
                    <a:pt x="709116" y="56794"/>
                  </a:lnTo>
                  <a:lnTo>
                    <a:pt x="749569" y="80998"/>
                  </a:lnTo>
                  <a:lnTo>
                    <a:pt x="787634" y="109178"/>
                  </a:lnTo>
                  <a:lnTo>
                    <a:pt x="822995" y="141203"/>
                  </a:lnTo>
                  <a:lnTo>
                    <a:pt x="855021" y="176565"/>
                  </a:lnTo>
                  <a:lnTo>
                    <a:pt x="883201" y="214630"/>
                  </a:lnTo>
                  <a:lnTo>
                    <a:pt x="907405" y="255083"/>
                  </a:lnTo>
                  <a:lnTo>
                    <a:pt x="927502" y="297608"/>
                  </a:lnTo>
                  <a:lnTo>
                    <a:pt x="943361" y="341888"/>
                  </a:lnTo>
                  <a:lnTo>
                    <a:pt x="954850" y="387607"/>
                  </a:lnTo>
                  <a:lnTo>
                    <a:pt x="961840" y="434450"/>
                  </a:lnTo>
                  <a:lnTo>
                    <a:pt x="964199" y="482099"/>
                  </a:lnTo>
                  <a:lnTo>
                    <a:pt x="961710" y="531391"/>
                  </a:lnTo>
                  <a:lnTo>
                    <a:pt x="954405" y="579259"/>
                  </a:lnTo>
                  <a:lnTo>
                    <a:pt x="942525" y="625461"/>
                  </a:lnTo>
                  <a:lnTo>
                    <a:pt x="926314" y="669755"/>
                  </a:lnTo>
                  <a:lnTo>
                    <a:pt x="906013" y="711897"/>
                  </a:lnTo>
                  <a:lnTo>
                    <a:pt x="881864" y="751646"/>
                  </a:lnTo>
                  <a:lnTo>
                    <a:pt x="854111" y="788760"/>
                  </a:lnTo>
                  <a:lnTo>
                    <a:pt x="822996" y="822996"/>
                  </a:lnTo>
                  <a:lnTo>
                    <a:pt x="788760" y="854111"/>
                  </a:lnTo>
                  <a:lnTo>
                    <a:pt x="751646" y="881864"/>
                  </a:lnTo>
                  <a:lnTo>
                    <a:pt x="711897" y="906013"/>
                  </a:lnTo>
                  <a:lnTo>
                    <a:pt x="669755" y="926314"/>
                  </a:lnTo>
                  <a:lnTo>
                    <a:pt x="625461" y="942525"/>
                  </a:lnTo>
                  <a:lnTo>
                    <a:pt x="579260" y="954405"/>
                  </a:lnTo>
                  <a:lnTo>
                    <a:pt x="531391" y="961710"/>
                  </a:lnTo>
                  <a:lnTo>
                    <a:pt x="482099" y="964199"/>
                  </a:lnTo>
                  <a:lnTo>
                    <a:pt x="432808" y="961710"/>
                  </a:lnTo>
                  <a:lnTo>
                    <a:pt x="384940" y="954405"/>
                  </a:lnTo>
                  <a:lnTo>
                    <a:pt x="338738" y="942525"/>
                  </a:lnTo>
                  <a:lnTo>
                    <a:pt x="294445" y="926314"/>
                  </a:lnTo>
                  <a:lnTo>
                    <a:pt x="252302" y="906013"/>
                  </a:lnTo>
                  <a:lnTo>
                    <a:pt x="212553" y="881864"/>
                  </a:lnTo>
                  <a:lnTo>
                    <a:pt x="175439" y="854111"/>
                  </a:lnTo>
                  <a:lnTo>
                    <a:pt x="141203" y="822996"/>
                  </a:lnTo>
                  <a:lnTo>
                    <a:pt x="110088" y="788760"/>
                  </a:lnTo>
                  <a:lnTo>
                    <a:pt x="82335" y="751646"/>
                  </a:lnTo>
                  <a:lnTo>
                    <a:pt x="58186" y="711897"/>
                  </a:lnTo>
                  <a:lnTo>
                    <a:pt x="37885" y="669755"/>
                  </a:lnTo>
                  <a:lnTo>
                    <a:pt x="21674" y="625461"/>
                  </a:lnTo>
                  <a:lnTo>
                    <a:pt x="9794" y="579259"/>
                  </a:lnTo>
                  <a:lnTo>
                    <a:pt x="2489" y="531391"/>
                  </a:lnTo>
                  <a:lnTo>
                    <a:pt x="0" y="482099"/>
                  </a:lnTo>
                  <a:close/>
                </a:path>
              </a:pathLst>
            </a:custGeom>
            <a:ln w="2857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4199" y="2012803"/>
            <a:ext cx="4201925" cy="1332415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1400" spc="70" dirty="0">
                <a:solidFill>
                  <a:srgbClr val="434343"/>
                </a:solidFill>
                <a:latin typeface="Trebuchet MS"/>
                <a:cs typeface="Trebuchet MS"/>
              </a:rPr>
              <a:t>Mi</a:t>
            </a:r>
            <a:r>
              <a:rPr sz="1400" spc="-65" dirty="0">
                <a:solidFill>
                  <a:srgbClr val="434343"/>
                </a:solidFill>
                <a:latin typeface="Trebuchet MS"/>
                <a:cs typeface="Trebuchet MS"/>
              </a:rPr>
              <a:t> </a:t>
            </a:r>
            <a:r>
              <a:rPr sz="1400" spc="60" dirty="0">
                <a:solidFill>
                  <a:srgbClr val="434343"/>
                </a:solidFill>
                <a:latin typeface="Trebuchet MS"/>
                <a:cs typeface="Trebuchet MS"/>
              </a:rPr>
              <a:t>nomb</a:t>
            </a:r>
            <a:r>
              <a:rPr sz="1400" spc="10" dirty="0">
                <a:solidFill>
                  <a:srgbClr val="434343"/>
                </a:solidFill>
                <a:latin typeface="Trebuchet MS"/>
                <a:cs typeface="Trebuchet MS"/>
              </a:rPr>
              <a:t>r</a:t>
            </a:r>
            <a:r>
              <a:rPr sz="1400" spc="-100" dirty="0">
                <a:solidFill>
                  <a:srgbClr val="434343"/>
                </a:solidFill>
                <a:latin typeface="Trebuchet MS"/>
                <a:cs typeface="Trebuchet MS"/>
              </a:rPr>
              <a:t>e:</a:t>
            </a:r>
            <a:r>
              <a:rPr sz="1400" spc="-75" dirty="0">
                <a:solidFill>
                  <a:srgbClr val="434343"/>
                </a:solidFill>
                <a:latin typeface="Trebuchet MS"/>
                <a:cs typeface="Trebuchet MS"/>
              </a:rPr>
              <a:t> </a:t>
            </a:r>
            <a:r>
              <a:rPr lang="es-VE" sz="1400" b="1" spc="100" dirty="0" smtClean="0">
                <a:solidFill>
                  <a:srgbClr val="434343"/>
                </a:solidFill>
                <a:latin typeface="Trebuchet MS"/>
                <a:cs typeface="Trebuchet MS"/>
              </a:rPr>
              <a:t>BELKIS CAMACARO</a:t>
            </a:r>
            <a:endParaRPr sz="1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1400" spc="70" dirty="0">
                <a:solidFill>
                  <a:srgbClr val="434343"/>
                </a:solidFill>
                <a:latin typeface="Trebuchet MS"/>
                <a:cs typeface="Trebuchet MS"/>
              </a:rPr>
              <a:t>Mi</a:t>
            </a:r>
            <a:r>
              <a:rPr sz="1400" spc="-65" dirty="0">
                <a:solidFill>
                  <a:srgbClr val="434343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434343"/>
                </a:solidFill>
                <a:latin typeface="Trebuchet MS"/>
                <a:cs typeface="Trebuchet MS"/>
              </a:rPr>
              <a:t>email:</a:t>
            </a:r>
            <a:r>
              <a:rPr sz="1400" spc="-70" dirty="0">
                <a:solidFill>
                  <a:srgbClr val="434343"/>
                </a:solidFill>
                <a:latin typeface="Trebuchet MS"/>
                <a:cs typeface="Trebuchet MS"/>
              </a:rPr>
              <a:t> </a:t>
            </a:r>
            <a:r>
              <a:rPr lang="es-VE" sz="1400" b="1" spc="35" dirty="0" smtClean="0">
                <a:solidFill>
                  <a:srgbClr val="0070C0"/>
                </a:solidFill>
                <a:latin typeface="Trebuchet MS"/>
                <a:cs typeface="Trebuchet MS"/>
                <a:hlinkClick r:id="rId2"/>
              </a:rPr>
              <a:t>belkisceciliacamacaro</a:t>
            </a:r>
            <a:r>
              <a:rPr lang="es-VE" sz="1400" b="1" spc="35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@gmail.com</a:t>
            </a:r>
            <a:endParaRPr lang="es-VE" sz="1400" b="1" spc="35" dirty="0" smtClean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lang="es-VE" sz="1400" b="1" spc="35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VE" sz="1400" b="1" spc="35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</a:t>
            </a:r>
            <a:r>
              <a:rPr lang="es-VE" sz="1400" b="1" spc="35" dirty="0" smtClean="0">
                <a:solidFill>
                  <a:srgbClr val="0000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bcamacar@ucab.edu.ve</a:t>
            </a:r>
            <a:endParaRPr lang="es-VE" sz="1400" b="1" spc="35" dirty="0" smtClean="0">
              <a:solidFill>
                <a:srgbClr val="0000FF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1400" spc="70" dirty="0" err="1" smtClean="0">
                <a:solidFill>
                  <a:srgbClr val="434343"/>
                </a:solidFill>
                <a:latin typeface="Trebuchet MS"/>
                <a:cs typeface="Trebuchet MS"/>
              </a:rPr>
              <a:t>Mi</a:t>
            </a:r>
            <a:r>
              <a:rPr sz="1400" spc="-65" dirty="0" smtClean="0">
                <a:solidFill>
                  <a:srgbClr val="434343"/>
                </a:solidFill>
                <a:latin typeface="Trebuchet MS"/>
                <a:cs typeface="Trebuchet MS"/>
              </a:rPr>
              <a:t> </a:t>
            </a:r>
            <a:r>
              <a:rPr sz="1400" spc="-105" dirty="0">
                <a:solidFill>
                  <a:srgbClr val="434343"/>
                </a:solidFill>
                <a:latin typeface="Trebuchet MS"/>
                <a:cs typeface="Trebuchet MS"/>
              </a:rPr>
              <a:t>t</a:t>
            </a:r>
            <a:r>
              <a:rPr sz="1400" spc="25" dirty="0">
                <a:solidFill>
                  <a:srgbClr val="434343"/>
                </a:solidFill>
                <a:latin typeface="Trebuchet MS"/>
                <a:cs typeface="Trebuchet MS"/>
              </a:rPr>
              <a:t>el</a:t>
            </a:r>
            <a:r>
              <a:rPr sz="1400" spc="20" dirty="0">
                <a:solidFill>
                  <a:srgbClr val="434343"/>
                </a:solidFill>
                <a:latin typeface="Trebuchet MS"/>
                <a:cs typeface="Trebuchet MS"/>
              </a:rPr>
              <a:t>é</a:t>
            </a:r>
            <a:r>
              <a:rPr sz="1400" spc="-85" dirty="0">
                <a:solidFill>
                  <a:srgbClr val="434343"/>
                </a:solidFill>
                <a:latin typeface="Trebuchet MS"/>
                <a:cs typeface="Trebuchet MS"/>
              </a:rPr>
              <a:t>f</a:t>
            </a:r>
            <a:r>
              <a:rPr sz="1400" spc="-10" dirty="0">
                <a:solidFill>
                  <a:srgbClr val="434343"/>
                </a:solidFill>
                <a:latin typeface="Trebuchet MS"/>
                <a:cs typeface="Trebuchet MS"/>
              </a:rPr>
              <a:t>ono:</a:t>
            </a:r>
            <a:r>
              <a:rPr sz="1400" spc="-75" dirty="0">
                <a:solidFill>
                  <a:srgbClr val="434343"/>
                </a:solidFill>
                <a:latin typeface="Trebuchet MS"/>
                <a:cs typeface="Trebuchet MS"/>
              </a:rPr>
              <a:t> </a:t>
            </a:r>
            <a:r>
              <a:rPr lang="es-VE" sz="1400" b="1" spc="-120" dirty="0" smtClean="0">
                <a:solidFill>
                  <a:srgbClr val="434343"/>
                </a:solidFill>
                <a:latin typeface="Trebuchet MS"/>
                <a:cs typeface="Trebuchet MS"/>
              </a:rPr>
              <a:t>(0414) 2273225</a:t>
            </a:r>
            <a:endParaRPr sz="1400" dirty="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7149" y="171800"/>
            <a:ext cx="2473379" cy="4819400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942" y="1998999"/>
            <a:ext cx="1371429" cy="151428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6980" y="3983018"/>
            <a:ext cx="390802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VE" dirty="0">
                <a:latin typeface="Trebuchet MS"/>
                <a:cs typeface="Trebuchet MS"/>
              </a:rPr>
              <a:t>¡</a:t>
            </a:r>
            <a:r>
              <a:rPr lang="es-VE" sz="1800" dirty="0" smtClean="0">
                <a:latin typeface="Trebuchet MS"/>
                <a:cs typeface="Trebuchet MS"/>
              </a:rPr>
              <a:t>Mucho éxito y Dios te dé sabiduría!</a:t>
            </a:r>
            <a:endParaRPr sz="1800" dirty="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" y="0"/>
            <a:ext cx="9143974" cy="314247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1578" y="3710816"/>
            <a:ext cx="1542422" cy="14326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344</Words>
  <Application>Microsoft Office PowerPoint</Application>
  <PresentationFormat>Presentación en pantalla (16:9)</PresentationFormat>
  <Paragraphs>25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Aharoni</vt:lpstr>
      <vt:lpstr>Arial</vt:lpstr>
      <vt:lpstr>Calibri</vt:lpstr>
      <vt:lpstr>Trebuchet MS</vt:lpstr>
      <vt:lpstr>Office Theme</vt:lpstr>
      <vt:lpstr>Presentación de PowerPoint</vt:lpstr>
      <vt:lpstr>INSTRUCCIONES DE USO DEL AULA (M7)</vt:lpstr>
      <vt:lpstr>Presentación de PowerPoint</vt:lpstr>
      <vt:lpstr>Unidades del Plan de Clases</vt:lpstr>
      <vt:lpstr>LA IDEA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23</cp:revision>
  <dcterms:created xsi:type="dcterms:W3CDTF">2021-02-25T12:45:39Z</dcterms:created>
  <dcterms:modified xsi:type="dcterms:W3CDTF">2022-05-01T19:14:26Z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