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notesMasterIdLst>
    <p:notesMasterId r:id="rId17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11339-3A1E-4D1C-A118-610DC4C002E4}" type="datetimeFigureOut">
              <a:rPr lang="es-VE" smtClean="0"/>
              <a:t>25/01/2022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1F831-D6F6-4EFC-BCD3-282CB1845FF3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3352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1F831-D6F6-4EFC-BCD3-282CB1845FF3}" type="slidenum">
              <a:rPr lang="es-VE" smtClean="0"/>
              <a:t>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81276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1F831-D6F6-4EFC-BCD3-282CB1845FF3}" type="slidenum">
              <a:rPr lang="es-VE" smtClean="0"/>
              <a:t>14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9893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3DC0-B468-4057-BB2C-F68D698403BE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9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6ACF-B003-4A5B-A0CE-CC86E5CD1B84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6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2FF6-0432-45E8-B516-57A02E51D735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14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2629-176C-4DC3-87CD-AC34D65EB92D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1569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9432-AE50-47E0-90B3-48FBDFDF5609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79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35B4-BF92-4A49-B4B9-27A0FA6CE553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44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2DD6-4AF6-455A-BB82-4A166870954D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91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D7697-7E21-4DD8-8D19-E0DDCA4FA2E7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49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1AB-B5CB-47CB-96BE-165BA6939BDA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5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9142-971B-41CB-8036-66FA1D2E7486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6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6FD5-84D3-4DF8-9D6A-3D16DE7EB1C4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24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A0F6-AD2E-480E-AD4B-0F6A283CEBB6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DEEE-4CF9-4135-BEA6-E13715DC0822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01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BB37-763E-40C1-A090-B9393DA085F5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DC75-F4AA-4C96-B723-7990FCF6317A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96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AEB2-059B-4EFA-8394-5B4FBE24A45D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51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39FC2-30C6-4C4A-8AC8-B7F2CCEF7DF0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7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B0B425-65FA-40F7-9A0B-94A0D202D2A9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668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VE" b="1" dirty="0" smtClean="0"/>
              <a:t>PRUEBA DE HIPÓTESIS </a:t>
            </a:r>
            <a:endParaRPr lang="es-VE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VE" b="1" dirty="0" smtClean="0"/>
              <a:t>Prof. Belkis </a:t>
            </a:r>
            <a:r>
              <a:rPr lang="es-VE" b="1" dirty="0" err="1" smtClean="0"/>
              <a:t>Camacaro</a:t>
            </a:r>
            <a:endParaRPr lang="es-VE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73179" cy="1905000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0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957852"/>
              </p:ext>
            </p:extLst>
          </p:nvPr>
        </p:nvGraphicFramePr>
        <p:xfrm>
          <a:off x="1887621" y="2307835"/>
          <a:ext cx="8128000" cy="249428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SEXO Y USO DE INTERNET</a:t>
                      </a:r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VE" b="1" dirty="0" smtClean="0"/>
                        <a:t>SEXO</a:t>
                      </a:r>
                      <a:endParaRPr lang="es-VE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VE" b="1" dirty="0" smtClean="0"/>
                        <a:t>USO DE INTERNET</a:t>
                      </a:r>
                      <a:endParaRPr lang="es-V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b="1" dirty="0" smtClean="0"/>
                        <a:t>HOMBRE</a:t>
                      </a:r>
                      <a:endParaRPr lang="es-V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b="1" dirty="0" smtClean="0"/>
                        <a:t>MUJER</a:t>
                      </a:r>
                      <a:endParaRPr lang="es-V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b="1" dirty="0" smtClean="0"/>
                        <a:t>TOTAL POR RENGLÓN</a:t>
                      </a:r>
                      <a:endParaRPr lang="es-V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VE" dirty="0" smtClean="0"/>
                        <a:t>Esporádico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5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10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15</a:t>
                      </a:r>
                      <a:endParaRPr lang="es-V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VE" dirty="0" smtClean="0"/>
                        <a:t>Frecuente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10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5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15</a:t>
                      </a:r>
                      <a:endParaRPr lang="es-V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VE" sz="1600" dirty="0" smtClean="0"/>
                        <a:t>Total por columna</a:t>
                      </a:r>
                      <a:endParaRPr lang="es-V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15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15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89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Explicación del ejemplo…</a:t>
            </a:r>
            <a:endParaRPr lang="es-VE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VE" dirty="0"/>
              <a:t>El número en cada celda indica la cantidad de participantes que dio esa combinación de respuestas.</a:t>
            </a:r>
          </a:p>
          <a:p>
            <a:pPr algn="just"/>
            <a:r>
              <a:rPr lang="es-VE" dirty="0"/>
              <a:t>En la tabla </a:t>
            </a:r>
            <a:r>
              <a:rPr lang="es-VE" dirty="0" smtClean="0"/>
              <a:t>anterior 10 </a:t>
            </a:r>
            <a:r>
              <a:rPr lang="es-VE" dirty="0"/>
              <a:t>participantes son mujeres que reportaron un uso esporádico de Internet.</a:t>
            </a:r>
          </a:p>
          <a:p>
            <a:pPr algn="just"/>
            <a:r>
              <a:rPr lang="es-VE" dirty="0"/>
              <a:t>Los totales marginales de esta tabla indican que de los 30 participantes con respuestas </a:t>
            </a:r>
            <a:r>
              <a:rPr lang="es-VE" dirty="0" smtClean="0"/>
              <a:t>válidas en </a:t>
            </a:r>
            <a:r>
              <a:rPr lang="es-VE" dirty="0"/>
              <a:t>ambas variables, 15 reportaron un uso esporádico y 15 un uso frecuente. </a:t>
            </a:r>
            <a:endParaRPr lang="es-VE" dirty="0" smtClean="0"/>
          </a:p>
          <a:p>
            <a:pPr algn="just"/>
            <a:r>
              <a:rPr lang="es-VE" dirty="0" smtClean="0"/>
              <a:t>En </a:t>
            </a:r>
            <a:r>
              <a:rPr lang="es-VE" dirty="0"/>
              <a:t>términos del </a:t>
            </a:r>
            <a:r>
              <a:rPr lang="es-VE" dirty="0" smtClean="0"/>
              <a:t>sexo, 15 </a:t>
            </a:r>
            <a:r>
              <a:rPr lang="es-VE" dirty="0"/>
              <a:t>individuos son mujeres y 15 son hombres. Observe que esta información podría haberse </a:t>
            </a:r>
            <a:r>
              <a:rPr lang="es-VE" dirty="0" smtClean="0"/>
              <a:t>obtenido de </a:t>
            </a:r>
            <a:r>
              <a:rPr lang="es-VE" dirty="0"/>
              <a:t>una distribución de frecuencias separada para cada variable</a:t>
            </a:r>
            <a:r>
              <a:rPr lang="es-VE" dirty="0" smtClean="0"/>
              <a:t>.</a:t>
            </a:r>
          </a:p>
          <a:p>
            <a:pPr algn="just"/>
            <a:r>
              <a:rPr lang="es-VE" dirty="0" smtClean="0"/>
              <a:t>En </a:t>
            </a:r>
            <a:r>
              <a:rPr lang="es-VE" dirty="0"/>
              <a:t>general los márgenes de </a:t>
            </a:r>
            <a:r>
              <a:rPr lang="es-VE" dirty="0" smtClean="0"/>
              <a:t>una tabulación </a:t>
            </a:r>
            <a:r>
              <a:rPr lang="es-VE" dirty="0"/>
              <a:t>cruzada muestran la misma información que las tablas de frecuencias de cada variable. </a:t>
            </a:r>
            <a:r>
              <a:rPr lang="es-VE" dirty="0" smtClean="0"/>
              <a:t>A las </a:t>
            </a:r>
            <a:r>
              <a:rPr lang="es-VE" dirty="0"/>
              <a:t>tablas de tabulación cruzada también se les conoce como </a:t>
            </a:r>
            <a:r>
              <a:rPr lang="es-VE" b="1" i="1" dirty="0"/>
              <a:t>tablas de contingencia</a:t>
            </a:r>
            <a:endParaRPr lang="es-VE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10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Uso de la Tabulación Cruzada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VE" dirty="0">
                <a:latin typeface="Times New Roman" panose="02020603050405020304" pitchFamily="18" charset="0"/>
              </a:rPr>
              <a:t>La tabulación cruzada se utiliza ampliamente en la investigación de mercados comercial, </a:t>
            </a:r>
            <a:r>
              <a:rPr lang="es-VE" dirty="0" smtClean="0">
                <a:latin typeface="Times New Roman" panose="02020603050405020304" pitchFamily="18" charset="0"/>
              </a:rPr>
              <a:t>ya que: </a:t>
            </a:r>
          </a:p>
          <a:p>
            <a:pPr marL="0" indent="0" algn="just">
              <a:buNone/>
            </a:pPr>
            <a:r>
              <a:rPr lang="es-VE" dirty="0" smtClean="0">
                <a:latin typeface="Times New Roman" panose="02020603050405020304" pitchFamily="18" charset="0"/>
              </a:rPr>
              <a:t>1. el </a:t>
            </a:r>
            <a:r>
              <a:rPr lang="es-VE" dirty="0">
                <a:latin typeface="Times New Roman" panose="02020603050405020304" pitchFamily="18" charset="0"/>
              </a:rPr>
              <a:t>análisis y los resultados de una tabulación cruzada pueden interpretarse y </a:t>
            </a:r>
            <a:r>
              <a:rPr lang="es-VE" dirty="0" smtClean="0">
                <a:latin typeface="Times New Roman" panose="02020603050405020304" pitchFamily="18" charset="0"/>
              </a:rPr>
              <a:t>comprenderse fácilmente </a:t>
            </a:r>
            <a:r>
              <a:rPr lang="es-VE" dirty="0">
                <a:latin typeface="Times New Roman" panose="02020603050405020304" pitchFamily="18" charset="0"/>
              </a:rPr>
              <a:t>por parte de gerentes sin conocimientos de </a:t>
            </a:r>
            <a:r>
              <a:rPr lang="es-VE" dirty="0" smtClean="0">
                <a:latin typeface="Times New Roman" panose="02020603050405020304" pitchFamily="18" charset="0"/>
              </a:rPr>
              <a:t>estadística. </a:t>
            </a:r>
          </a:p>
          <a:p>
            <a:pPr marL="0" indent="0" algn="just">
              <a:buNone/>
            </a:pPr>
            <a:r>
              <a:rPr lang="es-VE" b="1" dirty="0" smtClean="0">
                <a:latin typeface="Times New Roman" panose="02020603050405020304" pitchFamily="18" charset="0"/>
              </a:rPr>
              <a:t>2</a:t>
            </a:r>
            <a:r>
              <a:rPr lang="es-VE" b="1" dirty="0">
                <a:latin typeface="Times New Roman" panose="02020603050405020304" pitchFamily="18" charset="0"/>
              </a:rPr>
              <a:t>. </a:t>
            </a:r>
            <a:r>
              <a:rPr lang="es-VE" dirty="0">
                <a:latin typeface="Times New Roman" panose="02020603050405020304" pitchFamily="18" charset="0"/>
              </a:rPr>
              <a:t>la claridad de la </a:t>
            </a:r>
            <a:r>
              <a:rPr lang="es-VE" dirty="0" smtClean="0">
                <a:latin typeface="Times New Roman" panose="02020603050405020304" pitchFamily="18" charset="0"/>
              </a:rPr>
              <a:t>interpretación ofrece </a:t>
            </a:r>
            <a:r>
              <a:rPr lang="es-VE" dirty="0">
                <a:latin typeface="Times New Roman" panose="02020603050405020304" pitchFamily="18" charset="0"/>
              </a:rPr>
              <a:t>un vínculo más fuerte entre los resultados de la investigación y las acciones </a:t>
            </a:r>
            <a:r>
              <a:rPr lang="es-VE" dirty="0" smtClean="0">
                <a:latin typeface="Times New Roman" panose="02020603050405020304" pitchFamily="18" charset="0"/>
              </a:rPr>
              <a:t>gerenciales.</a:t>
            </a:r>
            <a:endParaRPr lang="es-VE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VE" b="1" dirty="0">
                <a:latin typeface="Times New Roman" panose="02020603050405020304" pitchFamily="18" charset="0"/>
              </a:rPr>
              <a:t>3. </a:t>
            </a:r>
            <a:r>
              <a:rPr lang="es-VE" dirty="0">
                <a:latin typeface="Times New Roman" panose="02020603050405020304" pitchFamily="18" charset="0"/>
              </a:rPr>
              <a:t>una serie de tabulaciones cruzadas puede dar más información sobre un fenómeno complejo, </a:t>
            </a:r>
            <a:r>
              <a:rPr lang="es-VE" dirty="0" smtClean="0">
                <a:latin typeface="Times New Roman" panose="02020603050405020304" pitchFamily="18" charset="0"/>
              </a:rPr>
              <a:t>que un </a:t>
            </a:r>
            <a:r>
              <a:rPr lang="es-VE" dirty="0">
                <a:latin typeface="Times New Roman" panose="02020603050405020304" pitchFamily="18" charset="0"/>
              </a:rPr>
              <a:t>solo análisis </a:t>
            </a:r>
            <a:r>
              <a:rPr lang="es-VE" dirty="0" smtClean="0">
                <a:latin typeface="Times New Roman" panose="02020603050405020304" pitchFamily="18" charset="0"/>
              </a:rPr>
              <a:t>multivariado.</a:t>
            </a:r>
            <a:endParaRPr lang="es-V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74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Otra forma de hacer la Tabulación Cruzada con el ejemplo anterior…</a:t>
            </a:r>
            <a:endParaRPr lang="es-V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270526"/>
              </p:ext>
            </p:extLst>
          </p:nvPr>
        </p:nvGraphicFramePr>
        <p:xfrm>
          <a:off x="1656766" y="2449680"/>
          <a:ext cx="8128000" cy="249428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SEXO Y USO DE INTERNET</a:t>
                      </a:r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VE" b="1" dirty="0" smtClean="0"/>
                        <a:t>SEXO</a:t>
                      </a:r>
                      <a:endParaRPr lang="es-VE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VE" b="1" dirty="0" smtClean="0"/>
                        <a:t>USO DE INTERNET</a:t>
                      </a:r>
                      <a:endParaRPr lang="es-V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b="1" dirty="0" smtClean="0"/>
                        <a:t>HOMBRE</a:t>
                      </a:r>
                      <a:endParaRPr lang="es-V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b="1" dirty="0" smtClean="0"/>
                        <a:t>MUJER</a:t>
                      </a:r>
                      <a:endParaRPr lang="es-V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b="1" dirty="0" smtClean="0"/>
                        <a:t>TOTAL POR RENGLÓN</a:t>
                      </a:r>
                      <a:endParaRPr lang="es-V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VE" dirty="0" smtClean="0"/>
                        <a:t>Esporádico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33.33%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66.7%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100%</a:t>
                      </a:r>
                      <a:endParaRPr lang="es-V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VE" dirty="0" smtClean="0"/>
                        <a:t>Frecuente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66.7%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33.33%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100%</a:t>
                      </a:r>
                      <a:endParaRPr lang="es-V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VE" sz="1600" dirty="0" smtClean="0"/>
                        <a:t>Total por columna</a:t>
                      </a:r>
                      <a:endParaRPr lang="es-V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100%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100%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1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Análisis e Interpretación según Tabulación Cruzada…</a:t>
            </a:r>
            <a:endParaRPr lang="es-VE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/>
              <a:t>La respuesta depende de cuál variable se considerará la independiente y cuál la </a:t>
            </a:r>
            <a:r>
              <a:rPr lang="es-VE" dirty="0" smtClean="0"/>
              <a:t>dependiente. La </a:t>
            </a:r>
            <a:r>
              <a:rPr lang="es-VE" dirty="0"/>
              <a:t>regla general consiste en calcular los porcentajes en dirección de la variable </a:t>
            </a:r>
            <a:r>
              <a:rPr lang="es-VE" dirty="0" smtClean="0"/>
              <a:t>independiente por </a:t>
            </a:r>
            <a:r>
              <a:rPr lang="es-VE" dirty="0"/>
              <a:t>la variable dependiente. </a:t>
            </a:r>
            <a:r>
              <a:rPr lang="es-VE" dirty="0" err="1" smtClean="0"/>
              <a:t>Enel</a:t>
            </a:r>
            <a:r>
              <a:rPr lang="es-VE" dirty="0" smtClean="0"/>
              <a:t> ejemplo, </a:t>
            </a:r>
            <a:r>
              <a:rPr lang="es-VE" dirty="0"/>
              <a:t>el sexo puede considerarse la variable </a:t>
            </a:r>
            <a:r>
              <a:rPr lang="es-VE" dirty="0" smtClean="0"/>
              <a:t>independiente y </a:t>
            </a:r>
            <a:r>
              <a:rPr lang="es-VE" dirty="0"/>
              <a:t>el uso de Internet la variable dependiente; en la tabla </a:t>
            </a:r>
            <a:r>
              <a:rPr lang="es-VE" dirty="0" smtClean="0"/>
              <a:t>anterior se </a:t>
            </a:r>
            <a:r>
              <a:rPr lang="es-VE" dirty="0"/>
              <a:t>muestra la forma </a:t>
            </a:r>
            <a:r>
              <a:rPr lang="es-VE" dirty="0" smtClean="0"/>
              <a:t>correcta del </a:t>
            </a:r>
            <a:r>
              <a:rPr lang="es-VE" dirty="0"/>
              <a:t>cálculo de los porcentajes. Observe que, mientras que el 66.7 por ciento de los hombres </a:t>
            </a:r>
            <a:r>
              <a:rPr lang="es-VE" dirty="0" smtClean="0"/>
              <a:t>son usuarios </a:t>
            </a:r>
            <a:r>
              <a:rPr lang="es-VE" dirty="0"/>
              <a:t>frecuentes, sólo el 33.3 por ciento de las mujeres cae dentro de esta categoría. Esto </a:t>
            </a:r>
            <a:r>
              <a:rPr lang="es-VE" dirty="0" smtClean="0"/>
              <a:t>parece indicar </a:t>
            </a:r>
            <a:r>
              <a:rPr lang="es-VE" dirty="0"/>
              <a:t>que los hombres tienen mayores posibilidades de ser usuarios frecuentes de Internet, </a:t>
            </a:r>
            <a:r>
              <a:rPr lang="es-VE" dirty="0" smtClean="0"/>
              <a:t>en comparación </a:t>
            </a:r>
            <a:r>
              <a:rPr lang="es-VE" dirty="0"/>
              <a:t>con las mujeres.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8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1478" y="2423590"/>
            <a:ext cx="1975275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53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 smtClean="0"/>
              <a:t>PRUEBA </a:t>
            </a:r>
            <a:r>
              <a:rPr lang="es-VE" dirty="0"/>
              <a:t>DE </a:t>
            </a:r>
            <a:r>
              <a:rPr lang="es-VE" dirty="0" smtClean="0"/>
              <a:t>HIPÓTESIS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es-VE" dirty="0" smtClean="0"/>
              <a:t>Cuando un hallazgo interesante</a:t>
            </a:r>
            <a:r>
              <a:rPr lang="es-VE" sz="2000" dirty="0" smtClean="0"/>
              <a:t>, relevante y empírico emerge del análisis de información basado en una muestra, un hipótesis sencilla, pero penetrante puede ocurrírsele </a:t>
            </a:r>
            <a:r>
              <a:rPr lang="es-VE" sz="2000" dirty="0" err="1" smtClean="0"/>
              <a:t>aal</a:t>
            </a:r>
            <a:r>
              <a:rPr lang="es-VE" sz="2000" dirty="0" smtClean="0"/>
              <a:t> investigador: ¿Representa el hallazgo empírico sólo un accidente de muestreo?.</a:t>
            </a:r>
          </a:p>
          <a:p>
            <a:pPr marL="457200" lvl="1" indent="0" algn="just">
              <a:buNone/>
            </a:pPr>
            <a:r>
              <a:rPr lang="es-VE" sz="2000" dirty="0" smtClean="0"/>
              <a:t>La prueba de hipótesis proporción una excelente oportunidad para ser riguroso y preciso para pensar  y presentar los resultados.</a:t>
            </a:r>
            <a:endParaRPr lang="es-V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 smtClean="0"/>
              <a:t>PRUEBA </a:t>
            </a:r>
            <a:r>
              <a:rPr lang="es-VE" dirty="0"/>
              <a:t>DE HIPÓTESIS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VE" dirty="0"/>
              <a:t>Un análisis básico siempre implica alguna prueba de hipótesis. Existen muchos ejemplos de </a:t>
            </a:r>
            <a:r>
              <a:rPr lang="es-VE" dirty="0" smtClean="0"/>
              <a:t>hipótesis generadas </a:t>
            </a:r>
            <a:r>
              <a:rPr lang="es-VE" dirty="0"/>
              <a:t>en la investigación de mercados:</a:t>
            </a:r>
          </a:p>
          <a:p>
            <a:pPr marL="0" indent="0" algn="just">
              <a:buNone/>
            </a:pPr>
            <a:r>
              <a:rPr lang="es-VE" dirty="0"/>
              <a:t>-</a:t>
            </a:r>
            <a:r>
              <a:rPr lang="es-VE" dirty="0" smtClean="0"/>
              <a:t>La </a:t>
            </a:r>
            <a:r>
              <a:rPr lang="es-VE" dirty="0"/>
              <a:t>tienda departamental está siendo visitada por más del 10 %</a:t>
            </a:r>
            <a:r>
              <a:rPr lang="es-VE" dirty="0" smtClean="0"/>
              <a:t> </a:t>
            </a:r>
            <a:r>
              <a:rPr lang="es-VE" dirty="0"/>
              <a:t>de las familias.</a:t>
            </a:r>
          </a:p>
          <a:p>
            <a:pPr marL="0" indent="0" algn="just">
              <a:buNone/>
            </a:pPr>
            <a:r>
              <a:rPr lang="es-VE" dirty="0"/>
              <a:t>-</a:t>
            </a:r>
            <a:r>
              <a:rPr lang="es-VE" dirty="0" smtClean="0"/>
              <a:t>Los </a:t>
            </a:r>
            <a:r>
              <a:rPr lang="es-VE" dirty="0"/>
              <a:t>usuarios frecuentes y esporádicos de una marca difieren en términos de sus </a:t>
            </a:r>
            <a:r>
              <a:rPr lang="es-VE" dirty="0" smtClean="0"/>
              <a:t>características </a:t>
            </a:r>
            <a:r>
              <a:rPr lang="es-VE" dirty="0" err="1" smtClean="0"/>
              <a:t>psicográficas</a:t>
            </a:r>
            <a:r>
              <a:rPr lang="es-VE" dirty="0"/>
              <a:t>.</a:t>
            </a:r>
          </a:p>
          <a:p>
            <a:pPr marL="0" indent="0" algn="just">
              <a:buNone/>
            </a:pPr>
            <a:r>
              <a:rPr lang="es-VE" dirty="0"/>
              <a:t>-</a:t>
            </a:r>
            <a:r>
              <a:rPr lang="es-VE" dirty="0" smtClean="0"/>
              <a:t>Un </a:t>
            </a:r>
            <a:r>
              <a:rPr lang="es-VE" dirty="0"/>
              <a:t>hotel tiene una imagen de mayor lujo que su competidor más cercano.</a:t>
            </a:r>
          </a:p>
          <a:p>
            <a:pPr marL="0" indent="0" algn="just">
              <a:buNone/>
            </a:pPr>
            <a:r>
              <a:rPr lang="es-VE" dirty="0"/>
              <a:t>-</a:t>
            </a:r>
            <a:r>
              <a:rPr lang="es-VE" dirty="0" smtClean="0"/>
              <a:t>La </a:t>
            </a:r>
            <a:r>
              <a:rPr lang="es-VE" dirty="0"/>
              <a:t>familiaridad con un restaurante produce una mayor preferencia por éste.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alpha val="60000"/>
                  </a:schemeClr>
                </a:solidFill>
              </a:rPr>
              <a:t>Prof. </a:t>
            </a:r>
            <a:r>
              <a:rPr lang="en-US" b="1" dirty="0" err="1" smtClean="0">
                <a:solidFill>
                  <a:schemeClr val="tx1">
                    <a:alpha val="60000"/>
                  </a:schemeClr>
                </a:solidFill>
              </a:rPr>
              <a:t>Belkis</a:t>
            </a:r>
            <a:r>
              <a:rPr lang="en-US" b="1" dirty="0" smtClean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alpha val="60000"/>
                  </a:schemeClr>
                </a:solidFill>
              </a:rPr>
              <a:t>Camacaro</a:t>
            </a:r>
            <a:endParaRPr lang="en-US" b="1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35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sz="4400" dirty="0">
                <a:latin typeface="Avenir-Heavy"/>
              </a:rPr>
              <a:t>PROCEDIMIENTO GENERAL PARA LA PRUEBA DE HIPÓTESIS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sz="2200" dirty="0"/>
              <a:t>1. Formular la hipótesis nula </a:t>
            </a:r>
            <a:r>
              <a:rPr lang="es-VE" sz="2200" dirty="0" smtClean="0"/>
              <a:t>H0 (</a:t>
            </a:r>
            <a:r>
              <a:rPr lang="es-VE" sz="2200" dirty="0"/>
              <a:t>Enunciado de que no se </a:t>
            </a:r>
            <a:r>
              <a:rPr lang="es-VE" sz="2200" dirty="0" smtClean="0"/>
              <a:t>espera ninguna </a:t>
            </a:r>
            <a:r>
              <a:rPr lang="es-VE" sz="2200" dirty="0"/>
              <a:t>diferencia o </a:t>
            </a:r>
            <a:r>
              <a:rPr lang="es-VE" sz="2200" dirty="0" smtClean="0"/>
              <a:t>efecto. Si </a:t>
            </a:r>
            <a:r>
              <a:rPr lang="es-VE" sz="2200" dirty="0"/>
              <a:t>no se rechaza la </a:t>
            </a:r>
            <a:r>
              <a:rPr lang="es-VE" sz="2200" dirty="0" smtClean="0"/>
              <a:t>hipótesis nula</a:t>
            </a:r>
            <a:r>
              <a:rPr lang="es-VE" sz="2200" dirty="0"/>
              <a:t>, no se realizan </a:t>
            </a:r>
            <a:r>
              <a:rPr lang="es-VE" sz="2200" dirty="0" smtClean="0"/>
              <a:t>cambios) </a:t>
            </a:r>
            <a:r>
              <a:rPr lang="es-VE" sz="2200" dirty="0"/>
              <a:t>y la hipótesis alternativa </a:t>
            </a:r>
            <a:r>
              <a:rPr lang="es-VE" sz="2200" dirty="0" smtClean="0"/>
              <a:t>H1(</a:t>
            </a:r>
            <a:r>
              <a:rPr lang="es-VE" sz="2200" dirty="0"/>
              <a:t>Enunciado de que se </a:t>
            </a:r>
            <a:r>
              <a:rPr lang="es-VE" sz="2200" dirty="0" smtClean="0"/>
              <a:t>espera </a:t>
            </a:r>
            <a:r>
              <a:rPr lang="es-VE" sz="2200" dirty="0" smtClean="0">
                <a:latin typeface="+mn-lt"/>
              </a:rPr>
              <a:t>alguna </a:t>
            </a:r>
            <a:r>
              <a:rPr lang="es-VE" sz="2200" dirty="0">
                <a:latin typeface="+mn-lt"/>
              </a:rPr>
              <a:t>diferencia o efecto. </a:t>
            </a:r>
            <a:r>
              <a:rPr lang="es-VE" sz="2200" dirty="0" smtClean="0">
                <a:latin typeface="+mn-lt"/>
              </a:rPr>
              <a:t>La aceptación </a:t>
            </a:r>
            <a:r>
              <a:rPr lang="es-VE" sz="2200" dirty="0">
                <a:latin typeface="+mn-lt"/>
              </a:rPr>
              <a:t>de la hipótesis </a:t>
            </a:r>
            <a:r>
              <a:rPr lang="es-VE" sz="2200" dirty="0" smtClean="0">
                <a:latin typeface="+mn-lt"/>
              </a:rPr>
              <a:t>alternativa llevará </a:t>
            </a:r>
            <a:r>
              <a:rPr lang="es-VE" sz="2200" dirty="0">
                <a:latin typeface="+mn-lt"/>
              </a:rPr>
              <a:t>a cambios en </a:t>
            </a:r>
            <a:r>
              <a:rPr lang="es-VE" sz="2200" dirty="0" smtClean="0">
                <a:latin typeface="+mn-lt"/>
              </a:rPr>
              <a:t>opiniones o acciones).</a:t>
            </a:r>
            <a:endParaRPr lang="es-VE" sz="2200" dirty="0">
              <a:latin typeface="+mn-lt"/>
            </a:endParaRPr>
          </a:p>
          <a:p>
            <a:pPr marL="0" indent="0" algn="just">
              <a:buNone/>
            </a:pPr>
            <a:r>
              <a:rPr lang="es-VE" sz="2200" dirty="0">
                <a:latin typeface="+mn-lt"/>
              </a:rPr>
              <a:t>2. Elegir una </a:t>
            </a:r>
            <a:r>
              <a:rPr lang="es-VE" dirty="0"/>
              <a:t>técnica estadística adecuada y su estadístico de prueba correspondiente.</a:t>
            </a:r>
          </a:p>
          <a:p>
            <a:pPr marL="0" indent="0" algn="just">
              <a:buNone/>
            </a:pPr>
            <a:r>
              <a:rPr lang="es-VE" dirty="0"/>
              <a:t>3. Seleccionar el nivel de significancia, .</a:t>
            </a:r>
          </a:p>
          <a:p>
            <a:pPr marL="0" indent="0" algn="just">
              <a:buNone/>
            </a:pPr>
            <a:r>
              <a:rPr lang="es-VE" dirty="0"/>
              <a:t>4. Determinar el tamaño de la muestra y reunir los datos. Calcular el valor del estadístico </a:t>
            </a:r>
            <a:r>
              <a:rPr lang="es-VE" dirty="0" smtClean="0"/>
              <a:t>de prueba.</a:t>
            </a:r>
            <a:endParaRPr lang="es-V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84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sz="4000" dirty="0">
                <a:solidFill>
                  <a:srgbClr val="EBEBEB"/>
                </a:solidFill>
                <a:latin typeface="Avenir-Heavy"/>
              </a:rPr>
              <a:t>PROCEDIMIENTO GENERAL PARA LA PRUEBA DE HIPÓTESIS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VE" b="1" dirty="0"/>
              <a:t>5. </a:t>
            </a:r>
            <a:r>
              <a:rPr lang="es-VE" dirty="0"/>
              <a:t>Determinar la probabilidad asociada con el estadístico de prueba con respecto a la </a:t>
            </a:r>
            <a:r>
              <a:rPr lang="es-VE" dirty="0" smtClean="0"/>
              <a:t>hipótesis nula</a:t>
            </a:r>
            <a:r>
              <a:rPr lang="es-VE" dirty="0"/>
              <a:t>, utilizando la distribución de la muestra del estadístico de prueba. Como </a:t>
            </a:r>
            <a:r>
              <a:rPr lang="es-VE" dirty="0" smtClean="0"/>
              <a:t>alternativa, determinar </a:t>
            </a:r>
            <a:r>
              <a:rPr lang="es-VE" dirty="0"/>
              <a:t>los valores críticos asociados con el estadístico de prueba, que dividen las </a:t>
            </a:r>
            <a:r>
              <a:rPr lang="es-VE" dirty="0" smtClean="0"/>
              <a:t>regiones de </a:t>
            </a:r>
            <a:r>
              <a:rPr lang="es-VE" dirty="0"/>
              <a:t>rechazo y no rechazo.</a:t>
            </a:r>
          </a:p>
          <a:p>
            <a:pPr marL="0" indent="0" algn="just">
              <a:buNone/>
            </a:pPr>
            <a:r>
              <a:rPr lang="es-VE" b="1" dirty="0"/>
              <a:t>6. </a:t>
            </a:r>
            <a:r>
              <a:rPr lang="es-VE" dirty="0"/>
              <a:t>Comparar la probabilidad asociada con el estadístico de prueba, al nivel de significancia </a:t>
            </a:r>
            <a:r>
              <a:rPr lang="es-VE" dirty="0" smtClean="0"/>
              <a:t>especificado. Como </a:t>
            </a:r>
            <a:r>
              <a:rPr lang="es-VE" dirty="0"/>
              <a:t>alternativa, determinar si el estadístico de prueba cae en la región de </a:t>
            </a:r>
            <a:r>
              <a:rPr lang="es-VE" dirty="0" smtClean="0"/>
              <a:t>rechazo o </a:t>
            </a:r>
            <a:r>
              <a:rPr lang="es-VE" dirty="0"/>
              <a:t>de no rechazo.</a:t>
            </a:r>
          </a:p>
          <a:p>
            <a:pPr marL="0" indent="0" algn="just">
              <a:buNone/>
            </a:pPr>
            <a:r>
              <a:rPr lang="es-VE" b="1" dirty="0"/>
              <a:t>7. </a:t>
            </a:r>
            <a:r>
              <a:rPr lang="es-VE" dirty="0"/>
              <a:t>Tomar la decisión estadística de rechazar o no rechazar la hipótesis nula.</a:t>
            </a:r>
          </a:p>
          <a:p>
            <a:pPr marL="0" indent="0" algn="just">
              <a:buNone/>
            </a:pPr>
            <a:r>
              <a:rPr lang="es-VE" b="1" dirty="0"/>
              <a:t>8. </a:t>
            </a:r>
            <a:r>
              <a:rPr lang="es-VE" dirty="0"/>
              <a:t>Expresar la decisión estadística en términos del problema de investigación de mercados.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58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sz="4400" dirty="0" smtClean="0"/>
              <a:t>CONCLUSIÓN A LA QUE SE LLEGA CON LA PRUEBA DE HIPÓTESIS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VE" dirty="0"/>
              <a:t>La conclusión a la que se llega con la prueba de hipótesis debe expresarse en términos del </a:t>
            </a:r>
            <a:r>
              <a:rPr lang="es-VE" dirty="0" smtClean="0"/>
              <a:t>problema de </a:t>
            </a:r>
            <a:r>
              <a:rPr lang="es-VE" dirty="0"/>
              <a:t>investigación de </a:t>
            </a:r>
            <a:r>
              <a:rPr lang="es-VE" dirty="0" smtClean="0"/>
              <a:t>mercados.</a:t>
            </a:r>
          </a:p>
          <a:p>
            <a:pPr marL="0" indent="0" algn="just">
              <a:buNone/>
            </a:pPr>
            <a:r>
              <a:rPr lang="es-VE" dirty="0" smtClean="0"/>
              <a:t>Por ejemplo</a:t>
            </a:r>
            <a:r>
              <a:rPr lang="es-VE" dirty="0"/>
              <a:t>, concluimos que existe evidencia de que </a:t>
            </a:r>
            <a:r>
              <a:rPr lang="es-VE" dirty="0" smtClean="0"/>
              <a:t>la proporción </a:t>
            </a:r>
            <a:r>
              <a:rPr lang="es-VE" dirty="0"/>
              <a:t>de usuarios de Internet que compra a través de este medio es </a:t>
            </a:r>
            <a:r>
              <a:rPr lang="es-VE" dirty="0" smtClean="0"/>
              <a:t>significativamente mayor que </a:t>
            </a:r>
            <a:r>
              <a:rPr lang="es-VE" dirty="0"/>
              <a:t>0.40. Por lo tanto, le recomendaríamos a la tienda departamental que lance el nuevo </a:t>
            </a:r>
            <a:r>
              <a:rPr lang="es-VE" dirty="0" smtClean="0"/>
              <a:t>servicio de </a:t>
            </a:r>
            <a:r>
              <a:rPr lang="es-VE" dirty="0"/>
              <a:t>compras por Internet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721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 smtClean="0"/>
              <a:t>TABULACIÓN CRUZADA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744580"/>
            <a:ext cx="8946541" cy="45038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VE" dirty="0"/>
              <a:t>Técnica estadística que </a:t>
            </a:r>
            <a:r>
              <a:rPr lang="es-VE" dirty="0" smtClean="0"/>
              <a:t>describe dos </a:t>
            </a:r>
            <a:r>
              <a:rPr lang="es-VE" dirty="0"/>
              <a:t>o más variables de </a:t>
            </a:r>
            <a:r>
              <a:rPr lang="es-VE" dirty="0" smtClean="0"/>
              <a:t>manera simultánea</a:t>
            </a:r>
            <a:r>
              <a:rPr lang="es-VE" dirty="0"/>
              <a:t>, y que produce </a:t>
            </a:r>
            <a:r>
              <a:rPr lang="es-VE" dirty="0" smtClean="0"/>
              <a:t>tablas que </a:t>
            </a:r>
            <a:r>
              <a:rPr lang="es-VE" dirty="0"/>
              <a:t>reflejan la distribución </a:t>
            </a:r>
            <a:r>
              <a:rPr lang="es-VE" dirty="0" smtClean="0"/>
              <a:t>conjunta de </a:t>
            </a:r>
            <a:r>
              <a:rPr lang="es-VE" dirty="0"/>
              <a:t>dos o más </a:t>
            </a:r>
            <a:r>
              <a:rPr lang="es-VE" dirty="0" smtClean="0"/>
              <a:t>variables con </a:t>
            </a:r>
            <a:r>
              <a:rPr lang="es-VE" dirty="0"/>
              <a:t>un número limitado de </a:t>
            </a:r>
            <a:r>
              <a:rPr lang="es-VE" dirty="0" smtClean="0"/>
              <a:t>categorías o </a:t>
            </a:r>
            <a:r>
              <a:rPr lang="es-VE" dirty="0"/>
              <a:t>valores distintivos</a:t>
            </a:r>
            <a:r>
              <a:rPr lang="es-VE" dirty="0" smtClean="0"/>
              <a:t>.</a:t>
            </a:r>
          </a:p>
          <a:p>
            <a:pPr marL="0" indent="0" algn="just">
              <a:buNone/>
            </a:pPr>
            <a:r>
              <a:rPr lang="es-VE" dirty="0"/>
              <a:t>Por cada una de ellas, el </a:t>
            </a:r>
            <a:r>
              <a:rPr lang="es-VE" dirty="0" smtClean="0"/>
              <a:t>investigador podría </a:t>
            </a:r>
            <a:r>
              <a:rPr lang="es-VE" dirty="0"/>
              <a:t>plantear preguntas adicionales que relacionen estas variables con </a:t>
            </a:r>
            <a:r>
              <a:rPr lang="es-VE" dirty="0" smtClean="0"/>
              <a:t>otras, por </a:t>
            </a:r>
            <a:r>
              <a:rPr lang="es-VE" dirty="0"/>
              <a:t>ejemplo:</a:t>
            </a:r>
          </a:p>
          <a:p>
            <a:pPr marL="0" indent="0" algn="just">
              <a:buNone/>
            </a:pPr>
            <a:r>
              <a:rPr lang="es-VE" sz="1800" dirty="0" smtClean="0"/>
              <a:t> -</a:t>
            </a:r>
            <a:r>
              <a:rPr lang="es-VE" dirty="0" smtClean="0"/>
              <a:t>¿</a:t>
            </a:r>
            <a:r>
              <a:rPr lang="es-VE" dirty="0"/>
              <a:t>Cuántos usuarios leales a la marca son hombres?</a:t>
            </a:r>
          </a:p>
          <a:p>
            <a:pPr marL="0" indent="0" algn="just">
              <a:buNone/>
            </a:pPr>
            <a:r>
              <a:rPr lang="es-VE" sz="1800" dirty="0" smtClean="0"/>
              <a:t> -</a:t>
            </a:r>
            <a:r>
              <a:rPr lang="es-VE" dirty="0" smtClean="0"/>
              <a:t>¿</a:t>
            </a:r>
            <a:r>
              <a:rPr lang="es-VE" dirty="0"/>
              <a:t>El uso del producto (medido en términos de usuarios frecuentes, usuarios intermedios, </a:t>
            </a:r>
            <a:r>
              <a:rPr lang="es-VE" dirty="0" smtClean="0"/>
              <a:t>usuarios esporádicos </a:t>
            </a:r>
            <a:r>
              <a:rPr lang="es-VE" dirty="0"/>
              <a:t>y no usuarios) se relaciona con el interés en actividades al aire libre (</a:t>
            </a:r>
            <a:r>
              <a:rPr lang="es-VE" dirty="0" smtClean="0"/>
              <a:t>alto, medio </a:t>
            </a:r>
            <a:r>
              <a:rPr lang="es-VE" dirty="0"/>
              <a:t>y bajo)?</a:t>
            </a:r>
          </a:p>
          <a:p>
            <a:pPr marL="0" indent="0" algn="just">
              <a:buNone/>
            </a:pPr>
            <a:r>
              <a:rPr lang="es-VE" sz="1800" dirty="0" smtClean="0"/>
              <a:t> -</a:t>
            </a:r>
            <a:r>
              <a:rPr lang="es-VE" dirty="0" smtClean="0"/>
              <a:t>¿</a:t>
            </a:r>
            <a:r>
              <a:rPr lang="es-VE" dirty="0"/>
              <a:t>La familiaridad con un producto nuevo está relacionada con la edad y el nivel académico?</a:t>
            </a:r>
          </a:p>
          <a:p>
            <a:pPr marL="0" indent="0" algn="just">
              <a:buNone/>
            </a:pPr>
            <a:r>
              <a:rPr lang="es-VE" sz="1800" dirty="0" smtClean="0"/>
              <a:t> -</a:t>
            </a:r>
            <a:r>
              <a:rPr lang="es-VE" dirty="0" smtClean="0"/>
              <a:t>¿</a:t>
            </a:r>
            <a:r>
              <a:rPr lang="es-VE" dirty="0"/>
              <a:t>La propiedad de un producto está relacionada con el ingreso (alto, medio y bajo)?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67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>
                <a:solidFill>
                  <a:srgbClr val="EBEBEB"/>
                </a:solidFill>
                <a:latin typeface="Century Gothic" panose="020B0502020202020204" pitchFamily="34" charset="0"/>
              </a:rPr>
              <a:t>TABULACIÓN CRUZADA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dirty="0"/>
              <a:t>Una tabulación cruzada es la combinación de la </a:t>
            </a:r>
            <a:r>
              <a:rPr lang="es-VE" dirty="0" smtClean="0"/>
              <a:t>distribución de </a:t>
            </a:r>
            <a:r>
              <a:rPr lang="es-VE" dirty="0"/>
              <a:t>frecuencias de dos o más variables en una sola tabla, y nos ayuda a entender la manera </a:t>
            </a:r>
            <a:r>
              <a:rPr lang="es-VE" dirty="0" smtClean="0"/>
              <a:t>en que </a:t>
            </a:r>
            <a:r>
              <a:rPr lang="es-VE" dirty="0"/>
              <a:t>una variable, como la lealtad hacia la marca, se relaciona con otra variable, como el sexo. </a:t>
            </a:r>
            <a:r>
              <a:rPr lang="es-VE" dirty="0" smtClean="0"/>
              <a:t>La tabulación </a:t>
            </a:r>
            <a:r>
              <a:rPr lang="es-VE" dirty="0"/>
              <a:t>cruzada produce tablas que </a:t>
            </a:r>
            <a:r>
              <a:rPr lang="es-VE" dirty="0" smtClean="0"/>
              <a:t>reflejan </a:t>
            </a:r>
            <a:r>
              <a:rPr lang="es-VE" dirty="0"/>
              <a:t>la distribución conjunta de dos o más variables </a:t>
            </a:r>
            <a:r>
              <a:rPr lang="es-VE" dirty="0" smtClean="0"/>
              <a:t>con un </a:t>
            </a:r>
            <a:r>
              <a:rPr lang="es-VE" dirty="0"/>
              <a:t>número limitado de categorías o valores distintos. Las categorías de una variable se cruzan con </a:t>
            </a:r>
            <a:r>
              <a:rPr lang="es-VE" dirty="0" smtClean="0"/>
              <a:t>las categorías </a:t>
            </a:r>
            <a:r>
              <a:rPr lang="es-VE" dirty="0"/>
              <a:t>de otra u otras variables. Así, la distribución de frecuencias de una variable se </a:t>
            </a:r>
            <a:r>
              <a:rPr lang="es-VE" dirty="0" smtClean="0"/>
              <a:t>subdivide de </a:t>
            </a:r>
            <a:r>
              <a:rPr lang="es-VE" dirty="0"/>
              <a:t>acuerdo con los valores o las categorías de las otras variables.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132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Ejemplo de Tabulación Cruzada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sz="2400" dirty="0">
                <a:latin typeface="+mn-lt"/>
              </a:rPr>
              <a:t>Suponga que estamos interesados en determinar si el uso de Internet está relacionado con </a:t>
            </a:r>
            <a:r>
              <a:rPr lang="es-VE" sz="2400" dirty="0" smtClean="0">
                <a:latin typeface="+mn-lt"/>
              </a:rPr>
              <a:t>el sexo</a:t>
            </a:r>
            <a:r>
              <a:rPr lang="es-VE" sz="2400" dirty="0">
                <a:latin typeface="+mn-lt"/>
              </a:rPr>
              <a:t>. Para hacer la tabulación cruzada, se </a:t>
            </a:r>
            <a:r>
              <a:rPr lang="es-VE" sz="2400" dirty="0" smtClean="0">
                <a:latin typeface="+mn-lt"/>
              </a:rPr>
              <a:t>clasifica </a:t>
            </a:r>
            <a:r>
              <a:rPr lang="es-VE" sz="2400" dirty="0">
                <a:latin typeface="+mn-lt"/>
              </a:rPr>
              <a:t>los participantes en usuarios esporádicos o </a:t>
            </a:r>
            <a:r>
              <a:rPr lang="es-VE" sz="2400" dirty="0" smtClean="0">
                <a:latin typeface="+mn-lt"/>
              </a:rPr>
              <a:t>frecuentes. Los </a:t>
            </a:r>
            <a:r>
              <a:rPr lang="es-VE" sz="2400" dirty="0">
                <a:latin typeface="+mn-lt"/>
              </a:rPr>
              <a:t>individuos que reportan cinco horas o menos de uso se </a:t>
            </a:r>
            <a:r>
              <a:rPr lang="es-VE" sz="2400" dirty="0" smtClean="0">
                <a:latin typeface="+mn-lt"/>
              </a:rPr>
              <a:t>clasifican </a:t>
            </a:r>
            <a:r>
              <a:rPr lang="es-VE" sz="2400" dirty="0">
                <a:latin typeface="+mn-lt"/>
              </a:rPr>
              <a:t>como usuarios </a:t>
            </a:r>
            <a:r>
              <a:rPr lang="es-VE" sz="2400" dirty="0" smtClean="0">
                <a:latin typeface="+mn-lt"/>
              </a:rPr>
              <a:t>esporádicos, y </a:t>
            </a:r>
            <a:r>
              <a:rPr lang="es-VE" sz="2400" dirty="0">
                <a:latin typeface="+mn-lt"/>
              </a:rPr>
              <a:t>el resto como usuarios </a:t>
            </a:r>
            <a:r>
              <a:rPr lang="es-VE" sz="2400" dirty="0" smtClean="0">
                <a:latin typeface="+mn-lt"/>
              </a:rPr>
              <a:t>frecuentes.</a:t>
            </a:r>
            <a:endParaRPr lang="es-VE" sz="2400" dirty="0">
              <a:latin typeface="+mn-lt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Belkis Camacaro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73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242</TotalTime>
  <Words>1304</Words>
  <Application>Microsoft Office PowerPoint</Application>
  <PresentationFormat>Panorámica</PresentationFormat>
  <Paragraphs>115</Paragraphs>
  <Slides>15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Avenir-Heavy</vt:lpstr>
      <vt:lpstr>Calibri</vt:lpstr>
      <vt:lpstr>Century Gothic</vt:lpstr>
      <vt:lpstr>Times New Roman</vt:lpstr>
      <vt:lpstr>Wingdings 3</vt:lpstr>
      <vt:lpstr>Ion</vt:lpstr>
      <vt:lpstr>PRUEBA DE HIPÓTESIS </vt:lpstr>
      <vt:lpstr>PRUEBA DE HIPÓTESIS</vt:lpstr>
      <vt:lpstr>PRUEBA DE HIPÓTESIS</vt:lpstr>
      <vt:lpstr>PROCEDIMIENTO GENERAL PARA LA PRUEBA DE HIPÓTESIS</vt:lpstr>
      <vt:lpstr>PROCEDIMIENTO GENERAL PARA LA PRUEBA DE HIPÓTESIS</vt:lpstr>
      <vt:lpstr>CONCLUSIÓN A LA QUE SE LLEGA CON LA PRUEBA DE HIPÓTESIS</vt:lpstr>
      <vt:lpstr>TABULACIÓN CRUZADA</vt:lpstr>
      <vt:lpstr>TABULACIÓN CRUZADA</vt:lpstr>
      <vt:lpstr>Ejemplo de Tabulación Cruzada</vt:lpstr>
      <vt:lpstr>Presentación de PowerPoint</vt:lpstr>
      <vt:lpstr>Explicación del ejemplo…</vt:lpstr>
      <vt:lpstr>Uso de la Tabulación Cruzada</vt:lpstr>
      <vt:lpstr>Otra forma de hacer la Tabulación Cruzada con el ejemplo anterior…</vt:lpstr>
      <vt:lpstr>Análisis e Interpretación según Tabulación Cruzada…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20</cp:revision>
  <dcterms:created xsi:type="dcterms:W3CDTF">2022-01-25T14:49:40Z</dcterms:created>
  <dcterms:modified xsi:type="dcterms:W3CDTF">2022-01-25T18:52:03Z</dcterms:modified>
</cp:coreProperties>
</file>