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1" r:id="rId3"/>
    <p:sldId id="283" r:id="rId4"/>
    <p:sldId id="284" r:id="rId5"/>
    <p:sldId id="282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1" r:id="rId22"/>
    <p:sldId id="302" r:id="rId23"/>
    <p:sldId id="303" r:id="rId24"/>
    <p:sldId id="311" r:id="rId25"/>
    <p:sldId id="304" r:id="rId26"/>
    <p:sldId id="305" r:id="rId27"/>
    <p:sldId id="306" r:id="rId28"/>
    <p:sldId id="307" r:id="rId29"/>
    <p:sldId id="300" r:id="rId30"/>
    <p:sldId id="308" r:id="rId31"/>
    <p:sldId id="309" r:id="rId32"/>
    <p:sldId id="31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CCFF"/>
    <a:srgbClr val="CC66FF"/>
    <a:srgbClr val="3333CC"/>
    <a:srgbClr val="000099"/>
    <a:srgbClr val="FFFFCC"/>
    <a:srgbClr val="D60093"/>
    <a:srgbClr val="FF6600"/>
    <a:srgbClr val="FA70BD"/>
    <a:srgbClr val="4D1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2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A2C58-B3D0-418A-923D-3E3F8302579F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69E3-0A1E-4DAC-9221-C0E7423A299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8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0247B1-7E5F-4F22-BF42-76CF63053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04B161E-A261-42F7-AE9D-7E412A857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936DB7-9972-454B-9EEB-1432D44A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567C71-61EB-46D7-A1A1-2034D15B7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943F7-F245-4D2A-A39E-17601F5D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795BB-2F49-441D-B39F-B3AFF011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DADB62-AD78-4078-9053-8455CA900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05909D-95F1-4441-9229-BEACE88B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BBEBE4-A362-437D-96FE-B0862266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3BE3A4-5CD8-408E-8DF5-03794554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CD3888C-FEB7-4C54-9CB7-2515B9232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817ECD0-0CE1-4631-BE45-A9782D84A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D372DB-E8FA-4856-A4DF-9DE54E9C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332B2C-1C27-454B-A126-D52FCBC4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34E47E-12EE-46CB-A7A7-70BA54F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2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E5D91484-4E6F-4FE1-8FC8-58A3D58F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2117772" y="3530010"/>
            <a:ext cx="2236139" cy="68580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8198995-8B87-455B-A771-38125B070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8181876" y="3530011"/>
            <a:ext cx="2236139" cy="6858000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FC9EBC8-2164-4BBD-9BDA-0179CFAD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A27B-A446-4004-8F2E-D45E4C0ACBE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A3BB5E2-5B5B-44F0-8F97-040EC9D6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E26A455-8B93-426B-9C33-504A3FCA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63AB6-E0F2-4DC4-8176-EDFC3A0AD855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E10D26F-CC15-468D-95D0-EAAB81887CF2}"/>
              </a:ext>
            </a:extLst>
          </p:cNvPr>
          <p:cNvSpPr/>
          <p:nvPr userDrawn="1"/>
        </p:nvSpPr>
        <p:spPr>
          <a:xfrm>
            <a:off x="436880" y="340360"/>
            <a:ext cx="11318240" cy="61772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E4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56F38A6-87E3-4661-A206-530EE4270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4360" b="58760"/>
          <a:stretch/>
        </p:blipFill>
        <p:spPr>
          <a:xfrm>
            <a:off x="0" y="0"/>
            <a:ext cx="2503128" cy="22647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38180F3-162F-4CE5-8BB2-BB4E3E24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4360" b="58760"/>
          <a:stretch/>
        </p:blipFill>
        <p:spPr>
          <a:xfrm flipH="1">
            <a:off x="9688872" y="0"/>
            <a:ext cx="2503128" cy="22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6C7B3E-EEF7-4951-B7F8-CFAF65F81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9E7D2C-8365-445C-A343-DFEF1CF4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82BFBAC-B1A3-41CE-9B4A-BCD2079E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D6AAE50D-C663-4EF0-B837-5EAF54AA9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4768AD5-0DBC-43BC-9A77-2263BEA01B38}"/>
              </a:ext>
            </a:extLst>
          </p:cNvPr>
          <p:cNvSpPr/>
          <p:nvPr userDrawn="1"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1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71EA1D-7660-49BC-B17E-B3167119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3FF4FC-B9AD-46AF-9A7A-233C8AE1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4B3BD-E651-4E82-BDCF-61FC5F3F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C8D55BD2-6127-4E76-9DAB-05905AEFA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57281DF-E2EE-4542-A3EE-706F6B3E1C2B}"/>
              </a:ext>
            </a:extLst>
          </p:cNvPr>
          <p:cNvSpPr/>
          <p:nvPr userDrawn="1"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D41057-162D-4CC8-9330-7DAA687E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7EB18F-8552-4AD0-ABCB-5CBCB353E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C35FF6-1D6A-438E-BBEA-039AC698C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C412A9C-2079-4BB2-8790-3F46D3DB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FAD5CA-2D37-4409-9D84-14147B7A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3C602E6-8FC4-429E-86E6-F3CAD1F0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6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507B9F-9330-492E-A272-8B017083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011544-0776-4453-A337-31CF6DECE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940413-63BF-47F8-B84D-F6A8BE790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CDE97D4-9DED-471A-8E65-2DDA2CB0C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8726179-1003-486A-853F-F45540C76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852B653-946A-4611-BDE3-243E2109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1F0E7EE-B7B7-496D-9A45-E1EE6420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B19A926-A5AE-4641-9AAE-FB3475E9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7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A8D006-7DCF-403A-BFA8-0B325C70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9AC9264-D460-4CDA-9701-AE306A1C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C5B9601-760A-48B0-97BE-805CE18D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9533619-5EEC-4A3A-900A-04623020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B05DDA0-D13F-4FE2-A4B3-978AA569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A56793-945B-4A87-8DB0-37BE8FF0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B61F4F8-AE18-4DA8-A693-2F3DED56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9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8FE7BE-DA26-49EF-8334-F8B4C36C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1ADA6E-D5A4-4DDE-8484-D82D5BBE4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3A2108-45B5-4CCB-97B9-2DA7E65F6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391F56-7683-41A3-B739-5909D2A38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F1B1C9-C892-481D-B7F6-79FB2F5F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1CB6D73-01F9-427C-B710-694833F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28F797-8B59-48A1-8E3A-C0B3D865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E873A6B-4374-4DE6-B543-FE8869E57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E16B219-3CF9-4D0B-950B-FB8CA13E9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7211823-D165-420C-AE51-319D043C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6EFBD4-82BC-4E81-917D-B62D2F95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02E5D38-8DAF-4BF9-9438-7005577D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6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441D30-E077-4978-91B4-95CF5FFA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4821D9-99FB-4071-A8F7-D44C0CD1C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D724EC-4584-4170-B0A1-C77878993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7E69-825A-4A84-B8C4-26FA491228F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015F0A-BDD9-4E64-88BD-309172D2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8B7AAC-54CD-4D0D-AFB9-30028C099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5D28-212F-4165-BD1B-DD65CA01066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D1E6CC7-7C83-4874-AC22-FB7820C0D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3" t="19608" r="1" b="7890"/>
          <a:stretch/>
        </p:blipFill>
        <p:spPr>
          <a:xfrm>
            <a:off x="138714" y="0"/>
            <a:ext cx="377061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D6BECA0-74D7-49DB-9F88-56B97A8CD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1" r="51163"/>
          <a:stretch/>
        </p:blipFill>
        <p:spPr>
          <a:xfrm>
            <a:off x="7870280" y="0"/>
            <a:ext cx="4272904" cy="809564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E711945-C55E-43C0-AFD0-3B4C54B0CB98}"/>
              </a:ext>
            </a:extLst>
          </p:cNvPr>
          <p:cNvSpPr txBox="1"/>
          <p:nvPr/>
        </p:nvSpPr>
        <p:spPr>
          <a:xfrm>
            <a:off x="2104644" y="2377319"/>
            <a:ext cx="7982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altLang="zh-CN" sz="4400" b="1" spc="300" dirty="0" smtClean="0">
                <a:solidFill>
                  <a:srgbClr val="401B5B"/>
                </a:solidFill>
                <a:latin typeface="Arial" panose="020B0604020202020204" pitchFamily="34" charset="0"/>
                <a:ea typeface="华康俪金黑W8" panose="020B0809000000000000" pitchFamily="49" charset="-122"/>
                <a:cs typeface="Arial" panose="020B0604020202020204" pitchFamily="34" charset="0"/>
              </a:rPr>
              <a:t>Investigación de Motivaciones</a:t>
            </a:r>
            <a:endParaRPr lang="zh-CN" altLang="en-US" sz="4400" b="1" spc="300" dirty="0">
              <a:solidFill>
                <a:srgbClr val="401B5B"/>
              </a:solidFill>
              <a:latin typeface="Arial" panose="020B0604020202020204" pitchFamily="34" charset="0"/>
              <a:ea typeface="华康俪金黑W8" panose="020B0809000000000000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861E555-2C54-4789-920E-75FCEC78B001}"/>
              </a:ext>
            </a:extLst>
          </p:cNvPr>
          <p:cNvSpPr txBox="1"/>
          <p:nvPr/>
        </p:nvSpPr>
        <p:spPr>
          <a:xfrm>
            <a:off x="4427830" y="4685327"/>
            <a:ext cx="317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Prof. Belkis </a:t>
            </a:r>
            <a:r>
              <a:rPr lang="es-VE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Camacaro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028697BD-4550-4E56-95EF-A8F41E74CE27}"/>
              </a:ext>
            </a:extLst>
          </p:cNvPr>
          <p:cNvSpPr/>
          <p:nvPr/>
        </p:nvSpPr>
        <p:spPr>
          <a:xfrm>
            <a:off x="316173" y="276367"/>
            <a:ext cx="11559654" cy="6305266"/>
          </a:xfrm>
          <a:prstGeom prst="rect">
            <a:avLst/>
          </a:prstGeom>
          <a:noFill/>
          <a:ln>
            <a:gradFill>
              <a:gsLst>
                <a:gs pos="0">
                  <a:srgbClr val="FA70BD"/>
                </a:gs>
                <a:gs pos="100000">
                  <a:srgbClr val="00B0F0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78" y="679988"/>
            <a:ext cx="1657807" cy="15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3600" b="1" dirty="0" smtClean="0"/>
              <a:t>Técnicas Cualitativas</a:t>
            </a:r>
            <a:endParaRPr lang="es-VE" sz="3600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838200" y="1913021"/>
            <a:ext cx="10515600" cy="4263942"/>
          </a:xfrm>
        </p:spPr>
        <p:txBody>
          <a:bodyPr/>
          <a:lstStyle/>
          <a:p>
            <a:pPr marL="0" indent="0">
              <a:buNone/>
            </a:pPr>
            <a:r>
              <a:rPr lang="es-VE" sz="2000" b="1" dirty="0" smtClean="0"/>
              <a:t>-Asociación de Palabras</a:t>
            </a:r>
          </a:p>
          <a:p>
            <a:pPr marL="0" indent="0" algn="just">
              <a:buNone/>
            </a:pPr>
            <a:r>
              <a:rPr lang="es-VE" sz="2000" dirty="0"/>
              <a:t>Esta técnica se basa en el siguiente supuesto: al momento en que se le </a:t>
            </a:r>
            <a:r>
              <a:rPr lang="es-VE" sz="2000" dirty="0" smtClean="0"/>
              <a:t>hace una </a:t>
            </a:r>
            <a:r>
              <a:rPr lang="es-VE" sz="2000" dirty="0"/>
              <a:t>pregunta a un individuo, lo primero que viene a su mente es aquello </a:t>
            </a:r>
            <a:r>
              <a:rPr lang="es-VE" sz="2000" dirty="0" smtClean="0"/>
              <a:t>que considera </a:t>
            </a:r>
            <a:r>
              <a:rPr lang="es-VE" sz="2000" dirty="0"/>
              <a:t>más importante. Es un reflejo de una actitud interna hacia un </a:t>
            </a:r>
            <a:r>
              <a:rPr lang="es-VE" sz="2000" dirty="0" smtClean="0"/>
              <a:t>objeto o </a:t>
            </a:r>
            <a:r>
              <a:rPr lang="es-VE" sz="2000" dirty="0"/>
              <a:t>una </a:t>
            </a:r>
            <a:r>
              <a:rPr lang="es-VE" sz="2000" dirty="0" smtClean="0"/>
              <a:t>persona, por  ejemplo</a:t>
            </a:r>
            <a:r>
              <a:rPr lang="es-VE" sz="2000" dirty="0"/>
              <a:t>:</a:t>
            </a:r>
          </a:p>
          <a:p>
            <a:pPr marL="0" indent="0" algn="just">
              <a:buNone/>
            </a:pPr>
            <a:r>
              <a:rPr lang="es-VE" sz="2000" dirty="0"/>
              <a:t>Pedimos a la persona entrevistada que escriba en la línea lo primero </a:t>
            </a:r>
            <a:r>
              <a:rPr lang="es-VE" sz="2000" dirty="0" smtClean="0"/>
              <a:t>que le </a:t>
            </a:r>
            <a:r>
              <a:rPr lang="es-VE" sz="2000" dirty="0"/>
              <a:t>venga a la mente al leer las frases de la izquierda.</a:t>
            </a:r>
          </a:p>
          <a:p>
            <a:pPr marL="0" indent="0" algn="just">
              <a:buNone/>
            </a:pPr>
            <a:r>
              <a:rPr lang="es-VE" sz="2000" dirty="0"/>
              <a:t>• Un canal cultural de televisión</a:t>
            </a:r>
            <a:r>
              <a:rPr lang="es-VE" sz="2000" dirty="0" smtClean="0"/>
              <a:t>: --------------------------------------------------------------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• Una estación de radio especializada en música popular</a:t>
            </a:r>
            <a:r>
              <a:rPr lang="es-VE" sz="2000" dirty="0" smtClean="0"/>
              <a:t>: ------------------------------------------------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• Una revista de novelas de amor</a:t>
            </a:r>
            <a:r>
              <a:rPr lang="es-VE" sz="2000" dirty="0" smtClean="0"/>
              <a:t>: ---------------------------------------------------</a:t>
            </a:r>
            <a:endParaRPr lang="es-VE" sz="2000" dirty="0"/>
          </a:p>
        </p:txBody>
      </p:sp>
    </p:spTree>
    <p:extLst>
      <p:ext uri="{BB962C8B-B14F-4D97-AF65-F5344CB8AC3E}">
        <p14:creationId xmlns:p14="http://schemas.microsoft.com/office/powerpoint/2010/main" val="34120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4000" b="1" dirty="0"/>
              <a:t>Técnicas Cualitativas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b="1" dirty="0" smtClean="0"/>
              <a:t>-Terminación de Frases</a:t>
            </a:r>
          </a:p>
          <a:p>
            <a:pPr marL="0" indent="0" algn="just">
              <a:buNone/>
            </a:pPr>
            <a:endParaRPr lang="es-VE" sz="2000" b="1" dirty="0"/>
          </a:p>
          <a:p>
            <a:pPr marL="0" indent="0" algn="just">
              <a:buNone/>
            </a:pPr>
            <a:r>
              <a:rPr lang="es-VE" sz="2000" dirty="0"/>
              <a:t>Del mismo modo que en el caso anterior, se pide a los entrevistados que </a:t>
            </a:r>
            <a:r>
              <a:rPr lang="es-VE" sz="2000" dirty="0" smtClean="0"/>
              <a:t>terminen una </a:t>
            </a:r>
            <a:r>
              <a:rPr lang="es-VE" sz="2000" dirty="0"/>
              <a:t>idea, sólo que en este caso es una frase:</a:t>
            </a:r>
          </a:p>
          <a:p>
            <a:pPr marL="0" indent="0" algn="just">
              <a:buNone/>
            </a:pPr>
            <a:r>
              <a:rPr lang="es-VE" sz="2000" dirty="0"/>
              <a:t>• Las personas que tienen automóviles pequeños suelen </a:t>
            </a:r>
            <a:r>
              <a:rPr lang="es-VE" sz="2000" dirty="0" smtClean="0"/>
              <a:t>ser ---------------------------------------------------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• Lo primero que me llama la atención de un automóvil </a:t>
            </a:r>
            <a:r>
              <a:rPr lang="es-VE" sz="2000" dirty="0" smtClean="0"/>
              <a:t>es -------------------------------------------------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• Las personas racionales compran </a:t>
            </a:r>
            <a:r>
              <a:rPr lang="es-VE" sz="2000" dirty="0" smtClean="0"/>
              <a:t>automóviles -----------------------------------------------------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• Las personas que compran automóviles </a:t>
            </a:r>
            <a:r>
              <a:rPr lang="es-VE" sz="2000" dirty="0" smtClean="0"/>
              <a:t>medianos -------------------------------------------------</a:t>
            </a:r>
            <a:endParaRPr lang="es-VE" sz="2000" dirty="0"/>
          </a:p>
        </p:txBody>
      </p:sp>
    </p:spTree>
    <p:extLst>
      <p:ext uri="{BB962C8B-B14F-4D97-AF65-F5344CB8AC3E}">
        <p14:creationId xmlns:p14="http://schemas.microsoft.com/office/powerpoint/2010/main" val="8783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6317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Técnicas Cualitativas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528010"/>
            <a:ext cx="10503569" cy="40594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-Las técnicas ilustradas, o gráficas, son similares al relato de historias, sólo </a:t>
            </a:r>
            <a:r>
              <a:rPr lang="es-VE" sz="2000" dirty="0" smtClean="0"/>
              <a:t>que se </a:t>
            </a:r>
            <a:r>
              <a:rPr lang="es-VE" sz="2000" dirty="0"/>
              <a:t>emplean las ilustraciones como </a:t>
            </a:r>
            <a:r>
              <a:rPr lang="es-VE" sz="2000" dirty="0" smtClean="0"/>
              <a:t>estímulos:</a:t>
            </a:r>
          </a:p>
          <a:p>
            <a:pPr marL="457200" indent="-457200" algn="just">
              <a:buAutoNum type="alphaLcParenBoth"/>
            </a:pPr>
            <a:r>
              <a:rPr lang="es-VE" sz="2000" b="1" dirty="0" smtClean="0"/>
              <a:t>Pruebas de Percepción Temática</a:t>
            </a:r>
          </a:p>
          <a:p>
            <a:pPr marL="0" indent="0" algn="just">
              <a:buNone/>
            </a:pPr>
            <a:r>
              <a:rPr lang="es-VE" sz="2000" dirty="0"/>
              <a:t>Consisten en una serie de </a:t>
            </a:r>
            <a:r>
              <a:rPr lang="es-VE" sz="2000" dirty="0" smtClean="0"/>
              <a:t>ilustraciones ambiguas </a:t>
            </a:r>
            <a:r>
              <a:rPr lang="es-VE" sz="2000" dirty="0"/>
              <a:t>acerca de las cuales se pide al sujeto que relate una historia: ¿</a:t>
            </a:r>
            <a:r>
              <a:rPr lang="es-VE" sz="2000" dirty="0" smtClean="0"/>
              <a:t>qué está </a:t>
            </a:r>
            <a:r>
              <a:rPr lang="es-VE" sz="2000" dirty="0"/>
              <a:t>pasando en la ilustración?, ¿qué ocurrirá después? Esta técnica supone </a:t>
            </a:r>
            <a:r>
              <a:rPr lang="es-VE" sz="2000" dirty="0" smtClean="0"/>
              <a:t>que al </a:t>
            </a:r>
            <a:r>
              <a:rPr lang="es-VE" sz="2000" dirty="0"/>
              <a:t>describir a los personajes ilustrados, el sujeto dice en forma indirecta </a:t>
            </a:r>
            <a:r>
              <a:rPr lang="es-VE" sz="2000" dirty="0" smtClean="0"/>
              <a:t>algo acerca </a:t>
            </a:r>
            <a:r>
              <a:rPr lang="es-VE" sz="2000" dirty="0"/>
              <a:t>de sí mismo. Los pensamientos, los sentimientos, las actitudes y </a:t>
            </a:r>
            <a:r>
              <a:rPr lang="es-VE" sz="2000" dirty="0" smtClean="0"/>
              <a:t>las inhibiciones </a:t>
            </a:r>
            <a:r>
              <a:rPr lang="es-VE" sz="2000" dirty="0"/>
              <a:t>expresados por los personajes con los que se identifica </a:t>
            </a:r>
            <a:r>
              <a:rPr lang="es-VE" sz="2000" dirty="0" smtClean="0"/>
              <a:t>proporcionan pistas </a:t>
            </a:r>
            <a:r>
              <a:rPr lang="es-VE" sz="2000" dirty="0"/>
              <a:t>sobre sus tendencias personales</a:t>
            </a:r>
            <a:r>
              <a:rPr lang="es-VE" sz="2000" dirty="0" smtClean="0"/>
              <a:t>.</a:t>
            </a:r>
          </a:p>
          <a:p>
            <a:pPr marL="0" indent="0" algn="just">
              <a:buNone/>
            </a:pPr>
            <a:endParaRPr lang="es-VE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204" y="4241884"/>
            <a:ext cx="7372350" cy="13455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40041" y="5803983"/>
            <a:ext cx="9627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1200" dirty="0" smtClean="0"/>
              <a:t>Fuente: </a:t>
            </a:r>
            <a:r>
              <a:rPr lang="es-VE" sz="1200" dirty="0" err="1" smtClean="0"/>
              <a:t>Benassini</a:t>
            </a:r>
            <a:r>
              <a:rPr lang="es-VE" sz="1200" dirty="0" smtClean="0"/>
              <a:t>, M. (2009). </a:t>
            </a:r>
            <a:r>
              <a:rPr lang="es-VE" sz="1200" i="1" dirty="0" smtClean="0"/>
              <a:t>Introducción a la investigación de mercados. Enfoque para América Latina. </a:t>
            </a:r>
            <a:r>
              <a:rPr lang="es-VE" sz="1200" dirty="0" smtClean="0"/>
              <a:t>Ciudad de México, México:  Pearson Educación</a:t>
            </a:r>
            <a:endParaRPr lang="es-VE" sz="1200" dirty="0"/>
          </a:p>
        </p:txBody>
      </p:sp>
    </p:spTree>
    <p:extLst>
      <p:ext uri="{BB962C8B-B14F-4D97-AF65-F5344CB8AC3E}">
        <p14:creationId xmlns:p14="http://schemas.microsoft.com/office/powerpoint/2010/main" val="254151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Técnicas Cualitativas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88957"/>
            <a:ext cx="10515600" cy="42880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400" b="1" dirty="0" smtClean="0"/>
              <a:t>(b) Pruebas con Caricaturas o con Figuras</a:t>
            </a:r>
          </a:p>
          <a:p>
            <a:pPr marL="0" indent="0" algn="just">
              <a:buNone/>
            </a:pPr>
            <a:endParaRPr lang="es-VE" sz="2400" b="1" dirty="0"/>
          </a:p>
          <a:p>
            <a:pPr marL="0" indent="0" algn="just">
              <a:buNone/>
            </a:pPr>
            <a:r>
              <a:rPr lang="es-VE" sz="2400" dirty="0"/>
              <a:t>Estas pruebas son una versión </a:t>
            </a:r>
            <a:r>
              <a:rPr lang="es-VE" sz="2400" dirty="0" smtClean="0"/>
              <a:t>o modificación </a:t>
            </a:r>
            <a:r>
              <a:rPr lang="es-VE" sz="2400" dirty="0"/>
              <a:t>de la prueba de percepción, pero son mucho más sencillas </a:t>
            </a:r>
            <a:r>
              <a:rPr lang="es-VE" sz="2400" dirty="0" smtClean="0"/>
              <a:t>de administrar </a:t>
            </a:r>
            <a:r>
              <a:rPr lang="es-VE" sz="2400" dirty="0"/>
              <a:t>y analizar. Tan sólo pedimos al entrevistado que nos narre la </a:t>
            </a:r>
            <a:r>
              <a:rPr lang="es-VE" sz="2400" dirty="0" smtClean="0"/>
              <a:t>historia que </a:t>
            </a:r>
            <a:r>
              <a:rPr lang="es-VE" sz="2400" dirty="0"/>
              <a:t>aparece en la caricatura.</a:t>
            </a:r>
          </a:p>
        </p:txBody>
      </p:sp>
    </p:spTree>
    <p:extLst>
      <p:ext uri="{BB962C8B-B14F-4D97-AF65-F5344CB8AC3E}">
        <p14:creationId xmlns:p14="http://schemas.microsoft.com/office/powerpoint/2010/main" val="1101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 smtClean="0"/>
              <a:t>Técnicas Cuantitativas</a:t>
            </a:r>
            <a:endParaRPr lang="es-VE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VE" sz="2400" dirty="0" smtClean="0"/>
              <a:t>-Las Escalas</a:t>
            </a:r>
          </a:p>
          <a:p>
            <a:pPr marL="0" indent="0" algn="just">
              <a:buNone/>
            </a:pPr>
            <a:r>
              <a:rPr lang="es-VE" sz="2200" dirty="0"/>
              <a:t>Las escalas son la herramienta para asignar valores a las variables que </a:t>
            </a:r>
            <a:r>
              <a:rPr lang="es-VE" sz="2200" dirty="0" smtClean="0"/>
              <a:t>hemos identificado </a:t>
            </a:r>
            <a:r>
              <a:rPr lang="es-VE" sz="2200" dirty="0"/>
              <a:t>en la investigación motivacional. La diferencia con las </a:t>
            </a:r>
            <a:r>
              <a:rPr lang="es-VE" sz="2200" dirty="0" smtClean="0"/>
              <a:t>técnicas analizadas </a:t>
            </a:r>
            <a:r>
              <a:rPr lang="es-VE" sz="2200" dirty="0"/>
              <a:t>en los incisos anteriores radica en que éstas últimas nos </a:t>
            </a:r>
            <a:r>
              <a:rPr lang="es-VE" sz="2200" dirty="0" smtClean="0"/>
              <a:t>proporcionan información </a:t>
            </a:r>
            <a:r>
              <a:rPr lang="es-VE" sz="2200" dirty="0"/>
              <a:t>de tipo cualitativo; es decir, nos describen la forma como </a:t>
            </a:r>
            <a:r>
              <a:rPr lang="es-VE" sz="2200" dirty="0" smtClean="0"/>
              <a:t>las personas </a:t>
            </a:r>
            <a:r>
              <a:rPr lang="es-VE" sz="2200" dirty="0"/>
              <a:t>expresan sus sentimientos, motivaciones y actitudes, pero no nos </a:t>
            </a:r>
            <a:r>
              <a:rPr lang="es-VE" sz="2200" dirty="0" smtClean="0"/>
              <a:t>permiten realizar </a:t>
            </a:r>
            <a:r>
              <a:rPr lang="es-VE" sz="2200" dirty="0"/>
              <a:t>ningún tipo de estudio cuantitativo con el que podamos </a:t>
            </a:r>
            <a:r>
              <a:rPr lang="es-VE" sz="2200" dirty="0" smtClean="0"/>
              <a:t>calcular, por </a:t>
            </a:r>
            <a:r>
              <a:rPr lang="es-VE" sz="2200" dirty="0"/>
              <a:t>ejemplo, porcentajes de respuestas o hacer algún tipo de cálculos </a:t>
            </a:r>
            <a:r>
              <a:rPr lang="es-VE" sz="2200" dirty="0" smtClean="0"/>
              <a:t>estadísticos que </a:t>
            </a:r>
            <a:r>
              <a:rPr lang="es-VE" sz="2200" dirty="0"/>
              <a:t>nos ayuden a probar (o no) la hipótesis. De esta manera, la </a:t>
            </a:r>
            <a:r>
              <a:rPr lang="es-VE" sz="2200" dirty="0" smtClean="0"/>
              <a:t>necesidad de </a:t>
            </a:r>
            <a:r>
              <a:rPr lang="es-VE" sz="2200" dirty="0"/>
              <a:t>medir aspectos cada vez más complejos y de obtener medidas cada vez </a:t>
            </a:r>
            <a:r>
              <a:rPr lang="es-VE" sz="2200" dirty="0" smtClean="0"/>
              <a:t>más precisas </a:t>
            </a:r>
            <a:r>
              <a:rPr lang="es-VE" sz="2200" dirty="0"/>
              <a:t>nos ha llevado a la generación de instrumentos de medida o escalas.</a:t>
            </a:r>
          </a:p>
        </p:txBody>
      </p:sp>
    </p:spTree>
    <p:extLst>
      <p:ext uri="{BB962C8B-B14F-4D97-AF65-F5344CB8AC3E}">
        <p14:creationId xmlns:p14="http://schemas.microsoft.com/office/powerpoint/2010/main" val="28622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4000" b="1" dirty="0"/>
              <a:t>Técnicas Cuantitativas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199" y="2177715"/>
            <a:ext cx="10515601" cy="3999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dirty="0" smtClean="0"/>
              <a:t>-Las </a:t>
            </a:r>
            <a:r>
              <a:rPr lang="es-VE" dirty="0"/>
              <a:t>escalas constituyen un conjunto de herramientas que se construyen </a:t>
            </a:r>
            <a:r>
              <a:rPr lang="es-VE" dirty="0" smtClean="0"/>
              <a:t>para medir </a:t>
            </a:r>
            <a:r>
              <a:rPr lang="es-VE" dirty="0"/>
              <a:t>o cuantificar las respuestas a determinadas preguntas, sobre todo las </a:t>
            </a:r>
            <a:r>
              <a:rPr lang="es-VE" dirty="0" smtClean="0"/>
              <a:t>que están </a:t>
            </a:r>
            <a:r>
              <a:rPr lang="es-VE" dirty="0"/>
              <a:t>relacionadas con sentimientos, actitudes, opiniones y creencias.</a:t>
            </a:r>
          </a:p>
        </p:txBody>
      </p:sp>
    </p:spTree>
    <p:extLst>
      <p:ext uri="{BB962C8B-B14F-4D97-AF65-F5344CB8AC3E}">
        <p14:creationId xmlns:p14="http://schemas.microsoft.com/office/powerpoint/2010/main" val="23038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 smtClean="0"/>
              <a:t>Escalas Básicas, Comparativas y No Comparativas</a:t>
            </a:r>
            <a:endParaRPr lang="es-VE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3989872"/>
              </p:ext>
            </p:extLst>
          </p:nvPr>
        </p:nvGraphicFramePr>
        <p:xfrm>
          <a:off x="838200" y="21050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ESCALAS BÁSICAS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ESCALAS</a:t>
                      </a:r>
                      <a:r>
                        <a:rPr lang="es-VE" baseline="0" dirty="0" smtClean="0"/>
                        <a:t> COMPARATIVAS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smtClean="0"/>
                        <a:t>ESCALAS NO COMPARATIVAS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Nominal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comparaciones pareadas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clasificación continua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Ordinal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clasificación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Likert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De intervalo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suma constante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Diferencial Semántico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De razones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</a:t>
                      </a:r>
                      <a:r>
                        <a:rPr lang="es-VE" dirty="0" err="1" smtClean="0"/>
                        <a:t>Guttman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err="1" smtClean="0"/>
                        <a:t>Stapel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clases o similitudes.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err="1" smtClean="0"/>
                        <a:t>Thurstone</a:t>
                      </a:r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dirty="0" smtClean="0"/>
                        <a:t>De categorías.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8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Básicas, Comparativas y No Comparativas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Nominal</a:t>
            </a:r>
            <a:endParaRPr lang="es-VE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La escala nominal se utiliza sólo para identificar </a:t>
            </a:r>
            <a:r>
              <a:rPr lang="es-VE" sz="2000" dirty="0" smtClean="0"/>
              <a:t>diferentes categorías </a:t>
            </a:r>
            <a:r>
              <a:rPr lang="es-VE" sz="2000" dirty="0"/>
              <a:t>o alternativas de respuesta. La asignación de valores a las </a:t>
            </a:r>
            <a:r>
              <a:rPr lang="es-VE" sz="2000" dirty="0" smtClean="0"/>
              <a:t>distintas respuestas </a:t>
            </a:r>
            <a:r>
              <a:rPr lang="es-VE" sz="2000" dirty="0"/>
              <a:t>se hace de forma arbitraria, por lo que carecen de significado.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¿</a:t>
            </a:r>
            <a:r>
              <a:rPr lang="es-VE" sz="2000" dirty="0"/>
              <a:t>Cuál de estas marcas de </a:t>
            </a:r>
            <a:r>
              <a:rPr lang="es-VE" sz="2000" dirty="0" smtClean="0"/>
              <a:t>jugo de </a:t>
            </a:r>
            <a:r>
              <a:rPr lang="es-VE" sz="2000" dirty="0"/>
              <a:t>naranja ha probado?</a:t>
            </a:r>
          </a:p>
          <a:p>
            <a:pPr marL="0" indent="0" algn="just">
              <a:buNone/>
            </a:pPr>
            <a:r>
              <a:rPr lang="es-VE" sz="2000" dirty="0"/>
              <a:t>1. Marca A</a:t>
            </a:r>
          </a:p>
          <a:p>
            <a:pPr marL="0" indent="0" algn="just">
              <a:buNone/>
            </a:pPr>
            <a:r>
              <a:rPr lang="es-VE" sz="2000" dirty="0"/>
              <a:t>2. Marca B</a:t>
            </a:r>
          </a:p>
          <a:p>
            <a:pPr marL="0" indent="0" algn="just">
              <a:buNone/>
            </a:pPr>
            <a:r>
              <a:rPr lang="es-VE" sz="2000" dirty="0"/>
              <a:t>3. Marca C</a:t>
            </a:r>
          </a:p>
          <a:p>
            <a:pPr marL="0" indent="0" algn="just">
              <a:buNone/>
            </a:pPr>
            <a:r>
              <a:rPr lang="es-VE" sz="2000" dirty="0"/>
              <a:t>4. Ninguna de las tres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Escala Ordinal</a:t>
            </a:r>
            <a:endParaRPr lang="es-VE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La escala ordinal otorga diferentes valores a distintas </a:t>
            </a:r>
            <a:r>
              <a:rPr lang="es-VE" sz="2000" dirty="0" smtClean="0"/>
              <a:t>respuestas con </a:t>
            </a:r>
            <a:r>
              <a:rPr lang="es-VE" sz="2000" dirty="0"/>
              <a:t>intención de asignar un rango u orden. La diferencia entre los </a:t>
            </a:r>
            <a:r>
              <a:rPr lang="es-VE" sz="2000" dirty="0" smtClean="0"/>
              <a:t>intervalos tiene </a:t>
            </a:r>
            <a:r>
              <a:rPr lang="es-VE" sz="2000" dirty="0"/>
              <a:t>un significado.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Ordene </a:t>
            </a:r>
            <a:r>
              <a:rPr lang="es-VE" sz="2000" dirty="0"/>
              <a:t>de mayor a menor preferencia las siguientes marcas de jugo</a:t>
            </a:r>
          </a:p>
          <a:p>
            <a:pPr marL="0" indent="0" algn="just">
              <a:buNone/>
            </a:pPr>
            <a:r>
              <a:rPr lang="es-VE" sz="2000" dirty="0"/>
              <a:t>de naranja:</a:t>
            </a:r>
          </a:p>
          <a:p>
            <a:pPr marL="0" indent="0" algn="just">
              <a:buNone/>
            </a:pPr>
            <a:r>
              <a:rPr lang="es-VE" sz="2000" dirty="0"/>
              <a:t>1. </a:t>
            </a:r>
            <a:r>
              <a:rPr lang="es-VE" sz="2000" dirty="0" err="1"/>
              <a:t>Sunrise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2. </a:t>
            </a:r>
            <a:r>
              <a:rPr lang="es-VE" sz="2000" dirty="0" err="1"/>
              <a:t>Jumex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3. Del Valle</a:t>
            </a:r>
          </a:p>
          <a:p>
            <a:pPr marL="0" indent="0" algn="just">
              <a:buNone/>
            </a:pPr>
            <a:r>
              <a:rPr lang="es-VE" sz="2000" dirty="0"/>
              <a:t>4. Great </a:t>
            </a:r>
            <a:r>
              <a:rPr lang="es-VE" sz="2000" dirty="0" err="1"/>
              <a:t>Value</a:t>
            </a:r>
            <a:endParaRPr lang="es-VE" sz="2000" dirty="0"/>
          </a:p>
        </p:txBody>
      </p:sp>
    </p:spTree>
    <p:extLst>
      <p:ext uri="{BB962C8B-B14F-4D97-AF65-F5344CB8AC3E}">
        <p14:creationId xmlns:p14="http://schemas.microsoft.com/office/powerpoint/2010/main" val="31616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4000" b="1" dirty="0"/>
              <a:t>Escalas Básicas, Comparativas y No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de Intervalo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En la escala de intervalo, los números asociados a </a:t>
            </a:r>
            <a:r>
              <a:rPr lang="es-VE" sz="2000" dirty="0" smtClean="0"/>
              <a:t>las distintas </a:t>
            </a:r>
            <a:r>
              <a:rPr lang="es-VE" sz="2000" dirty="0"/>
              <a:t>respuestas muestran un orden de éstas y, además, la diferencia </a:t>
            </a:r>
            <a:r>
              <a:rPr lang="es-VE" sz="2000" dirty="0" smtClean="0"/>
              <a:t>entre los </a:t>
            </a:r>
            <a:r>
              <a:rPr lang="es-VE" sz="2000" dirty="0"/>
              <a:t>valores de la escala es constante y tiene significado.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¿</a:t>
            </a:r>
            <a:r>
              <a:rPr lang="es-VE" sz="2000" dirty="0"/>
              <a:t>Qué precio suele pagar por el litro de zumo natural de naranja? </a:t>
            </a:r>
            <a:r>
              <a:rPr lang="es-VE" sz="2000" dirty="0" smtClean="0"/>
              <a:t>Señale el </a:t>
            </a:r>
            <a:r>
              <a:rPr lang="es-VE" sz="2000" dirty="0"/>
              <a:t>intervalo que más se aproxime a su costo.</a:t>
            </a:r>
          </a:p>
          <a:p>
            <a:pPr marL="0" indent="0" algn="just">
              <a:buNone/>
            </a:pPr>
            <a:r>
              <a:rPr lang="es-VE" sz="2000" dirty="0" smtClean="0"/>
              <a:t>1. Entre </a:t>
            </a:r>
            <a:r>
              <a:rPr lang="es-VE" sz="2000" dirty="0"/>
              <a:t>7 y 8.9 pesos</a:t>
            </a:r>
          </a:p>
          <a:p>
            <a:pPr marL="0" indent="0" algn="just">
              <a:buNone/>
            </a:pPr>
            <a:r>
              <a:rPr lang="es-VE" sz="2000" dirty="0"/>
              <a:t>2. Entre 9 y 10.9 pesos</a:t>
            </a:r>
          </a:p>
          <a:p>
            <a:pPr marL="0" indent="0" algn="just">
              <a:buNone/>
            </a:pPr>
            <a:r>
              <a:rPr lang="es-VE" sz="2000" dirty="0"/>
              <a:t>3. Entre 11 y 12.9 pesos</a:t>
            </a:r>
          </a:p>
          <a:p>
            <a:pPr marL="0" indent="0" algn="just">
              <a:buNone/>
            </a:pPr>
            <a:r>
              <a:rPr lang="es-VE" sz="2000" dirty="0"/>
              <a:t>4. Entre 13.0 y 14.9 pesos</a:t>
            </a:r>
          </a:p>
          <a:p>
            <a:pPr marL="0" indent="0" algn="just">
              <a:buNone/>
            </a:pPr>
            <a:r>
              <a:rPr lang="es-VE" sz="2000" dirty="0"/>
              <a:t>5. 15.0 o más pesos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Escala de Proporciones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VE" sz="2000" dirty="0"/>
              <a:t>Tiene las características de las escalas ya descritas </a:t>
            </a:r>
            <a:r>
              <a:rPr lang="es-VE" sz="2000" dirty="0" smtClean="0"/>
              <a:t>y ayuda </a:t>
            </a:r>
            <a:r>
              <a:rPr lang="es-VE" sz="2000" dirty="0"/>
              <a:t>a la obtención de razones coherentes con sus valores. Se conoce muy </a:t>
            </a:r>
            <a:r>
              <a:rPr lang="es-VE" sz="2000" dirty="0" smtClean="0"/>
              <a:t>bien el </a:t>
            </a:r>
            <a:r>
              <a:rPr lang="es-VE" sz="2000" dirty="0"/>
              <a:t>punto de origen y se realizan comparaciones ante distintas respuestas. </a:t>
            </a:r>
            <a:r>
              <a:rPr lang="es-VE" sz="2000" dirty="0" smtClean="0"/>
              <a:t>Disponen de </a:t>
            </a:r>
            <a:r>
              <a:rPr lang="es-VE" sz="2000" dirty="0"/>
              <a:t>cero absoluto y se pueden comparar los valores de respuesta de </a:t>
            </a:r>
            <a:r>
              <a:rPr lang="es-VE" sz="2000" dirty="0" smtClean="0"/>
              <a:t>distintos encuestados </a:t>
            </a:r>
            <a:r>
              <a:rPr lang="es-VE" sz="2000" dirty="0"/>
              <a:t>estableciendo proporciones o razones. Asimismo, permiten usar </a:t>
            </a:r>
            <a:r>
              <a:rPr lang="es-VE" sz="2000" dirty="0" smtClean="0"/>
              <a:t>la mayoría </a:t>
            </a:r>
            <a:r>
              <a:rPr lang="es-VE" sz="2000" dirty="0"/>
              <a:t>de las técnicas descriptivas, test y tratamientos estadísticos.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¿</a:t>
            </a:r>
            <a:r>
              <a:rPr lang="es-VE" sz="2000" dirty="0"/>
              <a:t>Cuánto dinero ha gastado en jugo de naranja durante la última semana</a:t>
            </a:r>
          </a:p>
          <a:p>
            <a:pPr marL="0" indent="0" algn="just">
              <a:buNone/>
            </a:pPr>
            <a:r>
              <a:rPr lang="es-VE" sz="2000" dirty="0"/>
              <a:t>en el supermercado?</a:t>
            </a:r>
          </a:p>
          <a:p>
            <a:pPr marL="0" indent="0" algn="just">
              <a:buNone/>
            </a:pPr>
            <a:r>
              <a:rPr lang="es-VE" sz="2000" dirty="0"/>
              <a:t>$___ ___ ___. ___ ___</a:t>
            </a:r>
          </a:p>
          <a:p>
            <a:pPr marL="0" indent="0" algn="just">
              <a:buNone/>
            </a:pPr>
            <a:endParaRPr lang="es-VE" sz="2000" dirty="0"/>
          </a:p>
        </p:txBody>
      </p:sp>
    </p:spTree>
    <p:extLst>
      <p:ext uri="{BB962C8B-B14F-4D97-AF65-F5344CB8AC3E}">
        <p14:creationId xmlns:p14="http://schemas.microsoft.com/office/powerpoint/2010/main" val="36501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4000" b="1" dirty="0" smtClean="0"/>
              <a:t>Escalas Comparativas</a:t>
            </a:r>
            <a:endParaRPr lang="es-VE" sz="40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VE" dirty="0" smtClean="0"/>
              <a:t>Escala de </a:t>
            </a:r>
            <a:r>
              <a:rPr lang="es-VE" smtClean="0"/>
              <a:t>Comparaciones Pareadas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Se basa en la presentación de </a:t>
            </a:r>
            <a:r>
              <a:rPr lang="es-VE" sz="2000" dirty="0" smtClean="0"/>
              <a:t>estímulos a </a:t>
            </a:r>
            <a:r>
              <a:rPr lang="es-VE" sz="2000" dirty="0"/>
              <a:t>comparar por pares, de forma que se simplifique al máximo el proceso </a:t>
            </a:r>
            <a:r>
              <a:rPr lang="es-VE" sz="2000" dirty="0" smtClean="0"/>
              <a:t>en cada </a:t>
            </a:r>
            <a:r>
              <a:rPr lang="es-VE" sz="2000" dirty="0"/>
              <a:t>una de las elecciones.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De </a:t>
            </a:r>
            <a:r>
              <a:rPr lang="es-VE" sz="2000" dirty="0"/>
              <a:t>las siguientes parejas de automóviles que se presentan a </a:t>
            </a:r>
            <a:r>
              <a:rPr lang="es-VE" sz="2000" dirty="0" smtClean="0"/>
              <a:t>continuación, señale </a:t>
            </a:r>
            <a:r>
              <a:rPr lang="es-VE" sz="2000" dirty="0"/>
              <a:t>la que prefiere en cada caso:</a:t>
            </a:r>
          </a:p>
          <a:p>
            <a:pPr marL="0" indent="0" algn="just">
              <a:buNone/>
            </a:pPr>
            <a:r>
              <a:rPr lang="es-VE" sz="2000" dirty="0" smtClean="0"/>
              <a:t>                                                              Preferencia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err="1"/>
              <a:t>Seat</a:t>
            </a:r>
            <a:r>
              <a:rPr lang="es-VE" sz="2000" dirty="0"/>
              <a:t> </a:t>
            </a:r>
            <a:r>
              <a:rPr lang="es-VE" sz="2000" dirty="0" err="1"/>
              <a:t>Cordoba</a:t>
            </a:r>
            <a:r>
              <a:rPr lang="es-VE" sz="2000" dirty="0"/>
              <a:t> - Opel </a:t>
            </a:r>
            <a:r>
              <a:rPr lang="es-VE" sz="2000" dirty="0" err="1"/>
              <a:t>Astra</a:t>
            </a:r>
            <a:r>
              <a:rPr lang="es-VE" sz="2000" dirty="0"/>
              <a:t> </a:t>
            </a:r>
            <a:r>
              <a:rPr lang="es-VE" sz="2000" dirty="0" smtClean="0"/>
              <a:t>                        1   2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err="1"/>
              <a:t>Seat</a:t>
            </a:r>
            <a:r>
              <a:rPr lang="es-VE" sz="2000" dirty="0"/>
              <a:t> </a:t>
            </a:r>
            <a:r>
              <a:rPr lang="es-VE" sz="2000" dirty="0" err="1"/>
              <a:t>Cordoba</a:t>
            </a:r>
            <a:r>
              <a:rPr lang="es-VE" sz="2000" dirty="0"/>
              <a:t> - Renault </a:t>
            </a:r>
            <a:r>
              <a:rPr lang="es-VE" sz="2000" dirty="0" err="1"/>
              <a:t>Megane</a:t>
            </a:r>
            <a:r>
              <a:rPr lang="es-VE" sz="2000" dirty="0"/>
              <a:t> </a:t>
            </a:r>
            <a:r>
              <a:rPr lang="es-VE" sz="2000" dirty="0" err="1"/>
              <a:t>Classic</a:t>
            </a:r>
            <a:r>
              <a:rPr lang="es-VE" sz="2000" dirty="0"/>
              <a:t> </a:t>
            </a:r>
            <a:r>
              <a:rPr lang="es-VE" sz="2000" dirty="0" smtClean="0"/>
              <a:t> 1   2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Opel </a:t>
            </a:r>
            <a:r>
              <a:rPr lang="es-VE" sz="2000" dirty="0" err="1"/>
              <a:t>Astra</a:t>
            </a:r>
            <a:r>
              <a:rPr lang="es-VE" sz="2000" dirty="0"/>
              <a:t> - Renault </a:t>
            </a:r>
            <a:r>
              <a:rPr lang="es-VE" sz="2000" dirty="0" err="1"/>
              <a:t>Megane</a:t>
            </a:r>
            <a:r>
              <a:rPr lang="es-VE" sz="2000" dirty="0"/>
              <a:t> </a:t>
            </a:r>
            <a:r>
              <a:rPr lang="es-VE" sz="2000" dirty="0" err="1"/>
              <a:t>Classic</a:t>
            </a:r>
            <a:r>
              <a:rPr lang="es-VE" sz="2000" dirty="0"/>
              <a:t> </a:t>
            </a:r>
            <a:r>
              <a:rPr lang="es-VE" sz="2000" dirty="0" smtClean="0"/>
              <a:t>      1   2</a:t>
            </a: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Ventajas y Desventajas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VE" sz="2000" b="1" dirty="0" smtClean="0"/>
              <a:t>Ventajas</a:t>
            </a:r>
          </a:p>
          <a:p>
            <a:pPr marL="0" indent="0" algn="just">
              <a:buNone/>
            </a:pPr>
            <a:r>
              <a:rPr lang="es-VE" sz="2000" dirty="0"/>
              <a:t>• Facilita la respuesta del entrevistado.</a:t>
            </a:r>
          </a:p>
          <a:p>
            <a:pPr marL="0" indent="0" algn="just">
              <a:buNone/>
            </a:pPr>
            <a:r>
              <a:rPr lang="es-VE" sz="2000" dirty="0"/>
              <a:t>• Puede transformarse en una escala ordinal.</a:t>
            </a:r>
          </a:p>
          <a:p>
            <a:pPr marL="0" indent="0" algn="just">
              <a:buNone/>
            </a:pPr>
            <a:r>
              <a:rPr lang="es-VE" sz="2000" dirty="0"/>
              <a:t>• Puede usarse con gran número de categorías</a:t>
            </a:r>
            <a:r>
              <a:rPr lang="es-VE" sz="2000" dirty="0" smtClean="0"/>
              <a:t>.</a:t>
            </a:r>
          </a:p>
          <a:p>
            <a:pPr marL="0" indent="0" algn="just">
              <a:buNone/>
            </a:pPr>
            <a:r>
              <a:rPr lang="es-VE" sz="2000" b="1" dirty="0" smtClean="0"/>
              <a:t>Desventajas</a:t>
            </a:r>
          </a:p>
          <a:p>
            <a:pPr marL="0" indent="0" algn="just">
              <a:buNone/>
            </a:pPr>
            <a:r>
              <a:rPr lang="es-VE" sz="2000" dirty="0"/>
              <a:t>• Se deben realizar comparaciones como combinaciones de dos elementos.</a:t>
            </a:r>
          </a:p>
          <a:p>
            <a:pPr marL="0" indent="0" algn="just">
              <a:buNone/>
            </a:pPr>
            <a:r>
              <a:rPr lang="es-VE" sz="2000" dirty="0"/>
              <a:t>• No se asemeja a la realidad.</a:t>
            </a:r>
          </a:p>
          <a:p>
            <a:pPr marL="0" indent="0" algn="just">
              <a:buNone/>
            </a:pPr>
            <a:r>
              <a:rPr lang="es-VE" sz="2000" dirty="0"/>
              <a:t>• El orden de presentación de los pares puede influir en la respuesta.</a:t>
            </a:r>
          </a:p>
        </p:txBody>
      </p:sp>
    </p:spTree>
    <p:extLst>
      <p:ext uri="{BB962C8B-B14F-4D97-AF65-F5344CB8AC3E}">
        <p14:creationId xmlns:p14="http://schemas.microsoft.com/office/powerpoint/2010/main" val="9543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45836"/>
            <a:ext cx="10515600" cy="1106237"/>
          </a:xfrm>
        </p:spPr>
        <p:txBody>
          <a:bodyPr>
            <a:normAutofit/>
          </a:bodyPr>
          <a:lstStyle/>
          <a:p>
            <a:pPr algn="ctr"/>
            <a:r>
              <a:rPr lang="es-V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¿Qué es Investigación de Motivaciones?</a:t>
            </a:r>
            <a:br>
              <a:rPr lang="es-V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V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10515600" cy="43608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-La </a:t>
            </a:r>
            <a:r>
              <a:rPr lang="es-VE" sz="2400" dirty="0">
                <a:latin typeface="Arial" panose="020B0604020202020204" pitchFamily="34" charset="0"/>
                <a:cs typeface="Arial" panose="020B0604020202020204" pitchFamily="34" charset="0"/>
              </a:rPr>
              <a:t>investigación de 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motivaciones, según </a:t>
            </a:r>
            <a:r>
              <a:rPr lang="es-V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Benassini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V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 es </a:t>
            </a:r>
            <a:r>
              <a:rPr lang="es-VE" sz="24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“área </a:t>
            </a:r>
            <a:r>
              <a:rPr lang="es-VE" sz="2400" dirty="0">
                <a:latin typeface="Arial" panose="020B0604020202020204" pitchFamily="34" charset="0"/>
                <a:cs typeface="Arial" panose="020B0604020202020204" pitchFamily="34" charset="0"/>
              </a:rPr>
              <a:t>del conocimiento que trata de identificar el origen 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s-VE" sz="2400" dirty="0">
                <a:latin typeface="Arial" panose="020B0604020202020204" pitchFamily="34" charset="0"/>
                <a:cs typeface="Arial" panose="020B0604020202020204" pitchFamily="34" charset="0"/>
              </a:rPr>
              <a:t>motivaciones del comportamiento humano, que no siempre es lógico </a:t>
            </a: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 predecible” (p. 149). </a:t>
            </a:r>
          </a:p>
          <a:p>
            <a:pPr marL="0" indent="0" algn="just">
              <a:buNone/>
            </a:pPr>
            <a:r>
              <a:rPr lang="es-V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-La razón por la cual en la investigación de mercados se ha suscitado el interés por el estudio de las motivaciones, consiste en  que </a:t>
            </a:r>
            <a:r>
              <a:rPr lang="es-VE" sz="2400" dirty="0">
                <a:latin typeface="Times-Roman"/>
              </a:rPr>
              <a:t>muchas veces los entrevistados nos contestan de manera </a:t>
            </a:r>
            <a:r>
              <a:rPr lang="es-VE" sz="2400" dirty="0" smtClean="0">
                <a:latin typeface="Times-Roman"/>
              </a:rPr>
              <a:t>racional, </a:t>
            </a:r>
            <a:r>
              <a:rPr lang="es-VE" sz="2400" dirty="0">
                <a:latin typeface="Times-Roman"/>
              </a:rPr>
              <a:t>es </a:t>
            </a:r>
            <a:r>
              <a:rPr lang="es-VE" sz="2400" dirty="0" smtClean="0">
                <a:latin typeface="Times-Roman"/>
              </a:rPr>
              <a:t>decir, meditando </a:t>
            </a:r>
            <a:r>
              <a:rPr lang="es-VE" sz="2400" dirty="0">
                <a:latin typeface="Times-Roman"/>
              </a:rPr>
              <a:t>el efecto de su respuesta, haciendo a un lado la respuesta </a:t>
            </a:r>
            <a:r>
              <a:rPr lang="es-VE" sz="2400" dirty="0" smtClean="0">
                <a:latin typeface="Times-Roman"/>
              </a:rPr>
              <a:t>emocional, que </a:t>
            </a:r>
            <a:r>
              <a:rPr lang="es-VE" sz="2400" dirty="0">
                <a:latin typeface="Times-Roman"/>
              </a:rPr>
              <a:t>es la que nos </a:t>
            </a:r>
            <a:r>
              <a:rPr lang="es-VE" sz="2400" dirty="0" smtClean="0">
                <a:latin typeface="Times-Roman"/>
              </a:rPr>
              <a:t>interesa.</a:t>
            </a:r>
            <a:endParaRPr lang="es-V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de Clasificación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También llamadas escalas de clasificación por </a:t>
            </a:r>
            <a:r>
              <a:rPr lang="es-VE" sz="2000" dirty="0" smtClean="0"/>
              <a:t>orden de </a:t>
            </a:r>
            <a:r>
              <a:rPr lang="es-VE" sz="2000" dirty="0"/>
              <a:t>rangos, solicitan al entrevistado que ordene un conjunto de </a:t>
            </a:r>
            <a:r>
              <a:rPr lang="es-VE" sz="2000" dirty="0" smtClean="0"/>
              <a:t>estímulos, por ejemplo:</a:t>
            </a:r>
          </a:p>
          <a:p>
            <a:pPr marL="0" indent="0" algn="just">
              <a:buNone/>
            </a:pPr>
            <a:r>
              <a:rPr lang="es-VE" sz="2000" dirty="0" smtClean="0"/>
              <a:t>-Por </a:t>
            </a:r>
            <a:r>
              <a:rPr lang="es-VE" sz="2000" dirty="0"/>
              <a:t>favor, clasifique según su opinión las siguientes cadenas de </a:t>
            </a:r>
            <a:r>
              <a:rPr lang="es-VE" sz="2000" dirty="0" smtClean="0"/>
              <a:t>televisión, de </a:t>
            </a:r>
            <a:r>
              <a:rPr lang="es-VE" sz="2000" dirty="0"/>
              <a:t>mayor a menor según la cantidad de anuncios que emiten.</a:t>
            </a:r>
          </a:p>
          <a:p>
            <a:pPr marL="0" indent="0" algn="just">
              <a:buNone/>
            </a:pPr>
            <a:r>
              <a:rPr lang="es-VE" sz="2000" dirty="0"/>
              <a:t>Asigne 1 a la que más publicidad emite, 2 a la siguiente y así en </a:t>
            </a:r>
            <a:r>
              <a:rPr lang="es-VE" sz="2000" dirty="0" smtClean="0"/>
              <a:t>lo sucesivo</a:t>
            </a:r>
            <a:r>
              <a:rPr lang="es-VE" sz="2000" dirty="0"/>
              <a:t>.</a:t>
            </a:r>
          </a:p>
          <a:p>
            <a:pPr marL="0" indent="0" algn="just">
              <a:buNone/>
            </a:pPr>
            <a:r>
              <a:rPr lang="es-VE" sz="2000" dirty="0" err="1"/>
              <a:t>Discovery</a:t>
            </a:r>
            <a:r>
              <a:rPr lang="es-VE" sz="2000" dirty="0"/>
              <a:t> </a:t>
            </a:r>
            <a:r>
              <a:rPr lang="es-VE" sz="2000" dirty="0" err="1"/>
              <a:t>Channel</a:t>
            </a:r>
            <a:r>
              <a:rPr lang="es-VE" sz="2000" dirty="0"/>
              <a:t> </a:t>
            </a:r>
            <a:r>
              <a:rPr lang="es-VE" sz="2000" dirty="0" smtClean="0"/>
              <a:t>	3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err="1"/>
              <a:t>History</a:t>
            </a:r>
            <a:r>
              <a:rPr lang="es-VE" sz="2000" dirty="0"/>
              <a:t> </a:t>
            </a:r>
            <a:r>
              <a:rPr lang="es-VE" sz="2000" dirty="0" err="1"/>
              <a:t>Channel</a:t>
            </a:r>
            <a:r>
              <a:rPr lang="es-VE" sz="2000" dirty="0"/>
              <a:t> </a:t>
            </a:r>
            <a:r>
              <a:rPr lang="es-VE" sz="2000" dirty="0" smtClean="0"/>
              <a:t>		1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err="1"/>
              <a:t>Movie</a:t>
            </a:r>
            <a:r>
              <a:rPr lang="es-VE" sz="2000" dirty="0"/>
              <a:t> </a:t>
            </a:r>
            <a:r>
              <a:rPr lang="es-VE" sz="2000" dirty="0" err="1" smtClean="0"/>
              <a:t>Channel</a:t>
            </a:r>
            <a:r>
              <a:rPr lang="es-VE" sz="2000" dirty="0" smtClean="0"/>
              <a:t>  		2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smtClean="0"/>
              <a:t>Univisión			4</a:t>
            </a: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Ventajas y Desventajas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b="1" dirty="0" smtClean="0"/>
              <a:t>Ventajas</a:t>
            </a:r>
          </a:p>
          <a:p>
            <a:pPr marL="0" indent="0" algn="just">
              <a:buNone/>
            </a:pPr>
            <a:endParaRPr lang="es-VE" sz="2000" b="1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 smtClean="0"/>
              <a:t>• </a:t>
            </a:r>
            <a:r>
              <a:rPr lang="es-VE" sz="2000" dirty="0"/>
              <a:t>Es fácil de crear y de aplicar.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Se asemeja a las situaciones reales de compra en el mercado</a:t>
            </a:r>
            <a:r>
              <a:rPr lang="es-VE" sz="2000" dirty="0" smtClean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Desventajas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b="1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/>
              <a:t>• </a:t>
            </a:r>
            <a:r>
              <a:rPr lang="es-VE" sz="2000" dirty="0"/>
              <a:t>Es difícil de aplicar para más de seis opciones.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En el caso de actitudes, no indica dirección.</a:t>
            </a:r>
          </a:p>
        </p:txBody>
      </p:sp>
    </p:spTree>
    <p:extLst>
      <p:ext uri="{BB962C8B-B14F-4D97-AF65-F5344CB8AC3E}">
        <p14:creationId xmlns:p14="http://schemas.microsoft.com/office/powerpoint/2010/main" val="20283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 de Suma de Constante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VE" sz="2000" dirty="0"/>
              <a:t>Se utiliza para medir la importancia relativa que </a:t>
            </a:r>
            <a:r>
              <a:rPr lang="es-VE" sz="2000" dirty="0" smtClean="0"/>
              <a:t>el entrevistado </a:t>
            </a:r>
            <a:r>
              <a:rPr lang="es-VE" sz="2000" dirty="0"/>
              <a:t>otorga a los estímulos, ya que se le pide que reparta una </a:t>
            </a:r>
            <a:r>
              <a:rPr lang="es-VE" sz="2000" dirty="0" smtClean="0"/>
              <a:t>cantidad de </a:t>
            </a:r>
            <a:r>
              <a:rPr lang="es-VE" sz="2000" dirty="0"/>
              <a:t>puntos fija entre </a:t>
            </a:r>
            <a:r>
              <a:rPr lang="es-VE" sz="2000" dirty="0" smtClean="0"/>
              <a:t>ellos, por ejemplo:</a:t>
            </a:r>
          </a:p>
          <a:p>
            <a:pPr marL="0" indent="0" algn="just">
              <a:buNone/>
            </a:pPr>
            <a:r>
              <a:rPr lang="es-VE" sz="2000" dirty="0" smtClean="0"/>
              <a:t>Por </a:t>
            </a:r>
            <a:r>
              <a:rPr lang="es-VE" sz="2000" dirty="0"/>
              <a:t>favor, reparta 100 puntos entre las características que se le </a:t>
            </a:r>
            <a:r>
              <a:rPr lang="es-VE" sz="2000" dirty="0" smtClean="0"/>
              <a:t>muestran a </a:t>
            </a:r>
            <a:r>
              <a:rPr lang="es-VE" sz="2000" dirty="0"/>
              <a:t>continuación, de forma que refleje cuál es la importancia </a:t>
            </a:r>
            <a:r>
              <a:rPr lang="es-VE" sz="2000" dirty="0" smtClean="0"/>
              <a:t>que tiene </a:t>
            </a:r>
            <a:r>
              <a:rPr lang="es-VE" sz="2000" dirty="0"/>
              <a:t>para usted cada una de ellas a la hora de optar por la compra </a:t>
            </a:r>
            <a:r>
              <a:rPr lang="es-VE" sz="2000" dirty="0" smtClean="0"/>
              <a:t>de un </a:t>
            </a:r>
            <a:r>
              <a:rPr lang="es-VE" sz="2000" dirty="0"/>
              <a:t>automóvil.</a:t>
            </a:r>
          </a:p>
          <a:p>
            <a:pPr marL="0" indent="0" algn="just">
              <a:buNone/>
            </a:pPr>
            <a:r>
              <a:rPr lang="es-VE" sz="2000" dirty="0" smtClean="0"/>
              <a:t>Precio		35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Motor </a:t>
            </a:r>
            <a:r>
              <a:rPr lang="es-VE" sz="2000" dirty="0" smtClean="0"/>
              <a:t>		20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Caballos </a:t>
            </a:r>
            <a:r>
              <a:rPr lang="es-VE" sz="2000" dirty="0" smtClean="0"/>
              <a:t>		15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Consumo </a:t>
            </a:r>
            <a:r>
              <a:rPr lang="es-VE" sz="2000" dirty="0" smtClean="0"/>
              <a:t>		20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/>
              <a:t>Apariencia  </a:t>
            </a:r>
            <a:endParaRPr lang="es-VE" sz="2000" dirty="0" smtClean="0"/>
          </a:p>
          <a:p>
            <a:pPr marL="0" indent="0" algn="just">
              <a:buNone/>
            </a:pPr>
            <a:r>
              <a:rPr lang="es-VE" sz="2000" dirty="0" smtClean="0"/>
              <a:t>externa 		10</a:t>
            </a:r>
            <a:endParaRPr lang="es-VE" sz="2000" dirty="0"/>
          </a:p>
          <a:p>
            <a:pPr marL="0" indent="0" algn="just">
              <a:buNone/>
            </a:pPr>
            <a:r>
              <a:rPr lang="es-VE" sz="2000" dirty="0" smtClean="0"/>
              <a:t>		100</a:t>
            </a: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Ventajas y Desventajas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VE" sz="2000" b="1" dirty="0" smtClean="0"/>
              <a:t>Ventajas</a:t>
            </a:r>
          </a:p>
          <a:p>
            <a:pPr marL="0" indent="0" algn="just">
              <a:buNone/>
            </a:pPr>
            <a:endParaRPr lang="es-VE" sz="2000" b="1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-Presenta </a:t>
            </a:r>
            <a:r>
              <a:rPr lang="es-VE" sz="2000" b="1" dirty="0"/>
              <a:t>las propiedades de la escala de ratios.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/>
              <a:t>-</a:t>
            </a:r>
            <a:r>
              <a:rPr lang="es-VE" sz="2000" b="1" dirty="0" smtClean="0"/>
              <a:t>Presenta </a:t>
            </a:r>
            <a:r>
              <a:rPr lang="es-VE" sz="2000" b="1" dirty="0"/>
              <a:t>respuestas homogéneas y comparables</a:t>
            </a:r>
            <a:r>
              <a:rPr lang="es-VE" sz="2000" b="1" dirty="0" smtClean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Desventajas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b="1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-Necesita </a:t>
            </a:r>
            <a:r>
              <a:rPr lang="es-VE" sz="2000" b="1" dirty="0"/>
              <a:t>de la realización de cálculos para contestar.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/>
              <a:t>-</a:t>
            </a:r>
            <a:r>
              <a:rPr lang="es-VE" sz="2000" b="1" dirty="0" smtClean="0"/>
              <a:t>No </a:t>
            </a:r>
            <a:r>
              <a:rPr lang="es-VE" sz="2000" b="1" dirty="0"/>
              <a:t>se pueden usar muchas categorías.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/>
              <a:t>-</a:t>
            </a:r>
            <a:r>
              <a:rPr lang="es-VE" sz="2000" b="1" dirty="0" smtClean="0"/>
              <a:t>Las </a:t>
            </a:r>
            <a:r>
              <a:rPr lang="es-VE" sz="2000" b="1" dirty="0"/>
              <a:t>respuestas son relativas</a:t>
            </a:r>
          </a:p>
        </p:txBody>
      </p:sp>
    </p:spTree>
    <p:extLst>
      <p:ext uri="{BB962C8B-B14F-4D97-AF65-F5344CB8AC3E}">
        <p14:creationId xmlns:p14="http://schemas.microsoft.com/office/powerpoint/2010/main" val="2405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380"/>
          </a:xfr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1540042"/>
            <a:ext cx="10409738" cy="464962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VE" sz="1800" dirty="0"/>
              <a:t>Se trata de un tipo de escala que ordena todas las </a:t>
            </a:r>
            <a:r>
              <a:rPr lang="es-VE" sz="1800" dirty="0" smtClean="0"/>
              <a:t>respuestas con </a:t>
            </a:r>
            <a:r>
              <a:rPr lang="es-VE" sz="1800" dirty="0"/>
              <a:t>base en una sola característica —o atributo— presentándose </a:t>
            </a:r>
            <a:r>
              <a:rPr lang="es-VE" sz="1800" dirty="0" smtClean="0"/>
              <a:t>los estímulos </a:t>
            </a:r>
            <a:r>
              <a:rPr lang="es-VE" sz="1800" dirty="0"/>
              <a:t>de sencillos a más complejos. Puede sustituir a un conjunto de </a:t>
            </a:r>
            <a:r>
              <a:rPr lang="es-VE" sz="1800" dirty="0" smtClean="0"/>
              <a:t>preguntas dicotómicas </a:t>
            </a:r>
            <a:r>
              <a:rPr lang="es-VE" sz="1800" dirty="0"/>
              <a:t>en las que una respuesta afirmativa a una de ellas </a:t>
            </a:r>
            <a:r>
              <a:rPr lang="es-VE" sz="1800" dirty="0" smtClean="0"/>
              <a:t>implica una </a:t>
            </a:r>
            <a:r>
              <a:rPr lang="es-VE" sz="1800" dirty="0"/>
              <a:t>respuesta afirmativa a las </a:t>
            </a:r>
            <a:r>
              <a:rPr lang="es-VE" sz="1800" dirty="0" smtClean="0"/>
              <a:t>anteriores, por ejemplo:</a:t>
            </a:r>
          </a:p>
          <a:p>
            <a:pPr marL="0" indent="0" algn="just">
              <a:buNone/>
            </a:pPr>
            <a:r>
              <a:rPr lang="es-VE" sz="1800" dirty="0" smtClean="0"/>
              <a:t>-Señale </a:t>
            </a:r>
            <a:r>
              <a:rPr lang="es-VE" sz="1800" dirty="0"/>
              <a:t>los estudios que ha cursado o la titulación máxima alcanzada.</a:t>
            </a:r>
          </a:p>
          <a:p>
            <a:pPr marL="0" indent="0" algn="just">
              <a:buNone/>
            </a:pPr>
            <a:r>
              <a:rPr lang="es-VE" sz="1800" dirty="0"/>
              <a:t>1. Ninguno. No sabe leer ni escribir</a:t>
            </a:r>
          </a:p>
          <a:p>
            <a:pPr marL="0" indent="0" algn="just">
              <a:buNone/>
            </a:pPr>
            <a:r>
              <a:rPr lang="es-VE" sz="1800" dirty="0"/>
              <a:t>2. Ninguno. Sabe leer.</a:t>
            </a:r>
          </a:p>
          <a:p>
            <a:pPr marL="0" indent="0" algn="just">
              <a:buNone/>
            </a:pPr>
            <a:r>
              <a:rPr lang="es-VE" sz="1800" dirty="0"/>
              <a:t>3. Ninguno. Sabe leer y escribir.</a:t>
            </a:r>
          </a:p>
          <a:p>
            <a:pPr marL="0" indent="0" algn="just">
              <a:buNone/>
            </a:pPr>
            <a:r>
              <a:rPr lang="es-VE" sz="1800" dirty="0"/>
              <a:t>4. Primaria.</a:t>
            </a:r>
          </a:p>
          <a:p>
            <a:pPr marL="0" indent="0" algn="just">
              <a:buNone/>
            </a:pPr>
            <a:r>
              <a:rPr lang="es-VE" sz="1800" dirty="0"/>
              <a:t>5. Secundaria.</a:t>
            </a:r>
          </a:p>
          <a:p>
            <a:pPr marL="0" indent="0" algn="just">
              <a:buNone/>
            </a:pPr>
            <a:r>
              <a:rPr lang="es-VE" sz="1800" dirty="0"/>
              <a:t>6. Bachillerato.</a:t>
            </a:r>
          </a:p>
          <a:p>
            <a:pPr marL="0" indent="0" algn="just">
              <a:buNone/>
            </a:pPr>
            <a:r>
              <a:rPr lang="es-VE" sz="1800" dirty="0"/>
              <a:t>7. Universitario de grado medio (diplomado o carrera técnica).</a:t>
            </a:r>
          </a:p>
          <a:p>
            <a:pPr marL="0" indent="0" algn="just">
              <a:buNone/>
            </a:pPr>
            <a:r>
              <a:rPr lang="es-VE" sz="1800" dirty="0"/>
              <a:t>8. Universitarios superiores (licenciaturas o carrera terminada).</a:t>
            </a:r>
          </a:p>
          <a:p>
            <a:pPr marL="0" indent="0" algn="just">
              <a:buNone/>
            </a:pPr>
            <a:r>
              <a:rPr lang="es-VE" sz="1800" dirty="0"/>
              <a:t>9. Maestría.</a:t>
            </a:r>
          </a:p>
          <a:p>
            <a:pPr marL="0" indent="0" algn="just">
              <a:buNone/>
            </a:pPr>
            <a:r>
              <a:rPr lang="es-VE" sz="1800" dirty="0"/>
              <a:t>10. Doctorado.</a:t>
            </a:r>
          </a:p>
        </p:txBody>
      </p:sp>
    </p:spTree>
    <p:extLst>
      <p:ext uri="{BB962C8B-B14F-4D97-AF65-F5344CB8AC3E}">
        <p14:creationId xmlns:p14="http://schemas.microsoft.com/office/powerpoint/2010/main" val="6742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96770"/>
          </a:xfr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504064"/>
            <a:ext cx="5157787" cy="516924"/>
          </a:xfrm>
        </p:spPr>
        <p:txBody>
          <a:bodyPr/>
          <a:lstStyle/>
          <a:p>
            <a:pPr algn="ctr"/>
            <a:r>
              <a:rPr lang="es-VE" dirty="0" smtClean="0"/>
              <a:t>Escalas de Clases o Similitudes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195238"/>
            <a:ext cx="5157787" cy="36845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Se trata de un tipo de escalas usadas para </a:t>
            </a:r>
            <a:r>
              <a:rPr lang="es-VE" sz="2000" dirty="0" smtClean="0"/>
              <a:t>clasificar a </a:t>
            </a:r>
            <a:r>
              <a:rPr lang="es-VE" sz="2000" dirty="0"/>
              <a:t>un número elevado de estímulos en una cantidad de subconjuntos </a:t>
            </a:r>
            <a:r>
              <a:rPr lang="es-VE" sz="2000" dirty="0" smtClean="0"/>
              <a:t>o grupos </a:t>
            </a:r>
            <a:r>
              <a:rPr lang="es-VE" sz="2000" dirty="0"/>
              <a:t>reducidos, atendiendo a la similitud de ellos.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De </a:t>
            </a:r>
            <a:r>
              <a:rPr lang="es-VE" sz="2000" dirty="0"/>
              <a:t>los siguientes automóviles que se presentan enseguida, le </a:t>
            </a:r>
            <a:r>
              <a:rPr lang="es-VE" sz="2000" dirty="0" smtClean="0"/>
              <a:t>agradeceremos que </a:t>
            </a:r>
            <a:r>
              <a:rPr lang="es-VE" sz="2000" dirty="0"/>
              <a:t>los clasifique en alguno de los siguientes grupos</a:t>
            </a:r>
            <a:r>
              <a:rPr lang="es-VE" sz="2000" dirty="0" smtClean="0"/>
              <a:t>:</a:t>
            </a:r>
          </a:p>
          <a:p>
            <a:pPr marL="0" indent="0" algn="just">
              <a:buNone/>
            </a:pP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504366"/>
            <a:ext cx="5183188" cy="823912"/>
          </a:xfrm>
        </p:spPr>
        <p:txBody>
          <a:bodyPr/>
          <a:lstStyle/>
          <a:p>
            <a:pPr algn="ctr"/>
            <a:r>
              <a:rPr lang="es-VE" dirty="0" smtClean="0"/>
              <a:t>Ventajas y Desventajas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347426"/>
            <a:ext cx="5183188" cy="34229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b="1" dirty="0" smtClean="0"/>
              <a:t>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Puede usarse con gran cantidad de estímulos.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Permite una clasificación basándose en más de un criterio a la vez</a:t>
            </a:r>
            <a:r>
              <a:rPr lang="es-VE" sz="2000" dirty="0" smtClean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Desventajas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 smtClean="0"/>
              <a:t>•Los </a:t>
            </a:r>
            <a:r>
              <a:rPr lang="es-VE" sz="2000" dirty="0"/>
              <a:t>grupos deben definirse a priori y con mucho cuidado.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 smtClean="0"/>
              <a:t>•Suele </a:t>
            </a:r>
            <a:r>
              <a:rPr lang="es-VE" sz="2000" dirty="0"/>
              <a:t>usarse como paso previo para un escalamiento </a:t>
            </a:r>
            <a:r>
              <a:rPr lang="es-VE" sz="2000" dirty="0" smtClean="0"/>
              <a:t>ordinal.</a:t>
            </a:r>
            <a:endParaRPr lang="es-VE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26" y="4284412"/>
            <a:ext cx="5017170" cy="9048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39788" y="5189287"/>
            <a:ext cx="490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200" dirty="0" smtClean="0"/>
              <a:t>Fuente: </a:t>
            </a:r>
            <a:r>
              <a:rPr lang="es-VE" sz="1200" dirty="0" err="1" smtClean="0"/>
              <a:t>Benassini</a:t>
            </a:r>
            <a:r>
              <a:rPr lang="es-VE" sz="1200" dirty="0" smtClean="0"/>
              <a:t>, M. (2009). </a:t>
            </a:r>
            <a:r>
              <a:rPr lang="es-VE" sz="1200" i="1" dirty="0" smtClean="0"/>
              <a:t>Introducción a la investigación de mercados. </a:t>
            </a:r>
          </a:p>
          <a:p>
            <a:r>
              <a:rPr lang="es-VE" sz="1200" i="1" dirty="0" smtClean="0"/>
              <a:t>Enfoque para América Latina. Ciudad de México, México: Pearson Educación</a:t>
            </a:r>
            <a:endParaRPr lang="es-VE" sz="1200" dirty="0"/>
          </a:p>
        </p:txBody>
      </p:sp>
    </p:spTree>
    <p:extLst>
      <p:ext uri="{BB962C8B-B14F-4D97-AF65-F5344CB8AC3E}">
        <p14:creationId xmlns:p14="http://schemas.microsoft.com/office/powerpoint/2010/main" val="4162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de Clases o Similitudes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Se trata de un tipo de escalas usadas para </a:t>
            </a:r>
            <a:r>
              <a:rPr lang="es-VE" sz="2000" dirty="0" smtClean="0"/>
              <a:t>clasificar a </a:t>
            </a:r>
            <a:r>
              <a:rPr lang="es-VE" sz="2000" dirty="0"/>
              <a:t>un número elevado de estímulos en una cantidad de subconjuntos </a:t>
            </a:r>
            <a:r>
              <a:rPr lang="es-VE" sz="2000" dirty="0" smtClean="0"/>
              <a:t>o grupos </a:t>
            </a:r>
            <a:r>
              <a:rPr lang="es-VE" sz="2000" dirty="0"/>
              <a:t>reducidos, atendiendo a la similitud de ellos.</a:t>
            </a:r>
          </a:p>
          <a:p>
            <a:pPr marL="0" indent="0" algn="just">
              <a:buNone/>
            </a:pPr>
            <a:r>
              <a:rPr lang="es-VE" sz="2000" dirty="0"/>
              <a:t>-</a:t>
            </a:r>
            <a:r>
              <a:rPr lang="es-VE" sz="2000" dirty="0" smtClean="0"/>
              <a:t>De </a:t>
            </a:r>
            <a:r>
              <a:rPr lang="es-VE" sz="2000" dirty="0"/>
              <a:t>los siguientes automóviles que se presentan enseguida, le </a:t>
            </a:r>
            <a:r>
              <a:rPr lang="es-VE" sz="2000" dirty="0" smtClean="0"/>
              <a:t>agradeceremos que </a:t>
            </a:r>
            <a:r>
              <a:rPr lang="es-VE" sz="2000" dirty="0"/>
              <a:t>los clasifique en alguno de los siguientes grupos</a:t>
            </a:r>
            <a:r>
              <a:rPr lang="es-VE" sz="2000" dirty="0" smtClean="0"/>
              <a:t>:</a:t>
            </a:r>
          </a:p>
          <a:p>
            <a:pPr marL="0" indent="0" algn="just">
              <a:buNone/>
            </a:pP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Ventajas y Desventajas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b="1" dirty="0" smtClean="0"/>
              <a:t>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Puede usarse con gran cantidad de estímulos.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/>
              <a:t>• Permite una clasificación basándose en más de un criterio a la vez</a:t>
            </a:r>
            <a:r>
              <a:rPr lang="es-VE" sz="2000" dirty="0" smtClean="0"/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VE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b="1" dirty="0" smtClean="0"/>
              <a:t>Desventajas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 smtClean="0"/>
              <a:t>•Los </a:t>
            </a:r>
            <a:r>
              <a:rPr lang="es-VE" sz="2000" dirty="0"/>
              <a:t>grupos deben definirse a priori y con mucho cuidado.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VE" sz="2000" dirty="0" smtClean="0"/>
              <a:t>•Suele </a:t>
            </a:r>
            <a:r>
              <a:rPr lang="es-VE" sz="2000" dirty="0"/>
              <a:t>usarse como paso previo para un escalamiento </a:t>
            </a:r>
            <a:r>
              <a:rPr lang="es-VE" sz="2000" dirty="0" smtClean="0"/>
              <a:t>ordinal.</a:t>
            </a:r>
            <a:endParaRPr lang="es-VE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47" y="4865520"/>
            <a:ext cx="5406628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 de Categorías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1600" dirty="0"/>
              <a:t>Es un tipo de escala en la que se pide la opinión </a:t>
            </a:r>
            <a:r>
              <a:rPr lang="es-VE" sz="1600" dirty="0" smtClean="0"/>
              <a:t>del entrevistado </a:t>
            </a:r>
            <a:r>
              <a:rPr lang="es-VE" sz="1600" dirty="0"/>
              <a:t>frente a un estímulo con el que se compara. Las posibles </a:t>
            </a:r>
            <a:r>
              <a:rPr lang="es-VE" sz="1600" dirty="0" smtClean="0"/>
              <a:t>respuestas se </a:t>
            </a:r>
            <a:r>
              <a:rPr lang="es-VE" sz="1600" dirty="0"/>
              <a:t>transforman en enunciados verbales.</a:t>
            </a:r>
          </a:p>
          <a:p>
            <a:pPr marL="0" indent="0" algn="just">
              <a:buNone/>
            </a:pPr>
            <a:r>
              <a:rPr lang="es-VE" sz="1600" dirty="0"/>
              <a:t>— ¿Qué opina de este nuevo cosmético respecto al que </a:t>
            </a:r>
            <a:r>
              <a:rPr lang="es-VE" sz="1600" dirty="0" smtClean="0"/>
              <a:t>acostumbra usar</a:t>
            </a:r>
            <a:r>
              <a:rPr lang="es-VE" sz="1600" dirty="0"/>
              <a:t>?</a:t>
            </a:r>
          </a:p>
          <a:p>
            <a:pPr marL="0" indent="0" algn="just">
              <a:buNone/>
            </a:pPr>
            <a:r>
              <a:rPr lang="es-VE" sz="1600" dirty="0"/>
              <a:t>___Es muchísimo mejor.</a:t>
            </a:r>
          </a:p>
          <a:p>
            <a:pPr marL="0" indent="0" algn="just">
              <a:buNone/>
            </a:pPr>
            <a:r>
              <a:rPr lang="es-VE" sz="1600" dirty="0"/>
              <a:t>___Es mejor.</a:t>
            </a:r>
          </a:p>
          <a:p>
            <a:pPr marL="0" indent="0" algn="just">
              <a:buNone/>
            </a:pPr>
            <a:r>
              <a:rPr lang="es-VE" sz="1600" dirty="0"/>
              <a:t>___Es más o menos igual.</a:t>
            </a:r>
          </a:p>
          <a:p>
            <a:pPr marL="0" indent="0" algn="just">
              <a:buNone/>
            </a:pPr>
            <a:r>
              <a:rPr lang="es-VE" sz="1600" dirty="0"/>
              <a:t>___Es peor.</a:t>
            </a:r>
          </a:p>
          <a:p>
            <a:pPr marL="0" indent="0" algn="just">
              <a:buNone/>
            </a:pPr>
            <a:r>
              <a:rPr lang="es-VE" sz="1600" dirty="0"/>
              <a:t>___Es muchísimo peor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Sugerencias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es-VE" sz="2000" dirty="0"/>
              <a:t>De acuerdo con algunos expertos, las escalas deben ser impares </a:t>
            </a:r>
            <a:r>
              <a:rPr lang="es-VE" sz="2000" dirty="0" smtClean="0"/>
              <a:t>porque esto </a:t>
            </a:r>
            <a:r>
              <a:rPr lang="es-VE" sz="2000" dirty="0"/>
              <a:t>permite al entrevistado la opción de opinar de manera neutral, cuando e</a:t>
            </a:r>
            <a:r>
              <a:rPr lang="es-VE" sz="2000" dirty="0" smtClean="0"/>
              <a:t>sa es </a:t>
            </a:r>
            <a:r>
              <a:rPr lang="es-VE" sz="2000" dirty="0"/>
              <a:t>su forma de </a:t>
            </a:r>
            <a:r>
              <a:rPr lang="es-VE" sz="2000" dirty="0" smtClean="0"/>
              <a:t>pensar, sin </a:t>
            </a:r>
            <a:r>
              <a:rPr lang="es-VE" sz="2000" dirty="0"/>
              <a:t>embargo, estudios estadísticos serios han </a:t>
            </a:r>
            <a:r>
              <a:rPr lang="es-VE" sz="2000" dirty="0" smtClean="0"/>
              <a:t>demostrado que </a:t>
            </a:r>
            <a:r>
              <a:rPr lang="es-VE" sz="2000" dirty="0"/>
              <a:t>cuando las escalas son impares, la mayor parte de las personas </a:t>
            </a:r>
            <a:r>
              <a:rPr lang="es-VE" sz="2000" dirty="0" smtClean="0"/>
              <a:t>tiende a </a:t>
            </a:r>
            <a:r>
              <a:rPr lang="es-VE" sz="2000" dirty="0"/>
              <a:t>colocarse en medio porque ésta es la posición más cómoda, y que no </a:t>
            </a:r>
            <a:r>
              <a:rPr lang="es-VE" sz="2000" dirty="0" smtClean="0"/>
              <a:t>los compromete </a:t>
            </a:r>
            <a:r>
              <a:rPr lang="es-VE" sz="2000" dirty="0"/>
              <a:t>con los </a:t>
            </a:r>
            <a:r>
              <a:rPr lang="es-VE" sz="2000" dirty="0" smtClean="0"/>
              <a:t>resultados.</a:t>
            </a:r>
            <a:endParaRPr lang="es-VE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5684838"/>
            <a:ext cx="51339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de Clasificación Continua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1800" dirty="0"/>
              <a:t>Se trata de escalas diseñadas para medir </a:t>
            </a:r>
            <a:r>
              <a:rPr lang="es-VE" sz="1800" dirty="0" smtClean="0"/>
              <a:t>la opinión </a:t>
            </a:r>
            <a:r>
              <a:rPr lang="es-VE" sz="1800" dirty="0"/>
              <a:t>de los entrevistados mediante la presentación de infinitas opciones </a:t>
            </a:r>
            <a:r>
              <a:rPr lang="es-VE" sz="1800" dirty="0" smtClean="0"/>
              <a:t>de respuesta</a:t>
            </a:r>
            <a:r>
              <a:rPr lang="es-VE" sz="1800" dirty="0"/>
              <a:t>. También pueden usarse clasificaciones numéricas.</a:t>
            </a:r>
          </a:p>
          <a:p>
            <a:pPr marL="0" indent="0" algn="just">
              <a:buNone/>
            </a:pPr>
            <a:r>
              <a:rPr lang="es-VE" sz="1800" dirty="0"/>
              <a:t>-</a:t>
            </a:r>
            <a:r>
              <a:rPr lang="es-VE" sz="1800" dirty="0" err="1" smtClean="0"/>
              <a:t>lndique</a:t>
            </a:r>
            <a:r>
              <a:rPr lang="es-VE" sz="1800" dirty="0" smtClean="0"/>
              <a:t> </a:t>
            </a:r>
            <a:r>
              <a:rPr lang="es-VE" sz="1800" dirty="0"/>
              <a:t>por favor, marcando sobre esta línea, cuál es su opinión </a:t>
            </a:r>
            <a:r>
              <a:rPr lang="es-VE" sz="1800" dirty="0" smtClean="0"/>
              <a:t>respecto a </a:t>
            </a:r>
            <a:r>
              <a:rPr lang="es-VE" sz="1800" dirty="0"/>
              <a:t>la amabilidad del personal que trabaja en este restaurante</a:t>
            </a:r>
            <a:r>
              <a:rPr lang="es-VE" sz="1800" dirty="0" smtClean="0"/>
              <a:t>:</a:t>
            </a:r>
          </a:p>
          <a:p>
            <a:pPr marL="0" indent="0" algn="just">
              <a:buNone/>
            </a:pPr>
            <a:endParaRPr lang="es-VE" sz="18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Ventajas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• Permiten obtener respuestas muy exactas.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30" y="4831180"/>
            <a:ext cx="4902701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 smtClean="0"/>
              <a:t>Escalas No Comparativas</a:t>
            </a:r>
            <a:endParaRPr lang="es-VE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Escalas de Likert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Este tipo de escalas requiere que el entrevistado señale </a:t>
            </a:r>
            <a:r>
              <a:rPr lang="es-VE" sz="2000" dirty="0" smtClean="0"/>
              <a:t>un grado </a:t>
            </a:r>
            <a:r>
              <a:rPr lang="es-VE" sz="2000" dirty="0"/>
              <a:t>de aceptación o desacuerdo con una diversidad de afirmaciones </a:t>
            </a:r>
            <a:r>
              <a:rPr lang="es-VE" sz="2000" dirty="0" smtClean="0"/>
              <a:t>relacionadas con </a:t>
            </a:r>
            <a:r>
              <a:rPr lang="es-VE" sz="2000" dirty="0"/>
              <a:t>el objeto de la actitud. En este método de clasificación existe </a:t>
            </a:r>
            <a:r>
              <a:rPr lang="es-VE" sz="2000" dirty="0" smtClean="0"/>
              <a:t>el supuesto </a:t>
            </a:r>
            <a:r>
              <a:rPr lang="es-VE" sz="2000" dirty="0"/>
              <a:t>importante de que cada uno de los elementos individuales se </a:t>
            </a:r>
            <a:r>
              <a:rPr lang="es-VE" sz="2000" dirty="0" smtClean="0"/>
              <a:t>suma para </a:t>
            </a:r>
            <a:r>
              <a:rPr lang="es-VE" sz="2000" dirty="0"/>
              <a:t>producir un resultado. Cada uno de estos elementos mide algún </a:t>
            </a:r>
            <a:r>
              <a:rPr lang="es-VE" sz="2000" dirty="0" smtClean="0"/>
              <a:t>aspecto de </a:t>
            </a:r>
            <a:r>
              <a:rPr lang="es-VE" sz="2000" dirty="0"/>
              <a:t>un factor común sencillo; de otra forma no se pueden sumar en forma </a:t>
            </a:r>
            <a:r>
              <a:rPr lang="es-VE" sz="2000" dirty="0" smtClean="0"/>
              <a:t>válida los </a:t>
            </a:r>
            <a:r>
              <a:rPr lang="es-VE" sz="2000" dirty="0"/>
              <a:t>elementos.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Pasos para diseñar una Escala de Likert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a) Se produce un número de enunciados relacionados con la actitud </a:t>
            </a:r>
            <a:r>
              <a:rPr lang="es-VE" sz="2000" dirty="0" smtClean="0"/>
              <a:t>que deben </a:t>
            </a:r>
            <a:r>
              <a:rPr lang="es-VE" sz="2000" dirty="0"/>
              <a:t>ser, sin lugar a dudas, favorables o desfavorables.</a:t>
            </a:r>
          </a:p>
          <a:p>
            <a:pPr marL="0" indent="0" algn="just">
              <a:buNone/>
            </a:pPr>
            <a:r>
              <a:rPr lang="es-VE" sz="2000" dirty="0"/>
              <a:t>b) Enseguida se anotan las respuestas asignándoles valores que van </a:t>
            </a:r>
            <a:r>
              <a:rPr lang="es-VE" sz="2000" dirty="0" smtClean="0"/>
              <a:t>desde 1 </a:t>
            </a:r>
            <a:r>
              <a:rPr lang="es-VE" sz="2000" dirty="0"/>
              <a:t>(desfavorables en extremo) hasta 5 (altamente favorables) para </a:t>
            </a:r>
            <a:r>
              <a:rPr lang="es-VE" sz="2000" dirty="0" smtClean="0"/>
              <a:t>cada tema</a:t>
            </a:r>
            <a:r>
              <a:rPr lang="es-V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4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No </a:t>
            </a:r>
            <a:r>
              <a:rPr lang="es-VE" b="1" dirty="0" smtClean="0"/>
              <a:t>Comparativas</a:t>
            </a:r>
            <a:br>
              <a:rPr lang="es-VE" b="1" dirty="0" smtClean="0"/>
            </a:br>
            <a:r>
              <a:rPr lang="es-VE" b="1" dirty="0" smtClean="0"/>
              <a:t>Ejemplo Escala de Likert</a:t>
            </a:r>
            <a:endParaRPr lang="es-VE" b="1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8170" y="1961649"/>
            <a:ext cx="8518358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Escalas No Comparativas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Escala de </a:t>
            </a:r>
            <a:r>
              <a:rPr lang="es-VE" dirty="0" err="1" smtClean="0"/>
              <a:t>Thurstone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Este tipo de escala es semejante a la de Likert, </a:t>
            </a:r>
            <a:r>
              <a:rPr lang="es-VE" sz="2000" dirty="0" smtClean="0"/>
              <a:t>aunque se </a:t>
            </a:r>
            <a:r>
              <a:rPr lang="es-VE" sz="2000" dirty="0"/>
              <a:t>diferencia en que los enunciados, objeto de valoración, se miden en </a:t>
            </a:r>
            <a:r>
              <a:rPr lang="es-VE" sz="2000" dirty="0" smtClean="0"/>
              <a:t>escalas diferentes </a:t>
            </a:r>
            <a:r>
              <a:rPr lang="es-VE" sz="2000" dirty="0"/>
              <a:t>y muestran distintas ponderaciones para no sesgar los resultados.</a:t>
            </a:r>
          </a:p>
          <a:p>
            <a:pPr marL="0" indent="0" algn="just">
              <a:buNone/>
            </a:pPr>
            <a:r>
              <a:rPr lang="es-VE" sz="2000" dirty="0"/>
              <a:t>A este procedimiento se le conoce también como el método de escalas </a:t>
            </a:r>
            <a:r>
              <a:rPr lang="es-VE" sz="2000" dirty="0" smtClean="0"/>
              <a:t>o intervalos </a:t>
            </a:r>
            <a:r>
              <a:rPr lang="es-VE" sz="2000" dirty="0"/>
              <a:t>de apariencia igual, puesto que su objetivo es obtener una </a:t>
            </a:r>
            <a:r>
              <a:rPr lang="es-VE" sz="2000" dirty="0" smtClean="0"/>
              <a:t>escala unidimensional </a:t>
            </a:r>
            <a:r>
              <a:rPr lang="es-VE" sz="2000" dirty="0"/>
              <a:t>con propiedades de intervalos.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Pasos a seguir para elaborar una Escala de </a:t>
            </a:r>
            <a:r>
              <a:rPr lang="es-VE" dirty="0" err="1" smtClean="0"/>
              <a:t>Thurstone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VE" sz="2000" dirty="0"/>
              <a:t>a) Se elabora cierto número de enunciados que reflejen todos los grados </a:t>
            </a:r>
            <a:r>
              <a:rPr lang="es-VE" sz="2000" dirty="0" smtClean="0"/>
              <a:t>de actitudes </a:t>
            </a:r>
            <a:r>
              <a:rPr lang="es-VE" sz="2000" dirty="0"/>
              <a:t>favorables hacia los objetos de actitudes.</a:t>
            </a:r>
          </a:p>
          <a:p>
            <a:pPr marL="0" indent="0" algn="just">
              <a:buNone/>
            </a:pPr>
            <a:r>
              <a:rPr lang="es-VE" sz="2000" dirty="0"/>
              <a:t>b) La escala resultante consta de entre 10 y 20 preguntas que en forma </a:t>
            </a:r>
            <a:r>
              <a:rPr lang="es-VE" sz="2000" dirty="0" smtClean="0"/>
              <a:t>individual tienen </a:t>
            </a:r>
            <a:r>
              <a:rPr lang="es-VE" sz="2000" dirty="0"/>
              <a:t>poca variación, pero en forma colectiva están </a:t>
            </a:r>
            <a:r>
              <a:rPr lang="es-VE" sz="2000" dirty="0" smtClean="0"/>
              <a:t>distribuidas de </a:t>
            </a:r>
            <a:r>
              <a:rPr lang="es-VE" sz="2000" dirty="0"/>
              <a:t>modo uniforme a lo largo de la escala de aspectos favorables. La </a:t>
            </a:r>
            <a:r>
              <a:rPr lang="es-VE" sz="2000" dirty="0" smtClean="0"/>
              <a:t>escala se </a:t>
            </a:r>
            <a:r>
              <a:rPr lang="es-VE" sz="2000" dirty="0"/>
              <a:t>hace pidiendo al entrevistado que seleccione los enunciados que </a:t>
            </a:r>
            <a:r>
              <a:rPr lang="es-VE" sz="2000" dirty="0" smtClean="0"/>
              <a:t>mejor reflejen </a:t>
            </a:r>
            <a:r>
              <a:rPr lang="es-VE" sz="2000" dirty="0"/>
              <a:t>sus sentimientos hacia los objetos de las actitudes. El </a:t>
            </a:r>
            <a:r>
              <a:rPr lang="es-VE" sz="2000" dirty="0" smtClean="0"/>
              <a:t>resultado de </a:t>
            </a:r>
            <a:r>
              <a:rPr lang="es-VE" sz="2000" dirty="0"/>
              <a:t>las actitudes de los entrevistados equivale al promedio de los </a:t>
            </a:r>
            <a:r>
              <a:rPr lang="es-VE" sz="2000" dirty="0" smtClean="0"/>
              <a:t>resultados de </a:t>
            </a:r>
            <a:r>
              <a:rPr lang="es-VE" sz="2000" dirty="0"/>
              <a:t>las escalas de los enunciados elegidos.</a:t>
            </a:r>
          </a:p>
        </p:txBody>
      </p:sp>
    </p:spTree>
    <p:extLst>
      <p:ext uri="{BB962C8B-B14F-4D97-AF65-F5344CB8AC3E}">
        <p14:creationId xmlns:p14="http://schemas.microsoft.com/office/powerpoint/2010/main" val="592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VE" sz="3200" dirty="0"/>
              <a:t>Ejemplo: se desea conocer las motivaciones de</a:t>
            </a:r>
            <a:br>
              <a:rPr lang="es-VE" sz="3200" dirty="0"/>
            </a:br>
            <a:r>
              <a:rPr lang="es-VE" sz="3200" dirty="0"/>
              <a:t>los consumidores respecto a cierta marca </a:t>
            </a:r>
            <a:r>
              <a:rPr lang="es-VE" sz="3200" dirty="0" smtClean="0"/>
              <a:t>de pasta de dientes</a:t>
            </a:r>
            <a:endParaRPr lang="es-VE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solidFill>
            <a:srgbClr val="D60093"/>
          </a:solidFill>
        </p:spPr>
        <p:txBody>
          <a:bodyPr/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Investigación Tradicional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solidFill>
            <a:srgbClr val="FFFFCC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400" dirty="0" smtClean="0"/>
              <a:t>-¿</a:t>
            </a:r>
            <a:r>
              <a:rPr lang="es-VE" sz="2400" dirty="0"/>
              <a:t>Por qué prefiere esa marca de </a:t>
            </a:r>
            <a:r>
              <a:rPr lang="es-VE" sz="2400" dirty="0" smtClean="0"/>
              <a:t>pasta de dientes?.</a:t>
            </a:r>
            <a:endParaRPr lang="es-VE" sz="2400" dirty="0"/>
          </a:p>
          <a:p>
            <a:pPr marL="0" indent="0" algn="just">
              <a:buNone/>
            </a:pPr>
            <a:r>
              <a:rPr lang="es-VE" sz="2400" dirty="0" smtClean="0"/>
              <a:t>-¿</a:t>
            </a:r>
            <a:r>
              <a:rPr lang="es-VE" sz="2400" dirty="0"/>
              <a:t>Qué otras </a:t>
            </a:r>
            <a:r>
              <a:rPr lang="es-VE" sz="2400" dirty="0" smtClean="0"/>
              <a:t>marcas de pasta de dientes </a:t>
            </a:r>
            <a:r>
              <a:rPr lang="es-VE" sz="2400" dirty="0"/>
              <a:t>son de su preferencia</a:t>
            </a:r>
            <a:r>
              <a:rPr lang="es-VE" sz="2400" dirty="0" smtClean="0"/>
              <a:t>?.</a:t>
            </a:r>
            <a:endParaRPr lang="es-VE" sz="24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solidFill>
            <a:srgbClr val="D60093"/>
          </a:solidFill>
        </p:spPr>
        <p:txBody>
          <a:bodyPr/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Investigación de Motivaciones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solidFill>
            <a:srgbClr val="FFFFCC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400" dirty="0"/>
              <a:t>-</a:t>
            </a:r>
            <a:r>
              <a:rPr lang="es-VE" sz="2400" dirty="0" smtClean="0"/>
              <a:t>¿</a:t>
            </a:r>
            <a:r>
              <a:rPr lang="es-VE" sz="2400" dirty="0"/>
              <a:t>Qué tipo de persona piensa usted que usa esta marca de </a:t>
            </a:r>
            <a:r>
              <a:rPr lang="es-VE" sz="2400" dirty="0" smtClean="0"/>
              <a:t>pasta de dientes?. ¿</a:t>
            </a:r>
            <a:r>
              <a:rPr lang="es-VE" sz="2400" dirty="0"/>
              <a:t>Es alguien simpático o desagradable</a:t>
            </a:r>
            <a:r>
              <a:rPr lang="es-VE" sz="2400" dirty="0" smtClean="0"/>
              <a:t>?.</a:t>
            </a:r>
            <a:endParaRPr lang="es-VE" sz="2400" dirty="0"/>
          </a:p>
          <a:p>
            <a:pPr marL="0" indent="0" algn="just">
              <a:buNone/>
            </a:pPr>
            <a:r>
              <a:rPr lang="es-VE" sz="2400" dirty="0" smtClean="0"/>
              <a:t>-Si </a:t>
            </a:r>
            <a:r>
              <a:rPr lang="es-VE" sz="2400" dirty="0"/>
              <a:t>la marca de </a:t>
            </a:r>
            <a:r>
              <a:rPr lang="es-VE" sz="2400" dirty="0" smtClean="0"/>
              <a:t>pasta de dientes que usted </a:t>
            </a:r>
            <a:r>
              <a:rPr lang="es-VE" sz="2400" dirty="0"/>
              <a:t>usa se convirtiera en un </a:t>
            </a:r>
            <a:r>
              <a:rPr lang="es-VE" sz="2400" dirty="0" smtClean="0"/>
              <a:t>artista de </a:t>
            </a:r>
            <a:r>
              <a:rPr lang="es-VE" sz="2400" dirty="0"/>
              <a:t>cine, ¿quién diría usted que es ese personaje</a:t>
            </a:r>
            <a:r>
              <a:rPr lang="es-VE" sz="2400" dirty="0" smtClean="0"/>
              <a:t>?.</a:t>
            </a:r>
            <a:endParaRPr lang="es-VE" sz="2400" dirty="0"/>
          </a:p>
          <a:p>
            <a:pPr marL="0" indent="0" algn="just">
              <a:buNone/>
            </a:pPr>
            <a:r>
              <a:rPr lang="es-VE" sz="2400" dirty="0"/>
              <a:t>-</a:t>
            </a:r>
            <a:r>
              <a:rPr lang="es-VE" sz="2400" dirty="0" smtClean="0"/>
              <a:t>¿</a:t>
            </a:r>
            <a:r>
              <a:rPr lang="es-VE" sz="2400" dirty="0"/>
              <a:t>Quién es su actor favorito? ¿A qué marca de </a:t>
            </a:r>
            <a:r>
              <a:rPr lang="es-VE" sz="2400" dirty="0" smtClean="0"/>
              <a:t>pasta de dientes </a:t>
            </a:r>
            <a:r>
              <a:rPr lang="es-VE" sz="2400" dirty="0"/>
              <a:t>cree </a:t>
            </a:r>
            <a:r>
              <a:rPr lang="es-VE" sz="2400" dirty="0" smtClean="0"/>
              <a:t>usted que </a:t>
            </a:r>
            <a:r>
              <a:rPr lang="es-VE" sz="2400" dirty="0"/>
              <a:t>corresponde</a:t>
            </a:r>
            <a:r>
              <a:rPr lang="es-VE" sz="2400" dirty="0" smtClean="0"/>
              <a:t>?. </a:t>
            </a:r>
            <a:r>
              <a:rPr lang="es-VE" sz="2400" dirty="0"/>
              <a:t>¿Por qué</a:t>
            </a:r>
            <a:r>
              <a:rPr lang="es-VE" sz="2400" dirty="0" smtClean="0"/>
              <a:t>?.</a:t>
            </a:r>
            <a:endParaRPr lang="es-VE" sz="2400" dirty="0"/>
          </a:p>
        </p:txBody>
      </p:sp>
    </p:spTree>
    <p:extLst>
      <p:ext uri="{BB962C8B-B14F-4D97-AF65-F5344CB8AC3E}">
        <p14:creationId xmlns:p14="http://schemas.microsoft.com/office/powerpoint/2010/main" val="13879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 smtClean="0"/>
              <a:t>Ejemplo de Escala de </a:t>
            </a:r>
            <a:r>
              <a:rPr lang="es-VE" b="1" dirty="0" err="1" smtClean="0"/>
              <a:t>Thurstone</a:t>
            </a:r>
            <a:endParaRPr lang="es-VE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VE" dirty="0"/>
              <a:t>Muestre su grado de acuerdo o desacuerdo con los </a:t>
            </a:r>
            <a:r>
              <a:rPr lang="es-VE" dirty="0" smtClean="0"/>
              <a:t>siguientes enunciados.</a:t>
            </a:r>
          </a:p>
          <a:p>
            <a:pPr marL="0" indent="0" algn="just">
              <a:buNone/>
            </a:pPr>
            <a:endParaRPr lang="es-VE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68" y="2886869"/>
            <a:ext cx="7255041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/>
              <a:t>Escala de </a:t>
            </a:r>
            <a:r>
              <a:rPr lang="es-VE" b="1" dirty="0" err="1" smtClean="0"/>
              <a:t>Thurstone</a:t>
            </a:r>
            <a:endParaRPr lang="es-VE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400" dirty="0"/>
              <a:t>Como podemos observar, el enunciado número 1 pide una opinión </a:t>
            </a:r>
            <a:r>
              <a:rPr lang="es-VE" sz="2400" dirty="0" smtClean="0"/>
              <a:t>sobre un </a:t>
            </a:r>
            <a:r>
              <a:rPr lang="es-VE" sz="2400" dirty="0"/>
              <a:t>atributo que es la potencia de un automóvil, mientras que el número 4 </a:t>
            </a:r>
            <a:r>
              <a:rPr lang="es-VE" sz="2400" dirty="0" smtClean="0"/>
              <a:t>se refiere </a:t>
            </a:r>
            <a:r>
              <a:rPr lang="es-VE" sz="2400" dirty="0"/>
              <a:t>más a la imagen del vehículo utilitario.</a:t>
            </a:r>
          </a:p>
          <a:p>
            <a:pPr marL="0" indent="0" algn="just">
              <a:buNone/>
            </a:pPr>
            <a:r>
              <a:rPr lang="es-VE" sz="2400" dirty="0"/>
              <a:t>La crítica que se hace a este método es que no ayuda a obtener </a:t>
            </a:r>
            <a:r>
              <a:rPr lang="es-VE" sz="2400" dirty="0" smtClean="0"/>
              <a:t>información con </a:t>
            </a:r>
            <a:r>
              <a:rPr lang="es-VE" sz="2400" dirty="0"/>
              <a:t>respecto al grado o intensidad que esté acorde con varias </a:t>
            </a:r>
            <a:r>
              <a:rPr lang="es-VE" sz="2400" dirty="0" smtClean="0"/>
              <a:t>declaraciones. Por </a:t>
            </a:r>
            <a:r>
              <a:rPr lang="es-VE" sz="2400" dirty="0"/>
              <a:t>eso se utiliza más la escala de Likert.</a:t>
            </a:r>
          </a:p>
        </p:txBody>
      </p:sp>
    </p:spTree>
    <p:extLst>
      <p:ext uri="{BB962C8B-B14F-4D97-AF65-F5344CB8AC3E}">
        <p14:creationId xmlns:p14="http://schemas.microsoft.com/office/powerpoint/2010/main" val="26193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27" y="2261938"/>
            <a:ext cx="2280938" cy="21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2422525"/>
            <a:ext cx="10515600" cy="1325563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2800" b="1" dirty="0" smtClean="0">
                <a:solidFill>
                  <a:schemeClr val="bg1"/>
                </a:solidFill>
              </a:rPr>
              <a:t>TIPOS DE INFORMACIÓN QUE PODEMOS OBTENER CON LA INVESTIGACIÓN</a:t>
            </a:r>
            <a:br>
              <a:rPr lang="es-VE" sz="2800" b="1" dirty="0" smtClean="0">
                <a:solidFill>
                  <a:schemeClr val="bg1"/>
                </a:solidFill>
              </a:rPr>
            </a:br>
            <a:r>
              <a:rPr lang="es-VE" sz="2800" b="1" dirty="0" smtClean="0">
                <a:solidFill>
                  <a:schemeClr val="bg1"/>
                </a:solidFill>
              </a:rPr>
              <a:t>DE MOTIVACIONES</a:t>
            </a:r>
            <a:endParaRPr lang="es-V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VE" sz="3600" b="1" dirty="0"/>
              <a:t>TIPOS DE INFORMACIÓN QUE PODEMOS OBTENER CON LA INVESTIGACIÓN</a:t>
            </a:r>
            <a:br>
              <a:rPr lang="es-VE" sz="3600" b="1" dirty="0"/>
            </a:br>
            <a:r>
              <a:rPr lang="es-VE" sz="3600" b="1" dirty="0"/>
              <a:t>DE MOTIVACIONES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solidFill>
            <a:srgbClr val="3333CC"/>
          </a:solidFill>
        </p:spPr>
        <p:txBody>
          <a:bodyPr/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Actitudes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Una actitud es una predisposición a la acción. Esto significa que si de </a:t>
            </a:r>
            <a:r>
              <a:rPr lang="es-VE" sz="2000" dirty="0" smtClean="0"/>
              <a:t>antemano se </a:t>
            </a:r>
            <a:r>
              <a:rPr lang="es-VE" sz="2000" dirty="0"/>
              <a:t>conocen las actitudes de las personas en relación con ciertos productos o </a:t>
            </a:r>
            <a:r>
              <a:rPr lang="es-VE" sz="2000" dirty="0" smtClean="0"/>
              <a:t>servicios, se </a:t>
            </a:r>
            <a:r>
              <a:rPr lang="es-VE" sz="2000" dirty="0"/>
              <a:t>puede llegar a establecer con algún grado de certeza cómo van a </a:t>
            </a:r>
            <a:r>
              <a:rPr lang="es-VE" sz="2000" dirty="0" smtClean="0"/>
              <a:t>responder ante </a:t>
            </a:r>
            <a:r>
              <a:rPr lang="es-VE" sz="2000" dirty="0"/>
              <a:t>ciertos </a:t>
            </a:r>
            <a:r>
              <a:rPr lang="es-VE" sz="2000" dirty="0" smtClean="0"/>
              <a:t>estímulos, por </a:t>
            </a:r>
            <a:r>
              <a:rPr lang="es-VE" sz="2000" dirty="0"/>
              <a:t>ejemplo, si un grupo de personas de un barrio </a:t>
            </a:r>
            <a:r>
              <a:rPr lang="es-VE" sz="2000" dirty="0" smtClean="0"/>
              <a:t>de la </a:t>
            </a:r>
            <a:r>
              <a:rPr lang="es-VE" sz="2000" dirty="0"/>
              <a:t>ciudad muestra una actitud muy favorable a un partido político, lo más </a:t>
            </a:r>
            <a:r>
              <a:rPr lang="es-VE" sz="2000" dirty="0" smtClean="0"/>
              <a:t>seguro es </a:t>
            </a:r>
            <a:r>
              <a:rPr lang="es-VE" sz="2000" dirty="0"/>
              <a:t>que voten por </a:t>
            </a:r>
            <a:r>
              <a:rPr lang="es-VE" sz="2000" dirty="0" smtClean="0"/>
              <a:t>dicho  partido.</a:t>
            </a:r>
            <a:endParaRPr lang="es-VE" sz="2000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"/>
          </p:nvPr>
        </p:nvSpPr>
        <p:spPr>
          <a:solidFill>
            <a:srgbClr val="3333CC"/>
          </a:solidFill>
        </p:spPr>
        <p:txBody>
          <a:bodyPr/>
          <a:lstStyle/>
          <a:p>
            <a:pPr algn="ctr"/>
            <a:r>
              <a:rPr lang="es-VE" dirty="0" smtClean="0">
                <a:solidFill>
                  <a:schemeClr val="bg1"/>
                </a:solidFill>
              </a:rPr>
              <a:t>Suposiciones</a:t>
            </a:r>
            <a:endParaRPr lang="es-VE" dirty="0">
              <a:solidFill>
                <a:schemeClr val="bg1"/>
              </a:solidFill>
            </a:endParaRPr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Cada persona guarda en su memoria información que le sirve como punto </a:t>
            </a:r>
            <a:r>
              <a:rPr lang="es-VE" sz="2000" dirty="0" smtClean="0"/>
              <a:t>de referencia </a:t>
            </a:r>
            <a:r>
              <a:rPr lang="es-VE" sz="2000" dirty="0"/>
              <a:t>para aceptar o rechazar algunas ideas. Esto significa que </a:t>
            </a:r>
            <a:r>
              <a:rPr lang="es-VE" sz="2000" dirty="0" smtClean="0"/>
              <a:t>nosotros, de </a:t>
            </a:r>
            <a:r>
              <a:rPr lang="es-VE" sz="2000" dirty="0"/>
              <a:t>acuerdo con la historia de cada individuo, tendemos a creer en </a:t>
            </a:r>
            <a:r>
              <a:rPr lang="es-VE" sz="2000" dirty="0" smtClean="0"/>
              <a:t>determinadas ideas, por </a:t>
            </a:r>
            <a:r>
              <a:rPr lang="es-VE" sz="2000" dirty="0"/>
              <a:t>ejemplo, si entre un grupo de personas existe la suposición de </a:t>
            </a:r>
            <a:r>
              <a:rPr lang="es-VE" sz="2000" dirty="0" smtClean="0"/>
              <a:t>que el fumar cigarrillo ayudar a relajarse, lo más seguro es que los fumadores fumen con esta convicción.</a:t>
            </a:r>
            <a:endParaRPr lang="es-VE" sz="2000" dirty="0"/>
          </a:p>
        </p:txBody>
      </p:sp>
    </p:spTree>
    <p:extLst>
      <p:ext uri="{BB962C8B-B14F-4D97-AF65-F5344CB8AC3E}">
        <p14:creationId xmlns:p14="http://schemas.microsoft.com/office/powerpoint/2010/main" val="41542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es-VE" sz="3200" b="1" dirty="0"/>
              <a:t>TIPOS DE INFORMACIÓN QUE PODEMOS OBTENER CON LA </a:t>
            </a:r>
            <a:r>
              <a:rPr lang="es-VE" sz="3200" b="1" dirty="0" smtClean="0"/>
              <a:t>INVESTIGACIÓN DE </a:t>
            </a:r>
            <a:r>
              <a:rPr lang="es-VE" sz="3200" b="1" dirty="0"/>
              <a:t>MOTIVACIONES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VE" dirty="0" smtClean="0"/>
              <a:t>Sensaciones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Las sensaciones son la reacción de la mente ante estímulos mentales y </a:t>
            </a:r>
            <a:r>
              <a:rPr lang="es-VE" sz="2000" dirty="0" smtClean="0"/>
              <a:t>físicos. En </a:t>
            </a:r>
            <a:r>
              <a:rPr lang="es-VE" sz="2000" dirty="0"/>
              <a:t>las sensaciones se incluyen los sentimientos y las emociones, que son </a:t>
            </a:r>
            <a:r>
              <a:rPr lang="es-VE" sz="2000" dirty="0" smtClean="0"/>
              <a:t>grandes </a:t>
            </a:r>
            <a:r>
              <a:rPr lang="es-VE" sz="2000" dirty="0"/>
              <a:t>impulsores del </a:t>
            </a:r>
            <a:r>
              <a:rPr lang="es-VE" sz="2000" dirty="0" smtClean="0"/>
              <a:t>consumo, por ejemplo, muchas veces los productos para bebés muchas veces reflejan la ternura y el cariño del nexo madre-bebé en vez de los beneficios reales de los productos.</a:t>
            </a:r>
            <a:endParaRPr lang="es-VE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VE" dirty="0" smtClean="0"/>
              <a:t>Imágenes</a:t>
            </a:r>
            <a:endParaRPr lang="es-VE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Son los cuadros mentales que las personas crean como resultado de los </a:t>
            </a:r>
            <a:r>
              <a:rPr lang="es-VE" sz="2000" dirty="0" smtClean="0"/>
              <a:t>estímulos. Las </a:t>
            </a:r>
            <a:r>
              <a:rPr lang="es-VE" sz="2000" dirty="0"/>
              <a:t>imágenes tienen una estrecha relación con los símbolos y las </a:t>
            </a:r>
            <a:r>
              <a:rPr lang="es-VE" sz="2000" dirty="0" smtClean="0"/>
              <a:t>asociaciones, ya </a:t>
            </a:r>
            <a:r>
              <a:rPr lang="es-VE" sz="2000" dirty="0"/>
              <a:t>que los consumidores forman cierta imagen de los productos. </a:t>
            </a:r>
            <a:r>
              <a:rPr lang="es-VE" sz="2000" dirty="0" smtClean="0"/>
              <a:t>De ahí </a:t>
            </a:r>
            <a:r>
              <a:rPr lang="es-VE" sz="2000" dirty="0"/>
              <a:t>la importancia de la imagen de marca. </a:t>
            </a:r>
            <a:endParaRPr lang="es-VE" sz="2000" dirty="0" smtClean="0"/>
          </a:p>
          <a:p>
            <a:pPr marL="0" indent="0" algn="just">
              <a:buNone/>
            </a:pPr>
            <a:r>
              <a:rPr lang="es-VE" sz="2000" dirty="0" smtClean="0"/>
              <a:t>Un </a:t>
            </a:r>
            <a:r>
              <a:rPr lang="es-VE" sz="2000" dirty="0"/>
              <a:t>ejemplo típico son los </a:t>
            </a:r>
            <a:r>
              <a:rPr lang="es-VE" sz="2000" dirty="0" smtClean="0"/>
              <a:t>cosméticos, las </a:t>
            </a:r>
            <a:r>
              <a:rPr lang="es-VE" sz="2000" dirty="0"/>
              <a:t>lociones y perfumes, cuyas marcas presentan elementos </a:t>
            </a:r>
            <a:r>
              <a:rPr lang="es-VE" sz="2000" dirty="0" smtClean="0"/>
              <a:t>subjetivos que </a:t>
            </a:r>
            <a:r>
              <a:rPr lang="es-VE" sz="2000" dirty="0"/>
              <a:t>provienen de la idea que los consumidores tienen acerca de cómo </a:t>
            </a:r>
            <a:r>
              <a:rPr lang="es-VE" sz="2000" dirty="0" smtClean="0"/>
              <a:t>desean parecerse </a:t>
            </a:r>
            <a:r>
              <a:rPr lang="es-VE" sz="2000" dirty="0"/>
              <a:t>a dichas marcas.</a:t>
            </a:r>
          </a:p>
        </p:txBody>
      </p:sp>
    </p:spTree>
    <p:extLst>
      <p:ext uri="{BB962C8B-B14F-4D97-AF65-F5344CB8AC3E}">
        <p14:creationId xmlns:p14="http://schemas.microsoft.com/office/powerpoint/2010/main" val="12351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3600" b="1" dirty="0"/>
              <a:t>TIPOS DE INFORMACIÓN QUE PODEMOS OBTENER CON LA </a:t>
            </a:r>
            <a:r>
              <a:rPr lang="es-VE" sz="3600" b="1" dirty="0" smtClean="0"/>
              <a:t>INVESTIGACIÓN DE </a:t>
            </a:r>
            <a:r>
              <a:rPr lang="es-VE" sz="3600" b="1" dirty="0"/>
              <a:t>MOTIVACIONES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108949" cy="823912"/>
          </a:xfrm>
        </p:spPr>
        <p:txBody>
          <a:bodyPr/>
          <a:lstStyle/>
          <a:p>
            <a:pPr algn="ctr"/>
            <a:r>
              <a:rPr lang="es-VE" dirty="0" smtClean="0"/>
              <a:t>Motivos</a:t>
            </a:r>
            <a:endParaRPr lang="es-VE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755231"/>
            <a:ext cx="10265359" cy="34344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dirty="0"/>
              <a:t>Los motivos de las personas están relacionados de manera íntima con sus </a:t>
            </a:r>
            <a:r>
              <a:rPr lang="es-VE" dirty="0" smtClean="0"/>
              <a:t>necesidades. En </a:t>
            </a:r>
            <a:r>
              <a:rPr lang="es-VE" dirty="0"/>
              <a:t>otras palabras, lo que hoy se conoce como motivación, no es más </a:t>
            </a:r>
            <a:r>
              <a:rPr lang="es-VE" dirty="0" smtClean="0"/>
              <a:t>que la </a:t>
            </a:r>
            <a:r>
              <a:rPr lang="es-VE" dirty="0"/>
              <a:t>necesidad de los individuos que los lleva a actuar de cierta manera. De </a:t>
            </a:r>
            <a:r>
              <a:rPr lang="es-VE" dirty="0" smtClean="0"/>
              <a:t>acuerdo con </a:t>
            </a:r>
            <a:r>
              <a:rPr lang="es-VE" dirty="0"/>
              <a:t>Abraham </a:t>
            </a:r>
            <a:r>
              <a:rPr lang="es-VE" dirty="0" err="1"/>
              <a:t>Maslow</a:t>
            </a:r>
            <a:r>
              <a:rPr lang="es-VE" dirty="0"/>
              <a:t>, nuestras necesidades van desde las fisiológicas hasta </a:t>
            </a:r>
            <a:r>
              <a:rPr lang="es-VE" dirty="0" smtClean="0"/>
              <a:t>las psicológicas </a:t>
            </a:r>
            <a:r>
              <a:rPr lang="es-VE" dirty="0"/>
              <a:t>y las espirituales. De esta manera, si una persona siente una </a:t>
            </a:r>
            <a:r>
              <a:rPr lang="es-VE" dirty="0" smtClean="0"/>
              <a:t>fuerte necesidad </a:t>
            </a:r>
            <a:r>
              <a:rPr lang="es-VE" dirty="0"/>
              <a:t>de reconocimiento social, hará todo lo que esté en sus manos </a:t>
            </a:r>
            <a:r>
              <a:rPr lang="es-VE" dirty="0" smtClean="0"/>
              <a:t>para adquirir </a:t>
            </a:r>
            <a:r>
              <a:rPr lang="es-VE" dirty="0"/>
              <a:t>un automóvil que le otorgue este estatus.</a:t>
            </a:r>
          </a:p>
        </p:txBody>
      </p:sp>
    </p:spTree>
    <p:extLst>
      <p:ext uri="{BB962C8B-B14F-4D97-AF65-F5344CB8AC3E}">
        <p14:creationId xmlns:p14="http://schemas.microsoft.com/office/powerpoint/2010/main" val="35929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s-VE" b="1" dirty="0" smtClean="0"/>
              <a:t>Personalidad</a:t>
            </a:r>
            <a:endParaRPr lang="es-VE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6432" y="1949116"/>
            <a:ext cx="10428956" cy="42405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 smtClean="0"/>
              <a:t>-Cuando </a:t>
            </a:r>
            <a:r>
              <a:rPr lang="es-VE" sz="2000" dirty="0"/>
              <a:t>se conoce a fondo la personalidad de un individuo, se puede </a:t>
            </a:r>
            <a:r>
              <a:rPr lang="es-VE" sz="2000" dirty="0" smtClean="0"/>
              <a:t>predecir lo </a:t>
            </a:r>
            <a:r>
              <a:rPr lang="es-VE" sz="2000" dirty="0"/>
              <a:t>que hará en una situación dada. Lo mismo sucede con los grupos, es </a:t>
            </a:r>
            <a:r>
              <a:rPr lang="es-VE" sz="2000" dirty="0" smtClean="0"/>
              <a:t>decir, al </a:t>
            </a:r>
            <a:r>
              <a:rPr lang="es-VE" sz="2000" dirty="0"/>
              <a:t>conocer los rasgos comunes de los individuos se puede predecir lo que </a:t>
            </a:r>
            <a:r>
              <a:rPr lang="es-VE" sz="2000" dirty="0" smtClean="0"/>
              <a:t>harán (en </a:t>
            </a:r>
            <a:r>
              <a:rPr lang="es-VE" sz="2000" dirty="0"/>
              <a:t>este caso, qué marca de producto seleccionarán</a:t>
            </a:r>
            <a:r>
              <a:rPr lang="es-VE" sz="2000" dirty="0" smtClean="0"/>
              <a:t>).</a:t>
            </a:r>
          </a:p>
          <a:p>
            <a:pPr marL="0" indent="0" algn="just">
              <a:buNone/>
            </a:pPr>
            <a:r>
              <a:rPr lang="es-VE" sz="2000" dirty="0" smtClean="0"/>
              <a:t>-La </a:t>
            </a:r>
            <a:r>
              <a:rPr lang="es-VE" sz="2000" dirty="0"/>
              <a:t>segmentación </a:t>
            </a:r>
            <a:r>
              <a:rPr lang="es-VE" sz="2000" dirty="0" err="1"/>
              <a:t>psicográfica</a:t>
            </a:r>
            <a:r>
              <a:rPr lang="es-VE" sz="2000" dirty="0"/>
              <a:t> es una herramienta que permite </a:t>
            </a:r>
            <a:r>
              <a:rPr lang="es-VE" sz="2000" dirty="0" smtClean="0"/>
              <a:t>diferenciar entre </a:t>
            </a:r>
            <a:r>
              <a:rPr lang="es-VE" sz="2000" dirty="0"/>
              <a:t>los usuarios fuertes y los débiles de un producto, de un servicio y </a:t>
            </a:r>
            <a:r>
              <a:rPr lang="es-VE" sz="2000" dirty="0" smtClean="0"/>
              <a:t>hasta de </a:t>
            </a:r>
            <a:r>
              <a:rPr lang="es-VE" sz="2000" dirty="0"/>
              <a:t>los medios publicitarios que se emplean sobre las bases del estilo de </a:t>
            </a:r>
            <a:r>
              <a:rPr lang="es-VE" sz="2000" dirty="0" smtClean="0"/>
              <a:t>vida. Esto </a:t>
            </a:r>
            <a:r>
              <a:rPr lang="es-VE" sz="2000" dirty="0"/>
              <a:t>significa que podemos descubrir rasgos de la personalidad de un </a:t>
            </a:r>
            <a:r>
              <a:rPr lang="es-VE" sz="2000" dirty="0" smtClean="0"/>
              <a:t>grupo de </a:t>
            </a:r>
            <a:r>
              <a:rPr lang="es-VE" sz="2000" dirty="0"/>
              <a:t>individuos, atributos asociados con la compra y el uso de </a:t>
            </a:r>
            <a:r>
              <a:rPr lang="es-VE" sz="2000" dirty="0" smtClean="0"/>
              <a:t>determinados productos.</a:t>
            </a:r>
          </a:p>
          <a:p>
            <a:pPr marL="0" indent="0" algn="just">
              <a:buNone/>
            </a:pPr>
            <a:r>
              <a:rPr lang="es-VE" sz="2000" dirty="0"/>
              <a:t>El más conocido de los modelos que explican este comportamiento </a:t>
            </a:r>
            <a:r>
              <a:rPr lang="es-VE" sz="2000" dirty="0" smtClean="0"/>
              <a:t>es el </a:t>
            </a:r>
            <a:r>
              <a:rPr lang="es-VE" sz="2000" dirty="0"/>
              <a:t>AIO, o modelo de actividades, intereses y opiniones, el cual especifica </a:t>
            </a:r>
            <a:r>
              <a:rPr lang="es-VE" sz="2000" dirty="0" smtClean="0"/>
              <a:t>que podemos </a:t>
            </a:r>
            <a:r>
              <a:rPr lang="es-VE" sz="2000" dirty="0"/>
              <a:t>clasificar a los consumidores de acuerdo con estas tres variables </a:t>
            </a:r>
            <a:r>
              <a:rPr lang="es-VE" sz="2000" dirty="0" smtClean="0"/>
              <a:t>y encontrar </a:t>
            </a:r>
            <a:r>
              <a:rPr lang="es-VE" sz="2000" dirty="0"/>
              <a:t>similitudes en la conducta de consumo de las personas que </a:t>
            </a:r>
            <a:r>
              <a:rPr lang="es-VE" sz="2000" dirty="0" smtClean="0"/>
              <a:t>desempeñan actividades </a:t>
            </a:r>
            <a:r>
              <a:rPr lang="es-VE" sz="2000" dirty="0"/>
              <a:t>similares, comparten intereses o piensan de la </a:t>
            </a:r>
            <a:r>
              <a:rPr lang="es-VE" sz="2000" dirty="0" smtClean="0"/>
              <a:t>misma manera</a:t>
            </a:r>
            <a:r>
              <a:rPr lang="es-V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62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s-VE" sz="3600" b="1" dirty="0" smtClean="0"/>
              <a:t>Técnicas </a:t>
            </a:r>
            <a:r>
              <a:rPr lang="es-VE" sz="3600" b="1" dirty="0"/>
              <a:t>de </a:t>
            </a:r>
            <a:r>
              <a:rPr lang="es-VE" sz="3600" b="1" dirty="0" smtClean="0"/>
              <a:t>Investigación </a:t>
            </a:r>
            <a:r>
              <a:rPr lang="es-VE" sz="3600" b="1" dirty="0"/>
              <a:t>de </a:t>
            </a:r>
            <a:r>
              <a:rPr lang="es-VE" sz="3600" b="1" dirty="0" smtClean="0"/>
              <a:t>Motivaciones</a:t>
            </a:r>
            <a:endParaRPr lang="es-VE" sz="36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021305"/>
            <a:ext cx="10515600" cy="41683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VE" sz="2000" dirty="0"/>
              <a:t>Las técnicas para realizar este tipo de investigación pueden ser de tipo </a:t>
            </a:r>
            <a:r>
              <a:rPr lang="es-VE" sz="2000" dirty="0" smtClean="0"/>
              <a:t>cualitativo o </a:t>
            </a:r>
            <a:r>
              <a:rPr lang="es-VE" sz="2000" dirty="0"/>
              <a:t>cuantitativo. Las cualitativas son aquellas que nos darán </a:t>
            </a:r>
            <a:r>
              <a:rPr lang="es-VE" sz="2000" dirty="0" smtClean="0"/>
              <a:t>información muy </a:t>
            </a:r>
            <a:r>
              <a:rPr lang="es-VE" sz="2000" dirty="0"/>
              <a:t>valiosa acerca de las imágenes, las actitudes y las sensaciones que </a:t>
            </a:r>
            <a:r>
              <a:rPr lang="es-VE" sz="2000" dirty="0" smtClean="0"/>
              <a:t>experimentan las </a:t>
            </a:r>
            <a:r>
              <a:rPr lang="es-VE" sz="2000" dirty="0"/>
              <a:t>personas ante un estímulo. No obstante, la interpretación de </a:t>
            </a:r>
            <a:r>
              <a:rPr lang="es-VE" sz="2000" dirty="0" smtClean="0"/>
              <a:t>los datos </a:t>
            </a:r>
            <a:r>
              <a:rPr lang="es-VE" sz="2000" dirty="0"/>
              <a:t>recopilados está sujeta a la interpretación, de ahí que puede ser subjetiva.</a:t>
            </a:r>
          </a:p>
          <a:p>
            <a:pPr marL="0" indent="0" algn="just">
              <a:buNone/>
            </a:pPr>
            <a:r>
              <a:rPr lang="es-VE" sz="2000" dirty="0"/>
              <a:t>Por ello se han diseñado las técnicas cuantitativas, las cuales permiten al </a:t>
            </a:r>
            <a:r>
              <a:rPr lang="es-VE" sz="2000" dirty="0" smtClean="0"/>
              <a:t>investigador hacer </a:t>
            </a:r>
            <a:r>
              <a:rPr lang="es-VE" sz="2000" dirty="0"/>
              <a:t>mediciones precisas acerca de las razones del comportamiento </a:t>
            </a:r>
            <a:r>
              <a:rPr lang="es-VE" sz="2000" dirty="0" smtClean="0"/>
              <a:t>de segmentos </a:t>
            </a:r>
            <a:r>
              <a:rPr lang="es-VE" sz="2000" dirty="0"/>
              <a:t>de mercado bien identificados.</a:t>
            </a:r>
          </a:p>
        </p:txBody>
      </p:sp>
    </p:spTree>
    <p:extLst>
      <p:ext uri="{BB962C8B-B14F-4D97-AF65-F5344CB8AC3E}">
        <p14:creationId xmlns:p14="http://schemas.microsoft.com/office/powerpoint/2010/main" val="38723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3343</Words>
  <Application>Microsoft Office PowerPoint</Application>
  <PresentationFormat>Panorámica</PresentationFormat>
  <Paragraphs>246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Times-Roman</vt:lpstr>
      <vt:lpstr>华康俪金黑W8</vt:lpstr>
      <vt:lpstr>等线</vt:lpstr>
      <vt:lpstr>等线 Light</vt:lpstr>
      <vt:lpstr>Office 主题​​</vt:lpstr>
      <vt:lpstr>Presentación de PowerPoint</vt:lpstr>
      <vt:lpstr>¿Qué es Investigación de Motivaciones? </vt:lpstr>
      <vt:lpstr>Ejemplo: se desea conocer las motivaciones de los consumidores respecto a cierta marca de pasta de dientes</vt:lpstr>
      <vt:lpstr>TIPOS DE INFORMACIÓN QUE PODEMOS OBTENER CON LA INVESTIGACIÓN DE MOTIVACIONES</vt:lpstr>
      <vt:lpstr>TIPOS DE INFORMACIÓN QUE PODEMOS OBTENER CON LA INVESTIGACIÓN DE MOTIVACIONES</vt:lpstr>
      <vt:lpstr>TIPOS DE INFORMACIÓN QUE PODEMOS OBTENER CON LA INVESTIGACIÓN DE MOTIVACIONES</vt:lpstr>
      <vt:lpstr>TIPOS DE INFORMACIÓN QUE PODEMOS OBTENER CON LA INVESTIGACIÓN DE MOTIVACIONES</vt:lpstr>
      <vt:lpstr>Personalidad</vt:lpstr>
      <vt:lpstr>Técnicas de Investigación de Motivaciones</vt:lpstr>
      <vt:lpstr>Técnicas Cualitativas</vt:lpstr>
      <vt:lpstr>Técnicas Cualitativas</vt:lpstr>
      <vt:lpstr>Técnicas Cualitativas</vt:lpstr>
      <vt:lpstr>Técnicas Cualitativas</vt:lpstr>
      <vt:lpstr>Técnicas Cuantitativas</vt:lpstr>
      <vt:lpstr>Técnicas Cuantitativas</vt:lpstr>
      <vt:lpstr>Escalas Básicas, Comparativas y No Comparativas</vt:lpstr>
      <vt:lpstr>Escalas Básicas, Comparativas y No Comparativas</vt:lpstr>
      <vt:lpstr>Escalas Básicas, Comparativas y No Comparativas</vt:lpstr>
      <vt:lpstr>Escalas Comparativas</vt:lpstr>
      <vt:lpstr>Escalas Comparativas</vt:lpstr>
      <vt:lpstr>Escalas Comparativas</vt:lpstr>
      <vt:lpstr>Escalas Comparativas</vt:lpstr>
      <vt:lpstr>Escalas Comparativas</vt:lpstr>
      <vt:lpstr>Escalas Comparativas</vt:lpstr>
      <vt:lpstr>Escalas Comparativas</vt:lpstr>
      <vt:lpstr>Escalas Comparativas</vt:lpstr>
      <vt:lpstr>Escalas No Comparativas</vt:lpstr>
      <vt:lpstr>Escalas No Comparativas Ejemplo Escala de Likert</vt:lpstr>
      <vt:lpstr>Escalas No Comparativas</vt:lpstr>
      <vt:lpstr>Ejemplo de Escala de Thurstone</vt:lpstr>
      <vt:lpstr>Escala de Thurstone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Usuario</cp:lastModifiedBy>
  <cp:revision>121</cp:revision>
  <dcterms:created xsi:type="dcterms:W3CDTF">2017-09-22T05:57:01Z</dcterms:created>
  <dcterms:modified xsi:type="dcterms:W3CDTF">2021-12-21T10:44:21Z</dcterms:modified>
</cp:coreProperties>
</file>