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</p:sldIdLst>
  <p:sldSz cx="9144000" cy="5143500" type="screen16x9"/>
  <p:notesSz cx="6858000" cy="9144000"/>
  <p:embeddedFontLst>
    <p:embeddedFont>
      <p:font typeface="Patrick Hand" panose="020B0604020202020204" charset="0"/>
      <p:regular r:id="rId24"/>
    </p:embeddedFont>
    <p:embeddedFont>
      <p:font typeface="Patrick Hand SC" panose="020B0604020202020204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3314C0-78C5-4C99-9F7A-F3578F5577E0}">
  <a:tblStyle styleId="{983314C0-78C5-4C99-9F7A-F3578F5577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3281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409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40425" y="1991825"/>
            <a:ext cx="40632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 rot="254369">
            <a:off x="3871013" y="1231044"/>
            <a:ext cx="1406078" cy="118636"/>
          </a:xfrm>
          <a:custGeom>
            <a:avLst/>
            <a:gdLst/>
            <a:ahLst/>
            <a:cxnLst/>
            <a:rect l="l" t="t" r="r" b="b"/>
            <a:pathLst>
              <a:path w="82170" h="8963" extrusionOk="0">
                <a:moveTo>
                  <a:pt x="60471" y="1"/>
                </a:moveTo>
                <a:lnTo>
                  <a:pt x="60547" y="39"/>
                </a:lnTo>
                <a:lnTo>
                  <a:pt x="60660" y="1"/>
                </a:lnTo>
                <a:close/>
                <a:moveTo>
                  <a:pt x="63019" y="95"/>
                </a:moveTo>
                <a:lnTo>
                  <a:pt x="62924" y="190"/>
                </a:lnTo>
                <a:lnTo>
                  <a:pt x="63019" y="190"/>
                </a:lnTo>
                <a:lnTo>
                  <a:pt x="63019" y="95"/>
                </a:lnTo>
                <a:close/>
                <a:moveTo>
                  <a:pt x="82075" y="944"/>
                </a:moveTo>
                <a:lnTo>
                  <a:pt x="82075" y="1039"/>
                </a:lnTo>
                <a:lnTo>
                  <a:pt x="81980" y="1133"/>
                </a:lnTo>
                <a:lnTo>
                  <a:pt x="81792" y="1133"/>
                </a:lnTo>
                <a:lnTo>
                  <a:pt x="81697" y="1039"/>
                </a:lnTo>
                <a:lnTo>
                  <a:pt x="81509" y="1227"/>
                </a:lnTo>
                <a:lnTo>
                  <a:pt x="81886" y="1227"/>
                </a:lnTo>
                <a:lnTo>
                  <a:pt x="82169" y="1039"/>
                </a:lnTo>
                <a:lnTo>
                  <a:pt x="82075" y="944"/>
                </a:lnTo>
                <a:close/>
                <a:moveTo>
                  <a:pt x="44151" y="1510"/>
                </a:moveTo>
                <a:lnTo>
                  <a:pt x="43962" y="1605"/>
                </a:lnTo>
                <a:lnTo>
                  <a:pt x="44245" y="1605"/>
                </a:lnTo>
                <a:lnTo>
                  <a:pt x="44151" y="1510"/>
                </a:lnTo>
                <a:close/>
                <a:moveTo>
                  <a:pt x="43019" y="1699"/>
                </a:moveTo>
                <a:lnTo>
                  <a:pt x="42830" y="1793"/>
                </a:lnTo>
                <a:lnTo>
                  <a:pt x="42956" y="1762"/>
                </a:lnTo>
                <a:lnTo>
                  <a:pt x="43019" y="1699"/>
                </a:lnTo>
                <a:close/>
                <a:moveTo>
                  <a:pt x="13585" y="5472"/>
                </a:moveTo>
                <a:lnTo>
                  <a:pt x="13585" y="5504"/>
                </a:lnTo>
                <a:lnTo>
                  <a:pt x="13585" y="5504"/>
                </a:lnTo>
                <a:lnTo>
                  <a:pt x="13680" y="5472"/>
                </a:lnTo>
                <a:close/>
                <a:moveTo>
                  <a:pt x="15095" y="6321"/>
                </a:moveTo>
                <a:lnTo>
                  <a:pt x="14812" y="6416"/>
                </a:lnTo>
                <a:lnTo>
                  <a:pt x="14812" y="6321"/>
                </a:lnTo>
                <a:close/>
                <a:moveTo>
                  <a:pt x="60547" y="39"/>
                </a:moveTo>
                <a:lnTo>
                  <a:pt x="60377" y="95"/>
                </a:lnTo>
                <a:lnTo>
                  <a:pt x="60471" y="190"/>
                </a:lnTo>
                <a:lnTo>
                  <a:pt x="60094" y="378"/>
                </a:lnTo>
                <a:lnTo>
                  <a:pt x="59811" y="473"/>
                </a:lnTo>
                <a:lnTo>
                  <a:pt x="59717" y="473"/>
                </a:lnTo>
                <a:lnTo>
                  <a:pt x="59622" y="378"/>
                </a:lnTo>
                <a:lnTo>
                  <a:pt x="59811" y="378"/>
                </a:lnTo>
                <a:lnTo>
                  <a:pt x="59811" y="284"/>
                </a:lnTo>
                <a:lnTo>
                  <a:pt x="59811" y="190"/>
                </a:lnTo>
                <a:lnTo>
                  <a:pt x="58962" y="190"/>
                </a:lnTo>
                <a:lnTo>
                  <a:pt x="58773" y="284"/>
                </a:lnTo>
                <a:lnTo>
                  <a:pt x="58396" y="473"/>
                </a:lnTo>
                <a:lnTo>
                  <a:pt x="58585" y="473"/>
                </a:lnTo>
                <a:lnTo>
                  <a:pt x="58396" y="661"/>
                </a:lnTo>
                <a:lnTo>
                  <a:pt x="58207" y="661"/>
                </a:lnTo>
                <a:lnTo>
                  <a:pt x="58302" y="567"/>
                </a:lnTo>
                <a:lnTo>
                  <a:pt x="58113" y="661"/>
                </a:lnTo>
                <a:lnTo>
                  <a:pt x="57924" y="661"/>
                </a:lnTo>
                <a:lnTo>
                  <a:pt x="57453" y="473"/>
                </a:lnTo>
                <a:lnTo>
                  <a:pt x="56981" y="284"/>
                </a:lnTo>
                <a:lnTo>
                  <a:pt x="56604" y="284"/>
                </a:lnTo>
                <a:lnTo>
                  <a:pt x="56604" y="473"/>
                </a:lnTo>
                <a:lnTo>
                  <a:pt x="56415" y="567"/>
                </a:lnTo>
                <a:lnTo>
                  <a:pt x="57075" y="473"/>
                </a:lnTo>
                <a:lnTo>
                  <a:pt x="56698" y="661"/>
                </a:lnTo>
                <a:lnTo>
                  <a:pt x="57170" y="567"/>
                </a:lnTo>
                <a:lnTo>
                  <a:pt x="57075" y="661"/>
                </a:lnTo>
                <a:lnTo>
                  <a:pt x="57075" y="756"/>
                </a:lnTo>
                <a:lnTo>
                  <a:pt x="56321" y="756"/>
                </a:lnTo>
                <a:lnTo>
                  <a:pt x="56226" y="567"/>
                </a:lnTo>
                <a:lnTo>
                  <a:pt x="56132" y="473"/>
                </a:lnTo>
                <a:lnTo>
                  <a:pt x="55849" y="473"/>
                </a:lnTo>
                <a:lnTo>
                  <a:pt x="55471" y="567"/>
                </a:lnTo>
                <a:lnTo>
                  <a:pt x="55000" y="661"/>
                </a:lnTo>
                <a:lnTo>
                  <a:pt x="55094" y="661"/>
                </a:lnTo>
                <a:lnTo>
                  <a:pt x="53868" y="850"/>
                </a:lnTo>
                <a:lnTo>
                  <a:pt x="52830" y="1039"/>
                </a:lnTo>
                <a:lnTo>
                  <a:pt x="52830" y="1039"/>
                </a:lnTo>
                <a:lnTo>
                  <a:pt x="52924" y="850"/>
                </a:lnTo>
                <a:lnTo>
                  <a:pt x="53019" y="756"/>
                </a:lnTo>
                <a:lnTo>
                  <a:pt x="53019" y="756"/>
                </a:lnTo>
                <a:lnTo>
                  <a:pt x="52358" y="944"/>
                </a:lnTo>
                <a:lnTo>
                  <a:pt x="51981" y="1039"/>
                </a:lnTo>
                <a:lnTo>
                  <a:pt x="51887" y="1133"/>
                </a:lnTo>
                <a:lnTo>
                  <a:pt x="51887" y="1227"/>
                </a:lnTo>
                <a:lnTo>
                  <a:pt x="51604" y="1039"/>
                </a:lnTo>
                <a:lnTo>
                  <a:pt x="50755" y="1039"/>
                </a:lnTo>
                <a:lnTo>
                  <a:pt x="50755" y="944"/>
                </a:lnTo>
                <a:lnTo>
                  <a:pt x="50755" y="850"/>
                </a:lnTo>
                <a:lnTo>
                  <a:pt x="50660" y="850"/>
                </a:lnTo>
                <a:lnTo>
                  <a:pt x="50660" y="1039"/>
                </a:lnTo>
                <a:lnTo>
                  <a:pt x="49623" y="1322"/>
                </a:lnTo>
                <a:lnTo>
                  <a:pt x="49151" y="1416"/>
                </a:lnTo>
                <a:lnTo>
                  <a:pt x="48679" y="1416"/>
                </a:lnTo>
                <a:lnTo>
                  <a:pt x="48679" y="1322"/>
                </a:lnTo>
                <a:lnTo>
                  <a:pt x="48773" y="1322"/>
                </a:lnTo>
                <a:lnTo>
                  <a:pt x="48585" y="1133"/>
                </a:lnTo>
                <a:lnTo>
                  <a:pt x="47547" y="1133"/>
                </a:lnTo>
                <a:lnTo>
                  <a:pt x="46981" y="1322"/>
                </a:lnTo>
                <a:lnTo>
                  <a:pt x="46038" y="1699"/>
                </a:lnTo>
                <a:lnTo>
                  <a:pt x="46038" y="1699"/>
                </a:lnTo>
                <a:lnTo>
                  <a:pt x="46132" y="1605"/>
                </a:lnTo>
                <a:lnTo>
                  <a:pt x="46038" y="1510"/>
                </a:lnTo>
                <a:lnTo>
                  <a:pt x="45755" y="1699"/>
                </a:lnTo>
                <a:lnTo>
                  <a:pt x="45660" y="1793"/>
                </a:lnTo>
                <a:lnTo>
                  <a:pt x="45566" y="1793"/>
                </a:lnTo>
                <a:lnTo>
                  <a:pt x="45472" y="1699"/>
                </a:lnTo>
                <a:lnTo>
                  <a:pt x="45472" y="1510"/>
                </a:lnTo>
                <a:lnTo>
                  <a:pt x="45755" y="1510"/>
                </a:lnTo>
                <a:lnTo>
                  <a:pt x="45566" y="1416"/>
                </a:lnTo>
                <a:lnTo>
                  <a:pt x="45189" y="1416"/>
                </a:lnTo>
                <a:lnTo>
                  <a:pt x="44245" y="1605"/>
                </a:lnTo>
                <a:lnTo>
                  <a:pt x="42736" y="2076"/>
                </a:lnTo>
                <a:lnTo>
                  <a:pt x="42736" y="2076"/>
                </a:lnTo>
                <a:lnTo>
                  <a:pt x="43113" y="1793"/>
                </a:lnTo>
                <a:lnTo>
                  <a:pt x="43491" y="1605"/>
                </a:lnTo>
                <a:lnTo>
                  <a:pt x="43208" y="1699"/>
                </a:lnTo>
                <a:lnTo>
                  <a:pt x="42956" y="1762"/>
                </a:lnTo>
                <a:lnTo>
                  <a:pt x="42924" y="1793"/>
                </a:lnTo>
                <a:lnTo>
                  <a:pt x="42453" y="1982"/>
                </a:lnTo>
                <a:lnTo>
                  <a:pt x="42075" y="1982"/>
                </a:lnTo>
                <a:lnTo>
                  <a:pt x="41981" y="1888"/>
                </a:lnTo>
                <a:lnTo>
                  <a:pt x="40377" y="1888"/>
                </a:lnTo>
                <a:lnTo>
                  <a:pt x="38962" y="1982"/>
                </a:lnTo>
                <a:lnTo>
                  <a:pt x="39057" y="2076"/>
                </a:lnTo>
                <a:lnTo>
                  <a:pt x="38962" y="2171"/>
                </a:lnTo>
                <a:lnTo>
                  <a:pt x="38679" y="2265"/>
                </a:lnTo>
                <a:lnTo>
                  <a:pt x="38774" y="2076"/>
                </a:lnTo>
                <a:lnTo>
                  <a:pt x="38679" y="2076"/>
                </a:lnTo>
                <a:lnTo>
                  <a:pt x="38585" y="2171"/>
                </a:lnTo>
                <a:lnTo>
                  <a:pt x="38491" y="2265"/>
                </a:lnTo>
                <a:lnTo>
                  <a:pt x="38302" y="2171"/>
                </a:lnTo>
                <a:lnTo>
                  <a:pt x="38208" y="1982"/>
                </a:lnTo>
                <a:lnTo>
                  <a:pt x="37453" y="1982"/>
                </a:lnTo>
                <a:lnTo>
                  <a:pt x="37736" y="2171"/>
                </a:lnTo>
                <a:lnTo>
                  <a:pt x="37264" y="2171"/>
                </a:lnTo>
                <a:lnTo>
                  <a:pt x="37076" y="2076"/>
                </a:lnTo>
                <a:lnTo>
                  <a:pt x="36793" y="2171"/>
                </a:lnTo>
                <a:lnTo>
                  <a:pt x="36887" y="1982"/>
                </a:lnTo>
                <a:lnTo>
                  <a:pt x="35943" y="2359"/>
                </a:lnTo>
                <a:lnTo>
                  <a:pt x="34906" y="2548"/>
                </a:lnTo>
                <a:lnTo>
                  <a:pt x="33868" y="2737"/>
                </a:lnTo>
                <a:lnTo>
                  <a:pt x="32925" y="2737"/>
                </a:lnTo>
                <a:lnTo>
                  <a:pt x="33113" y="2642"/>
                </a:lnTo>
                <a:lnTo>
                  <a:pt x="32830" y="2642"/>
                </a:lnTo>
                <a:lnTo>
                  <a:pt x="32547" y="2737"/>
                </a:lnTo>
                <a:lnTo>
                  <a:pt x="32076" y="2925"/>
                </a:lnTo>
                <a:lnTo>
                  <a:pt x="31321" y="2925"/>
                </a:lnTo>
                <a:lnTo>
                  <a:pt x="30472" y="3020"/>
                </a:lnTo>
                <a:lnTo>
                  <a:pt x="29623" y="3114"/>
                </a:lnTo>
                <a:lnTo>
                  <a:pt x="27736" y="3397"/>
                </a:lnTo>
                <a:lnTo>
                  <a:pt x="26698" y="3491"/>
                </a:lnTo>
                <a:lnTo>
                  <a:pt x="26415" y="3586"/>
                </a:lnTo>
                <a:lnTo>
                  <a:pt x="26321" y="3680"/>
                </a:lnTo>
                <a:lnTo>
                  <a:pt x="26132" y="3586"/>
                </a:lnTo>
                <a:lnTo>
                  <a:pt x="25944" y="3491"/>
                </a:lnTo>
                <a:lnTo>
                  <a:pt x="25755" y="3586"/>
                </a:lnTo>
                <a:lnTo>
                  <a:pt x="25661" y="3869"/>
                </a:lnTo>
                <a:lnTo>
                  <a:pt x="25189" y="3774"/>
                </a:lnTo>
                <a:lnTo>
                  <a:pt x="24623" y="3774"/>
                </a:lnTo>
                <a:lnTo>
                  <a:pt x="23491" y="3963"/>
                </a:lnTo>
                <a:lnTo>
                  <a:pt x="22642" y="4057"/>
                </a:lnTo>
                <a:lnTo>
                  <a:pt x="21793" y="4152"/>
                </a:lnTo>
                <a:lnTo>
                  <a:pt x="21887" y="4057"/>
                </a:lnTo>
                <a:lnTo>
                  <a:pt x="21698" y="4152"/>
                </a:lnTo>
                <a:lnTo>
                  <a:pt x="21510" y="4340"/>
                </a:lnTo>
                <a:lnTo>
                  <a:pt x="21415" y="4529"/>
                </a:lnTo>
                <a:lnTo>
                  <a:pt x="21227" y="4623"/>
                </a:lnTo>
                <a:lnTo>
                  <a:pt x="21132" y="4529"/>
                </a:lnTo>
                <a:lnTo>
                  <a:pt x="20944" y="4435"/>
                </a:lnTo>
                <a:lnTo>
                  <a:pt x="20378" y="4340"/>
                </a:lnTo>
                <a:lnTo>
                  <a:pt x="19906" y="4435"/>
                </a:lnTo>
                <a:lnTo>
                  <a:pt x="19529" y="4623"/>
                </a:lnTo>
                <a:lnTo>
                  <a:pt x="19434" y="4529"/>
                </a:lnTo>
                <a:lnTo>
                  <a:pt x="19340" y="4529"/>
                </a:lnTo>
                <a:lnTo>
                  <a:pt x="18868" y="4623"/>
                </a:lnTo>
                <a:lnTo>
                  <a:pt x="17925" y="5001"/>
                </a:lnTo>
                <a:lnTo>
                  <a:pt x="17925" y="4812"/>
                </a:lnTo>
                <a:lnTo>
                  <a:pt x="17736" y="5001"/>
                </a:lnTo>
                <a:lnTo>
                  <a:pt x="17548" y="5095"/>
                </a:lnTo>
                <a:lnTo>
                  <a:pt x="17359" y="5189"/>
                </a:lnTo>
                <a:lnTo>
                  <a:pt x="16887" y="5284"/>
                </a:lnTo>
                <a:lnTo>
                  <a:pt x="16982" y="5189"/>
                </a:lnTo>
                <a:lnTo>
                  <a:pt x="16982" y="5189"/>
                </a:lnTo>
                <a:lnTo>
                  <a:pt x="16321" y="5284"/>
                </a:lnTo>
                <a:lnTo>
                  <a:pt x="15755" y="5472"/>
                </a:lnTo>
                <a:lnTo>
                  <a:pt x="15189" y="5567"/>
                </a:lnTo>
                <a:lnTo>
                  <a:pt x="14623" y="5567"/>
                </a:lnTo>
                <a:lnTo>
                  <a:pt x="15283" y="5472"/>
                </a:lnTo>
                <a:lnTo>
                  <a:pt x="15189" y="5378"/>
                </a:lnTo>
                <a:lnTo>
                  <a:pt x="15095" y="5284"/>
                </a:lnTo>
                <a:lnTo>
                  <a:pt x="15095" y="5189"/>
                </a:lnTo>
                <a:lnTo>
                  <a:pt x="15095" y="5095"/>
                </a:lnTo>
                <a:lnTo>
                  <a:pt x="14906" y="5189"/>
                </a:lnTo>
                <a:lnTo>
                  <a:pt x="14529" y="5284"/>
                </a:lnTo>
                <a:lnTo>
                  <a:pt x="13680" y="5472"/>
                </a:lnTo>
                <a:lnTo>
                  <a:pt x="13680" y="5567"/>
                </a:lnTo>
                <a:lnTo>
                  <a:pt x="13585" y="5567"/>
                </a:lnTo>
                <a:lnTo>
                  <a:pt x="13585" y="5504"/>
                </a:lnTo>
                <a:lnTo>
                  <a:pt x="13585" y="5504"/>
                </a:lnTo>
                <a:lnTo>
                  <a:pt x="13397" y="5567"/>
                </a:lnTo>
                <a:lnTo>
                  <a:pt x="13208" y="5661"/>
                </a:lnTo>
                <a:lnTo>
                  <a:pt x="13302" y="5755"/>
                </a:lnTo>
                <a:lnTo>
                  <a:pt x="13585" y="5661"/>
                </a:lnTo>
                <a:lnTo>
                  <a:pt x="13868" y="5661"/>
                </a:lnTo>
                <a:lnTo>
                  <a:pt x="13585" y="5850"/>
                </a:lnTo>
                <a:lnTo>
                  <a:pt x="13302" y="5850"/>
                </a:lnTo>
                <a:lnTo>
                  <a:pt x="13019" y="5755"/>
                </a:lnTo>
                <a:lnTo>
                  <a:pt x="12736" y="5755"/>
                </a:lnTo>
                <a:lnTo>
                  <a:pt x="11133" y="6227"/>
                </a:lnTo>
                <a:lnTo>
                  <a:pt x="11038" y="6133"/>
                </a:lnTo>
                <a:lnTo>
                  <a:pt x="10472" y="6321"/>
                </a:lnTo>
                <a:lnTo>
                  <a:pt x="10001" y="6416"/>
                </a:lnTo>
                <a:lnTo>
                  <a:pt x="9434" y="6510"/>
                </a:lnTo>
                <a:lnTo>
                  <a:pt x="8680" y="6699"/>
                </a:lnTo>
                <a:lnTo>
                  <a:pt x="7642" y="6888"/>
                </a:lnTo>
                <a:lnTo>
                  <a:pt x="6416" y="7076"/>
                </a:lnTo>
                <a:lnTo>
                  <a:pt x="3963" y="7454"/>
                </a:lnTo>
                <a:lnTo>
                  <a:pt x="1604" y="7831"/>
                </a:lnTo>
                <a:lnTo>
                  <a:pt x="944" y="8020"/>
                </a:lnTo>
                <a:lnTo>
                  <a:pt x="567" y="7925"/>
                </a:lnTo>
                <a:lnTo>
                  <a:pt x="284" y="7831"/>
                </a:lnTo>
                <a:lnTo>
                  <a:pt x="189" y="7831"/>
                </a:lnTo>
                <a:lnTo>
                  <a:pt x="189" y="7925"/>
                </a:lnTo>
                <a:lnTo>
                  <a:pt x="189" y="8208"/>
                </a:lnTo>
                <a:lnTo>
                  <a:pt x="1" y="8397"/>
                </a:lnTo>
                <a:lnTo>
                  <a:pt x="1" y="8586"/>
                </a:lnTo>
                <a:lnTo>
                  <a:pt x="1" y="8680"/>
                </a:lnTo>
                <a:lnTo>
                  <a:pt x="95" y="8774"/>
                </a:lnTo>
                <a:lnTo>
                  <a:pt x="472" y="8869"/>
                </a:lnTo>
                <a:lnTo>
                  <a:pt x="755" y="8869"/>
                </a:lnTo>
                <a:lnTo>
                  <a:pt x="567" y="8963"/>
                </a:lnTo>
                <a:lnTo>
                  <a:pt x="755" y="8963"/>
                </a:lnTo>
                <a:lnTo>
                  <a:pt x="1038" y="8869"/>
                </a:lnTo>
                <a:lnTo>
                  <a:pt x="1416" y="8586"/>
                </a:lnTo>
                <a:lnTo>
                  <a:pt x="1416" y="8774"/>
                </a:lnTo>
                <a:lnTo>
                  <a:pt x="1510" y="8869"/>
                </a:lnTo>
                <a:lnTo>
                  <a:pt x="1699" y="8774"/>
                </a:lnTo>
                <a:lnTo>
                  <a:pt x="1793" y="8774"/>
                </a:lnTo>
                <a:lnTo>
                  <a:pt x="2265" y="8586"/>
                </a:lnTo>
                <a:lnTo>
                  <a:pt x="2642" y="8491"/>
                </a:lnTo>
                <a:lnTo>
                  <a:pt x="3397" y="8491"/>
                </a:lnTo>
                <a:lnTo>
                  <a:pt x="4152" y="8397"/>
                </a:lnTo>
                <a:lnTo>
                  <a:pt x="4623" y="8397"/>
                </a:lnTo>
                <a:lnTo>
                  <a:pt x="5001" y="8114"/>
                </a:lnTo>
                <a:lnTo>
                  <a:pt x="5001" y="8208"/>
                </a:lnTo>
                <a:lnTo>
                  <a:pt x="5284" y="8114"/>
                </a:lnTo>
                <a:lnTo>
                  <a:pt x="5850" y="7831"/>
                </a:lnTo>
                <a:lnTo>
                  <a:pt x="5944" y="7925"/>
                </a:lnTo>
                <a:lnTo>
                  <a:pt x="5850" y="8020"/>
                </a:lnTo>
                <a:lnTo>
                  <a:pt x="5850" y="8114"/>
                </a:lnTo>
                <a:lnTo>
                  <a:pt x="5944" y="8020"/>
                </a:lnTo>
                <a:lnTo>
                  <a:pt x="6416" y="7925"/>
                </a:lnTo>
                <a:lnTo>
                  <a:pt x="7170" y="7925"/>
                </a:lnTo>
                <a:lnTo>
                  <a:pt x="7170" y="8020"/>
                </a:lnTo>
                <a:lnTo>
                  <a:pt x="7076" y="8114"/>
                </a:lnTo>
                <a:lnTo>
                  <a:pt x="7265" y="8020"/>
                </a:lnTo>
                <a:lnTo>
                  <a:pt x="7359" y="7925"/>
                </a:lnTo>
                <a:lnTo>
                  <a:pt x="7359" y="7831"/>
                </a:lnTo>
                <a:lnTo>
                  <a:pt x="7548" y="8020"/>
                </a:lnTo>
                <a:lnTo>
                  <a:pt x="8397" y="7642"/>
                </a:lnTo>
                <a:lnTo>
                  <a:pt x="8963" y="7454"/>
                </a:lnTo>
                <a:lnTo>
                  <a:pt x="9151" y="7359"/>
                </a:lnTo>
                <a:lnTo>
                  <a:pt x="9246" y="7359"/>
                </a:lnTo>
                <a:lnTo>
                  <a:pt x="9151" y="7171"/>
                </a:lnTo>
                <a:lnTo>
                  <a:pt x="9246" y="7076"/>
                </a:lnTo>
                <a:lnTo>
                  <a:pt x="9340" y="7076"/>
                </a:lnTo>
                <a:lnTo>
                  <a:pt x="9340" y="7171"/>
                </a:lnTo>
                <a:lnTo>
                  <a:pt x="9434" y="7076"/>
                </a:lnTo>
                <a:lnTo>
                  <a:pt x="9529" y="7171"/>
                </a:lnTo>
                <a:lnTo>
                  <a:pt x="9434" y="7265"/>
                </a:lnTo>
                <a:lnTo>
                  <a:pt x="9340" y="7265"/>
                </a:lnTo>
                <a:lnTo>
                  <a:pt x="9340" y="7359"/>
                </a:lnTo>
                <a:lnTo>
                  <a:pt x="9717" y="7171"/>
                </a:lnTo>
                <a:lnTo>
                  <a:pt x="10095" y="7076"/>
                </a:lnTo>
                <a:lnTo>
                  <a:pt x="10095" y="7171"/>
                </a:lnTo>
                <a:lnTo>
                  <a:pt x="10001" y="7171"/>
                </a:lnTo>
                <a:lnTo>
                  <a:pt x="9906" y="7265"/>
                </a:lnTo>
                <a:lnTo>
                  <a:pt x="9906" y="7359"/>
                </a:lnTo>
                <a:lnTo>
                  <a:pt x="9623" y="7265"/>
                </a:lnTo>
                <a:lnTo>
                  <a:pt x="9717" y="7454"/>
                </a:lnTo>
                <a:lnTo>
                  <a:pt x="10850" y="7076"/>
                </a:lnTo>
                <a:lnTo>
                  <a:pt x="11038" y="7076"/>
                </a:lnTo>
                <a:lnTo>
                  <a:pt x="11133" y="7171"/>
                </a:lnTo>
                <a:lnTo>
                  <a:pt x="11321" y="7265"/>
                </a:lnTo>
                <a:lnTo>
                  <a:pt x="11416" y="7265"/>
                </a:lnTo>
                <a:lnTo>
                  <a:pt x="11604" y="7171"/>
                </a:lnTo>
                <a:lnTo>
                  <a:pt x="11793" y="6982"/>
                </a:lnTo>
                <a:lnTo>
                  <a:pt x="11887" y="6888"/>
                </a:lnTo>
                <a:lnTo>
                  <a:pt x="12170" y="6888"/>
                </a:lnTo>
                <a:lnTo>
                  <a:pt x="12076" y="7076"/>
                </a:lnTo>
                <a:lnTo>
                  <a:pt x="12265" y="7076"/>
                </a:lnTo>
                <a:lnTo>
                  <a:pt x="12359" y="6888"/>
                </a:lnTo>
                <a:lnTo>
                  <a:pt x="12548" y="6793"/>
                </a:lnTo>
                <a:lnTo>
                  <a:pt x="12736" y="6793"/>
                </a:lnTo>
                <a:lnTo>
                  <a:pt x="12453" y="6982"/>
                </a:lnTo>
                <a:lnTo>
                  <a:pt x="12925" y="6982"/>
                </a:lnTo>
                <a:lnTo>
                  <a:pt x="13491" y="6888"/>
                </a:lnTo>
                <a:lnTo>
                  <a:pt x="14434" y="6605"/>
                </a:lnTo>
                <a:lnTo>
                  <a:pt x="15849" y="6510"/>
                </a:lnTo>
                <a:lnTo>
                  <a:pt x="16510" y="6416"/>
                </a:lnTo>
                <a:lnTo>
                  <a:pt x="16982" y="6227"/>
                </a:lnTo>
                <a:lnTo>
                  <a:pt x="17831" y="6038"/>
                </a:lnTo>
                <a:lnTo>
                  <a:pt x="18680" y="6038"/>
                </a:lnTo>
                <a:lnTo>
                  <a:pt x="19057" y="5850"/>
                </a:lnTo>
                <a:lnTo>
                  <a:pt x="19340" y="5755"/>
                </a:lnTo>
                <a:lnTo>
                  <a:pt x="20472" y="5661"/>
                </a:lnTo>
                <a:lnTo>
                  <a:pt x="21604" y="5567"/>
                </a:lnTo>
                <a:lnTo>
                  <a:pt x="22736" y="5378"/>
                </a:lnTo>
                <a:lnTo>
                  <a:pt x="23774" y="5095"/>
                </a:lnTo>
                <a:lnTo>
                  <a:pt x="23774" y="5284"/>
                </a:lnTo>
                <a:lnTo>
                  <a:pt x="24151" y="5189"/>
                </a:lnTo>
                <a:lnTo>
                  <a:pt x="24246" y="5189"/>
                </a:lnTo>
                <a:lnTo>
                  <a:pt x="24246" y="5095"/>
                </a:lnTo>
                <a:lnTo>
                  <a:pt x="24623" y="5001"/>
                </a:lnTo>
                <a:lnTo>
                  <a:pt x="25000" y="5095"/>
                </a:lnTo>
                <a:lnTo>
                  <a:pt x="25378" y="5095"/>
                </a:lnTo>
                <a:lnTo>
                  <a:pt x="25755" y="4906"/>
                </a:lnTo>
                <a:lnTo>
                  <a:pt x="25755" y="5095"/>
                </a:lnTo>
                <a:lnTo>
                  <a:pt x="25849" y="5001"/>
                </a:lnTo>
                <a:lnTo>
                  <a:pt x="26132" y="4906"/>
                </a:lnTo>
                <a:lnTo>
                  <a:pt x="27264" y="4906"/>
                </a:lnTo>
                <a:lnTo>
                  <a:pt x="28491" y="4718"/>
                </a:lnTo>
                <a:lnTo>
                  <a:pt x="28302" y="4529"/>
                </a:lnTo>
                <a:lnTo>
                  <a:pt x="28491" y="4435"/>
                </a:lnTo>
                <a:lnTo>
                  <a:pt x="28585" y="4340"/>
                </a:lnTo>
                <a:lnTo>
                  <a:pt x="28774" y="4529"/>
                </a:lnTo>
                <a:lnTo>
                  <a:pt x="28679" y="4623"/>
                </a:lnTo>
                <a:lnTo>
                  <a:pt x="29717" y="4623"/>
                </a:lnTo>
                <a:lnTo>
                  <a:pt x="30189" y="4529"/>
                </a:lnTo>
                <a:lnTo>
                  <a:pt x="31510" y="4246"/>
                </a:lnTo>
                <a:lnTo>
                  <a:pt x="32076" y="4057"/>
                </a:lnTo>
                <a:lnTo>
                  <a:pt x="32547" y="3869"/>
                </a:lnTo>
                <a:lnTo>
                  <a:pt x="32642" y="3963"/>
                </a:lnTo>
                <a:lnTo>
                  <a:pt x="32830" y="4057"/>
                </a:lnTo>
                <a:lnTo>
                  <a:pt x="33019" y="4057"/>
                </a:lnTo>
                <a:lnTo>
                  <a:pt x="33679" y="3869"/>
                </a:lnTo>
                <a:lnTo>
                  <a:pt x="33962" y="3586"/>
                </a:lnTo>
                <a:lnTo>
                  <a:pt x="34623" y="3586"/>
                </a:lnTo>
                <a:lnTo>
                  <a:pt x="35660" y="3491"/>
                </a:lnTo>
                <a:lnTo>
                  <a:pt x="37170" y="3586"/>
                </a:lnTo>
                <a:lnTo>
                  <a:pt x="37547" y="3397"/>
                </a:lnTo>
                <a:lnTo>
                  <a:pt x="38019" y="3303"/>
                </a:lnTo>
                <a:lnTo>
                  <a:pt x="39151" y="3208"/>
                </a:lnTo>
                <a:lnTo>
                  <a:pt x="41038" y="3208"/>
                </a:lnTo>
                <a:lnTo>
                  <a:pt x="41038" y="3114"/>
                </a:lnTo>
                <a:lnTo>
                  <a:pt x="41226" y="3020"/>
                </a:lnTo>
                <a:lnTo>
                  <a:pt x="41981" y="2925"/>
                </a:lnTo>
                <a:lnTo>
                  <a:pt x="44811" y="2925"/>
                </a:lnTo>
                <a:lnTo>
                  <a:pt x="45000" y="2831"/>
                </a:lnTo>
                <a:lnTo>
                  <a:pt x="45189" y="2642"/>
                </a:lnTo>
                <a:lnTo>
                  <a:pt x="45283" y="2548"/>
                </a:lnTo>
                <a:lnTo>
                  <a:pt x="45566" y="2548"/>
                </a:lnTo>
                <a:lnTo>
                  <a:pt x="45472" y="2737"/>
                </a:lnTo>
                <a:lnTo>
                  <a:pt x="45472" y="2737"/>
                </a:lnTo>
                <a:lnTo>
                  <a:pt x="46132" y="2548"/>
                </a:lnTo>
                <a:lnTo>
                  <a:pt x="46887" y="2548"/>
                </a:lnTo>
                <a:lnTo>
                  <a:pt x="47547" y="2454"/>
                </a:lnTo>
                <a:lnTo>
                  <a:pt x="48207" y="2265"/>
                </a:lnTo>
                <a:lnTo>
                  <a:pt x="48302" y="2359"/>
                </a:lnTo>
                <a:lnTo>
                  <a:pt x="49434" y="2359"/>
                </a:lnTo>
                <a:lnTo>
                  <a:pt x="49717" y="2265"/>
                </a:lnTo>
                <a:lnTo>
                  <a:pt x="50094" y="2171"/>
                </a:lnTo>
                <a:lnTo>
                  <a:pt x="50755" y="2076"/>
                </a:lnTo>
                <a:lnTo>
                  <a:pt x="52170" y="1982"/>
                </a:lnTo>
                <a:lnTo>
                  <a:pt x="54056" y="1793"/>
                </a:lnTo>
                <a:lnTo>
                  <a:pt x="56132" y="1510"/>
                </a:lnTo>
                <a:lnTo>
                  <a:pt x="56037" y="1605"/>
                </a:lnTo>
                <a:lnTo>
                  <a:pt x="55943" y="1699"/>
                </a:lnTo>
                <a:lnTo>
                  <a:pt x="55754" y="1699"/>
                </a:lnTo>
                <a:lnTo>
                  <a:pt x="55471" y="1793"/>
                </a:lnTo>
                <a:lnTo>
                  <a:pt x="55377" y="1888"/>
                </a:lnTo>
                <a:lnTo>
                  <a:pt x="56415" y="1605"/>
                </a:lnTo>
                <a:lnTo>
                  <a:pt x="56887" y="1510"/>
                </a:lnTo>
                <a:lnTo>
                  <a:pt x="56981" y="1605"/>
                </a:lnTo>
                <a:lnTo>
                  <a:pt x="56887" y="1699"/>
                </a:lnTo>
                <a:lnTo>
                  <a:pt x="57358" y="1605"/>
                </a:lnTo>
                <a:lnTo>
                  <a:pt x="57736" y="1605"/>
                </a:lnTo>
                <a:lnTo>
                  <a:pt x="58207" y="1510"/>
                </a:lnTo>
                <a:lnTo>
                  <a:pt x="58679" y="1510"/>
                </a:lnTo>
                <a:lnTo>
                  <a:pt x="58773" y="1416"/>
                </a:lnTo>
                <a:lnTo>
                  <a:pt x="58868" y="1322"/>
                </a:lnTo>
                <a:lnTo>
                  <a:pt x="59056" y="1133"/>
                </a:lnTo>
                <a:lnTo>
                  <a:pt x="59151" y="1227"/>
                </a:lnTo>
                <a:lnTo>
                  <a:pt x="59339" y="1227"/>
                </a:lnTo>
                <a:lnTo>
                  <a:pt x="59434" y="1322"/>
                </a:lnTo>
                <a:lnTo>
                  <a:pt x="59339" y="1510"/>
                </a:lnTo>
                <a:lnTo>
                  <a:pt x="59811" y="1416"/>
                </a:lnTo>
                <a:lnTo>
                  <a:pt x="60000" y="1322"/>
                </a:lnTo>
                <a:lnTo>
                  <a:pt x="60094" y="1416"/>
                </a:lnTo>
                <a:lnTo>
                  <a:pt x="60377" y="1322"/>
                </a:lnTo>
                <a:lnTo>
                  <a:pt x="60660" y="1227"/>
                </a:lnTo>
                <a:lnTo>
                  <a:pt x="61320" y="1133"/>
                </a:lnTo>
                <a:lnTo>
                  <a:pt x="61981" y="1227"/>
                </a:lnTo>
                <a:lnTo>
                  <a:pt x="62641" y="1227"/>
                </a:lnTo>
                <a:lnTo>
                  <a:pt x="62547" y="1133"/>
                </a:lnTo>
                <a:lnTo>
                  <a:pt x="63207" y="1039"/>
                </a:lnTo>
                <a:lnTo>
                  <a:pt x="63019" y="1133"/>
                </a:lnTo>
                <a:lnTo>
                  <a:pt x="63585" y="1133"/>
                </a:lnTo>
                <a:lnTo>
                  <a:pt x="63302" y="1039"/>
                </a:lnTo>
                <a:lnTo>
                  <a:pt x="63773" y="850"/>
                </a:lnTo>
                <a:lnTo>
                  <a:pt x="64151" y="756"/>
                </a:lnTo>
                <a:lnTo>
                  <a:pt x="64434" y="850"/>
                </a:lnTo>
                <a:lnTo>
                  <a:pt x="64434" y="1133"/>
                </a:lnTo>
                <a:lnTo>
                  <a:pt x="65283" y="850"/>
                </a:lnTo>
                <a:lnTo>
                  <a:pt x="65283" y="944"/>
                </a:lnTo>
                <a:lnTo>
                  <a:pt x="65471" y="944"/>
                </a:lnTo>
                <a:lnTo>
                  <a:pt x="65566" y="850"/>
                </a:lnTo>
                <a:lnTo>
                  <a:pt x="65754" y="944"/>
                </a:lnTo>
                <a:lnTo>
                  <a:pt x="66132" y="850"/>
                </a:lnTo>
                <a:lnTo>
                  <a:pt x="66981" y="850"/>
                </a:lnTo>
                <a:lnTo>
                  <a:pt x="66981" y="944"/>
                </a:lnTo>
                <a:lnTo>
                  <a:pt x="66886" y="1039"/>
                </a:lnTo>
                <a:lnTo>
                  <a:pt x="66792" y="1039"/>
                </a:lnTo>
                <a:lnTo>
                  <a:pt x="66792" y="1133"/>
                </a:lnTo>
                <a:lnTo>
                  <a:pt x="67641" y="944"/>
                </a:lnTo>
                <a:lnTo>
                  <a:pt x="68113" y="850"/>
                </a:lnTo>
                <a:lnTo>
                  <a:pt x="68584" y="850"/>
                </a:lnTo>
                <a:lnTo>
                  <a:pt x="68773" y="944"/>
                </a:lnTo>
                <a:lnTo>
                  <a:pt x="68962" y="944"/>
                </a:lnTo>
                <a:lnTo>
                  <a:pt x="69150" y="850"/>
                </a:lnTo>
                <a:lnTo>
                  <a:pt x="70849" y="944"/>
                </a:lnTo>
                <a:lnTo>
                  <a:pt x="71509" y="850"/>
                </a:lnTo>
                <a:lnTo>
                  <a:pt x="72169" y="756"/>
                </a:lnTo>
                <a:lnTo>
                  <a:pt x="73207" y="756"/>
                </a:lnTo>
                <a:lnTo>
                  <a:pt x="73584" y="944"/>
                </a:lnTo>
                <a:lnTo>
                  <a:pt x="73962" y="944"/>
                </a:lnTo>
                <a:lnTo>
                  <a:pt x="73773" y="756"/>
                </a:lnTo>
                <a:lnTo>
                  <a:pt x="74056" y="567"/>
                </a:lnTo>
                <a:lnTo>
                  <a:pt x="74150" y="567"/>
                </a:lnTo>
                <a:lnTo>
                  <a:pt x="74150" y="756"/>
                </a:lnTo>
                <a:lnTo>
                  <a:pt x="74339" y="850"/>
                </a:lnTo>
                <a:lnTo>
                  <a:pt x="74433" y="756"/>
                </a:lnTo>
                <a:lnTo>
                  <a:pt x="74716" y="661"/>
                </a:lnTo>
                <a:lnTo>
                  <a:pt x="75188" y="661"/>
                </a:lnTo>
                <a:lnTo>
                  <a:pt x="75188" y="756"/>
                </a:lnTo>
                <a:lnTo>
                  <a:pt x="74999" y="850"/>
                </a:lnTo>
                <a:lnTo>
                  <a:pt x="75377" y="756"/>
                </a:lnTo>
                <a:lnTo>
                  <a:pt x="75754" y="756"/>
                </a:lnTo>
                <a:lnTo>
                  <a:pt x="75471" y="850"/>
                </a:lnTo>
                <a:lnTo>
                  <a:pt x="75565" y="944"/>
                </a:lnTo>
                <a:lnTo>
                  <a:pt x="76226" y="1039"/>
                </a:lnTo>
                <a:lnTo>
                  <a:pt x="76320" y="850"/>
                </a:lnTo>
                <a:lnTo>
                  <a:pt x="76509" y="850"/>
                </a:lnTo>
                <a:lnTo>
                  <a:pt x="76792" y="756"/>
                </a:lnTo>
                <a:lnTo>
                  <a:pt x="77075" y="661"/>
                </a:lnTo>
                <a:lnTo>
                  <a:pt x="76886" y="850"/>
                </a:lnTo>
                <a:lnTo>
                  <a:pt x="76981" y="944"/>
                </a:lnTo>
                <a:lnTo>
                  <a:pt x="77264" y="1039"/>
                </a:lnTo>
                <a:lnTo>
                  <a:pt x="77547" y="1133"/>
                </a:lnTo>
                <a:lnTo>
                  <a:pt x="77924" y="1227"/>
                </a:lnTo>
                <a:lnTo>
                  <a:pt x="78018" y="1133"/>
                </a:lnTo>
                <a:lnTo>
                  <a:pt x="77924" y="1039"/>
                </a:lnTo>
                <a:lnTo>
                  <a:pt x="78207" y="944"/>
                </a:lnTo>
                <a:lnTo>
                  <a:pt x="78490" y="1039"/>
                </a:lnTo>
                <a:lnTo>
                  <a:pt x="78773" y="1039"/>
                </a:lnTo>
                <a:lnTo>
                  <a:pt x="79056" y="1133"/>
                </a:lnTo>
                <a:lnTo>
                  <a:pt x="79716" y="944"/>
                </a:lnTo>
                <a:lnTo>
                  <a:pt x="80282" y="756"/>
                </a:lnTo>
                <a:lnTo>
                  <a:pt x="80282" y="850"/>
                </a:lnTo>
                <a:lnTo>
                  <a:pt x="80188" y="944"/>
                </a:lnTo>
                <a:lnTo>
                  <a:pt x="80848" y="1039"/>
                </a:lnTo>
                <a:lnTo>
                  <a:pt x="81131" y="1039"/>
                </a:lnTo>
                <a:lnTo>
                  <a:pt x="81131" y="1133"/>
                </a:lnTo>
                <a:lnTo>
                  <a:pt x="81037" y="1227"/>
                </a:lnTo>
                <a:lnTo>
                  <a:pt x="81697" y="1039"/>
                </a:lnTo>
                <a:lnTo>
                  <a:pt x="81886" y="944"/>
                </a:lnTo>
                <a:lnTo>
                  <a:pt x="81792" y="850"/>
                </a:lnTo>
                <a:lnTo>
                  <a:pt x="81414" y="850"/>
                </a:lnTo>
                <a:lnTo>
                  <a:pt x="80943" y="944"/>
                </a:lnTo>
                <a:lnTo>
                  <a:pt x="81037" y="756"/>
                </a:lnTo>
                <a:lnTo>
                  <a:pt x="80754" y="944"/>
                </a:lnTo>
                <a:lnTo>
                  <a:pt x="80660" y="756"/>
                </a:lnTo>
                <a:lnTo>
                  <a:pt x="80754" y="661"/>
                </a:lnTo>
                <a:lnTo>
                  <a:pt x="80188" y="661"/>
                </a:lnTo>
                <a:lnTo>
                  <a:pt x="80188" y="567"/>
                </a:lnTo>
                <a:lnTo>
                  <a:pt x="80282" y="567"/>
                </a:lnTo>
                <a:lnTo>
                  <a:pt x="79528" y="473"/>
                </a:lnTo>
                <a:lnTo>
                  <a:pt x="79339" y="567"/>
                </a:lnTo>
                <a:lnTo>
                  <a:pt x="79245" y="567"/>
                </a:lnTo>
                <a:lnTo>
                  <a:pt x="79245" y="661"/>
                </a:lnTo>
                <a:lnTo>
                  <a:pt x="79056" y="850"/>
                </a:lnTo>
                <a:lnTo>
                  <a:pt x="78867" y="378"/>
                </a:lnTo>
                <a:lnTo>
                  <a:pt x="78679" y="473"/>
                </a:lnTo>
                <a:lnTo>
                  <a:pt x="78396" y="567"/>
                </a:lnTo>
                <a:lnTo>
                  <a:pt x="78018" y="661"/>
                </a:lnTo>
                <a:lnTo>
                  <a:pt x="77924" y="661"/>
                </a:lnTo>
                <a:lnTo>
                  <a:pt x="77830" y="567"/>
                </a:lnTo>
                <a:lnTo>
                  <a:pt x="77075" y="567"/>
                </a:lnTo>
                <a:lnTo>
                  <a:pt x="77264" y="473"/>
                </a:lnTo>
                <a:lnTo>
                  <a:pt x="77169" y="284"/>
                </a:lnTo>
                <a:lnTo>
                  <a:pt x="76981" y="378"/>
                </a:lnTo>
                <a:lnTo>
                  <a:pt x="76792" y="473"/>
                </a:lnTo>
                <a:lnTo>
                  <a:pt x="76037" y="473"/>
                </a:lnTo>
                <a:lnTo>
                  <a:pt x="74716" y="190"/>
                </a:lnTo>
                <a:lnTo>
                  <a:pt x="74433" y="378"/>
                </a:lnTo>
                <a:lnTo>
                  <a:pt x="74056" y="378"/>
                </a:lnTo>
                <a:lnTo>
                  <a:pt x="74150" y="190"/>
                </a:lnTo>
                <a:lnTo>
                  <a:pt x="74056" y="190"/>
                </a:lnTo>
                <a:lnTo>
                  <a:pt x="73773" y="284"/>
                </a:lnTo>
                <a:lnTo>
                  <a:pt x="73773" y="95"/>
                </a:lnTo>
                <a:lnTo>
                  <a:pt x="73301" y="190"/>
                </a:lnTo>
                <a:lnTo>
                  <a:pt x="72830" y="190"/>
                </a:lnTo>
                <a:lnTo>
                  <a:pt x="72830" y="378"/>
                </a:lnTo>
                <a:lnTo>
                  <a:pt x="72924" y="473"/>
                </a:lnTo>
                <a:lnTo>
                  <a:pt x="72924" y="567"/>
                </a:lnTo>
                <a:lnTo>
                  <a:pt x="72735" y="661"/>
                </a:lnTo>
                <a:lnTo>
                  <a:pt x="72735" y="567"/>
                </a:lnTo>
                <a:lnTo>
                  <a:pt x="72547" y="473"/>
                </a:lnTo>
                <a:lnTo>
                  <a:pt x="72452" y="378"/>
                </a:lnTo>
                <a:lnTo>
                  <a:pt x="72641" y="284"/>
                </a:lnTo>
                <a:lnTo>
                  <a:pt x="71603" y="284"/>
                </a:lnTo>
                <a:lnTo>
                  <a:pt x="70849" y="190"/>
                </a:lnTo>
                <a:lnTo>
                  <a:pt x="70660" y="284"/>
                </a:lnTo>
                <a:lnTo>
                  <a:pt x="69905" y="473"/>
                </a:lnTo>
                <a:lnTo>
                  <a:pt x="69056" y="473"/>
                </a:lnTo>
                <a:lnTo>
                  <a:pt x="68207" y="378"/>
                </a:lnTo>
                <a:lnTo>
                  <a:pt x="67547" y="284"/>
                </a:lnTo>
                <a:lnTo>
                  <a:pt x="67641" y="190"/>
                </a:lnTo>
                <a:lnTo>
                  <a:pt x="67735" y="190"/>
                </a:lnTo>
                <a:lnTo>
                  <a:pt x="67169" y="95"/>
                </a:lnTo>
                <a:lnTo>
                  <a:pt x="66698" y="95"/>
                </a:lnTo>
                <a:lnTo>
                  <a:pt x="66886" y="190"/>
                </a:lnTo>
                <a:lnTo>
                  <a:pt x="65283" y="190"/>
                </a:lnTo>
                <a:lnTo>
                  <a:pt x="64905" y="95"/>
                </a:lnTo>
                <a:lnTo>
                  <a:pt x="64905" y="190"/>
                </a:lnTo>
                <a:lnTo>
                  <a:pt x="65000" y="190"/>
                </a:lnTo>
                <a:lnTo>
                  <a:pt x="65094" y="284"/>
                </a:lnTo>
                <a:lnTo>
                  <a:pt x="65094" y="378"/>
                </a:lnTo>
                <a:lnTo>
                  <a:pt x="64528" y="284"/>
                </a:lnTo>
                <a:lnTo>
                  <a:pt x="63962" y="190"/>
                </a:lnTo>
                <a:lnTo>
                  <a:pt x="63773" y="284"/>
                </a:lnTo>
                <a:lnTo>
                  <a:pt x="63585" y="473"/>
                </a:lnTo>
                <a:lnTo>
                  <a:pt x="63396" y="567"/>
                </a:lnTo>
                <a:lnTo>
                  <a:pt x="63302" y="567"/>
                </a:lnTo>
                <a:lnTo>
                  <a:pt x="63207" y="473"/>
                </a:lnTo>
                <a:lnTo>
                  <a:pt x="63207" y="284"/>
                </a:lnTo>
                <a:lnTo>
                  <a:pt x="63396" y="284"/>
                </a:lnTo>
                <a:lnTo>
                  <a:pt x="63490" y="190"/>
                </a:lnTo>
                <a:lnTo>
                  <a:pt x="63113" y="190"/>
                </a:lnTo>
                <a:lnTo>
                  <a:pt x="61981" y="284"/>
                </a:lnTo>
                <a:lnTo>
                  <a:pt x="61320" y="284"/>
                </a:lnTo>
                <a:lnTo>
                  <a:pt x="61226" y="190"/>
                </a:lnTo>
                <a:lnTo>
                  <a:pt x="61320" y="95"/>
                </a:lnTo>
                <a:lnTo>
                  <a:pt x="60849" y="190"/>
                </a:lnTo>
                <a:lnTo>
                  <a:pt x="60547" y="3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28275" y="1428825"/>
            <a:ext cx="5887500" cy="290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&gt;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28275" y="1428825"/>
            <a:ext cx="5887500" cy="29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&gt;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ctrTitle"/>
          </p:nvPr>
        </p:nvSpPr>
        <p:spPr>
          <a:xfrm>
            <a:off x="2230596" y="1612445"/>
            <a:ext cx="4063200" cy="165604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VE" sz="3200" dirty="0" smtClean="0"/>
              <a:t>El Papel de la Investigación de mercados en la Toma de Decisiones</a:t>
            </a:r>
            <a:endParaRPr sz="3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254" y="826852"/>
            <a:ext cx="971145" cy="97276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737370" y="3715966"/>
            <a:ext cx="2339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600" dirty="0" smtClean="0"/>
              <a:t>Profe. Belkis </a:t>
            </a:r>
            <a:r>
              <a:rPr lang="es-VE" sz="1600" dirty="0" err="1" smtClean="0"/>
              <a:t>Camacaro</a:t>
            </a:r>
            <a:endParaRPr lang="es-VE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Segmentación de mercados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Crear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perfiles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los clientes y entender las características de su comportamiento son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puntos fundamentales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interés en todo proyecto de investigación de mercados. </a:t>
            </a:r>
            <a:endParaRPr lang="es-VE" sz="1800" dirty="0" smtClean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Determinar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por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qué los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consumidores se comportan como lo hacen, es el punto crítico entre la investigación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 mercados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y el desarrollo de programas.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9422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8250" y="674150"/>
            <a:ext cx="5887500" cy="445500"/>
          </a:xfrm>
        </p:spPr>
        <p:txBody>
          <a:bodyPr/>
          <a:lstStyle/>
          <a:p>
            <a:r>
              <a:rPr lang="es-VE" dirty="0" smtClean="0"/>
              <a:t>Análisis de la Competencia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8250" y="1119650"/>
            <a:ext cx="5887500" cy="2908800"/>
          </a:xfrm>
        </p:spPr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Investigar a la competencia requiere un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análisis de importancia y desempeño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el cual es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un método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para evaluar las estrategias, fortalezas, limitaciones y planes futuros de los competidores.</a:t>
            </a:r>
          </a:p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En este análisis se pide a los consumidores que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identifiquen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los principales atributos que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motivan sus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hábitos de compra y que pueden ser el precio, rendimiento de un producto, calidad, envío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y entrega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correctos, o comodidad de la ubicación de la tienda. Después, se pide a los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consumidores que califiquen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 importancia de esos atributos.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5901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>
                <a:solidFill>
                  <a:srgbClr val="393B44"/>
                </a:solidFill>
                <a:latin typeface="Patrick Hand SC" panose="020B0604020202020204" charset="0"/>
                <a:ea typeface="Patrick Hand SC" panose="020B0604020202020204" charset="0"/>
                <a:cs typeface="Patrick Hand SC" panose="020B0604020202020204" charset="0"/>
              </a:rPr>
              <a:t>Análisis de la Competencia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latin typeface="TimesLTStd-Roman"/>
              </a:rPr>
              <a:t>Según las </a:t>
            </a:r>
            <a:r>
              <a:rPr lang="es-VE" sz="1800" dirty="0" smtClean="0">
                <a:latin typeface="TimesLTStd-Roman"/>
              </a:rPr>
              <a:t>calificaciones </a:t>
            </a:r>
            <a:r>
              <a:rPr lang="es-VE" sz="1800" dirty="0">
                <a:latin typeface="TimesLTStd-Roman"/>
              </a:rPr>
              <a:t>de importancia, los investigadores </a:t>
            </a:r>
            <a:r>
              <a:rPr lang="es-VE" sz="1800" dirty="0" smtClean="0">
                <a:latin typeface="TimesLTStd-Roman"/>
              </a:rPr>
              <a:t>identifican </a:t>
            </a:r>
            <a:r>
              <a:rPr lang="es-VE" sz="1800" dirty="0">
                <a:latin typeface="TimesLTStd-Roman"/>
              </a:rPr>
              <a:t>y evalúan a las </a:t>
            </a:r>
            <a:r>
              <a:rPr lang="es-VE" sz="1800" dirty="0" smtClean="0">
                <a:latin typeface="TimesLTStd-Roman"/>
              </a:rPr>
              <a:t>empresas competidoras</a:t>
            </a:r>
            <a:r>
              <a:rPr lang="es-VE" sz="1800" dirty="0">
                <a:latin typeface="TimesLTStd-Roman"/>
              </a:rPr>
              <a:t>. </a:t>
            </a:r>
            <a:endParaRPr lang="es-VE" sz="1800" dirty="0" smtClean="0"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latin typeface="TimesLTStd-Roman"/>
              </a:rPr>
              <a:t>Los </a:t>
            </a:r>
            <a:r>
              <a:rPr lang="es-VE" sz="1800" dirty="0">
                <a:latin typeface="TimesLTStd-Roman"/>
              </a:rPr>
              <a:t>atributos con </a:t>
            </a:r>
            <a:r>
              <a:rPr lang="es-VE" sz="1800" dirty="0" smtClean="0">
                <a:latin typeface="TimesLTStd-Roman"/>
              </a:rPr>
              <a:t>calificación </a:t>
            </a:r>
            <a:r>
              <a:rPr lang="es-VE" sz="1800" dirty="0">
                <a:latin typeface="TimesLTStd-Roman"/>
              </a:rPr>
              <a:t>elevada se consideran fortalezas, </a:t>
            </a:r>
            <a:r>
              <a:rPr lang="es-VE" sz="1800" dirty="0" smtClean="0">
                <a:latin typeface="TimesLTStd-Roman"/>
              </a:rPr>
              <a:t>mientras que </a:t>
            </a:r>
            <a:r>
              <a:rPr lang="es-VE" sz="1800" dirty="0">
                <a:latin typeface="TimesLTStd-Roman"/>
              </a:rPr>
              <a:t>los mal </a:t>
            </a:r>
            <a:r>
              <a:rPr lang="es-VE" sz="1800" dirty="0" smtClean="0">
                <a:latin typeface="TimesLTStd-Roman"/>
              </a:rPr>
              <a:t>calificados </a:t>
            </a:r>
            <a:r>
              <a:rPr lang="es-VE" sz="1800" dirty="0">
                <a:latin typeface="TimesLTStd-Roman"/>
              </a:rPr>
              <a:t>como debilidades. </a:t>
            </a:r>
            <a:endParaRPr lang="es-VE" sz="1800" dirty="0" smtClean="0"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latin typeface="TimesLTStd-Roman"/>
              </a:rPr>
              <a:t>Cuando </a:t>
            </a:r>
            <a:r>
              <a:rPr lang="es-VE" sz="1800" dirty="0">
                <a:latin typeface="TimesLTStd-Roman"/>
              </a:rPr>
              <a:t>se analiza al conjunto de la competencia, </a:t>
            </a:r>
            <a:r>
              <a:rPr lang="es-VE" sz="1800" dirty="0" smtClean="0">
                <a:latin typeface="TimesLTStd-Roman"/>
              </a:rPr>
              <a:t>una compañía </a:t>
            </a:r>
            <a:r>
              <a:rPr lang="es-VE" sz="1800" dirty="0">
                <a:latin typeface="TimesLTStd-Roman"/>
              </a:rPr>
              <a:t>ve dónde concentran sus rivales las actividades de mercadotecnia y en qué punto </a:t>
            </a:r>
            <a:r>
              <a:rPr lang="es-VE" sz="1800" dirty="0" smtClean="0">
                <a:latin typeface="TimesLTStd-Roman"/>
              </a:rPr>
              <a:t>no están </a:t>
            </a:r>
            <a:r>
              <a:rPr lang="es-VE" sz="1800" dirty="0">
                <a:latin typeface="TimesLTStd-Roman"/>
              </a:rPr>
              <a:t>cumpliendo las expectativas de los clientes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51415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Fijación de Mercados Objetivos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  <a:latin typeface="TimesLTStd-Roman"/>
              </a:rPr>
              <a:t>El </a:t>
            </a:r>
            <a:r>
              <a:rPr lang="es-VE" sz="2000" b="1" dirty="0">
                <a:solidFill>
                  <a:srgbClr val="000000"/>
                </a:solidFill>
                <a:latin typeface="TimesLTStd-Bold"/>
              </a:rPr>
              <a:t>análisis de mercados objetivo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proporciona información útil para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identificar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a las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personas (o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compañías) que la organización quiere atender. Además, ayuda a la gerencia a determinar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la manera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más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eficiente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de atender al grupo señalado</a:t>
            </a:r>
            <a:endParaRPr lang="es-VE" sz="20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69034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Fijación de Mercados Objetivos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</a:rPr>
              <a:t>Con este análisis se pretende dar </a:t>
            </a:r>
            <a:r>
              <a:rPr lang="es-VE" sz="2000" dirty="0" smtClean="0">
                <a:solidFill>
                  <a:srgbClr val="000000"/>
                </a:solidFill>
              </a:rPr>
              <a:t>información sobre </a:t>
            </a:r>
            <a:r>
              <a:rPr lang="es-VE" sz="2000" dirty="0">
                <a:solidFill>
                  <a:srgbClr val="000000"/>
                </a:solidFill>
              </a:rPr>
              <a:t>los siguientes temas:</a:t>
            </a:r>
          </a:p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</a:rPr>
              <a:t>• Oportunidades para productos nuevos.</a:t>
            </a:r>
          </a:p>
          <a:p>
            <a:pPr marL="76200" indent="0" algn="just"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•Datos demográficos</a:t>
            </a:r>
            <a:r>
              <a:rPr lang="es-VE" sz="2000" dirty="0">
                <a:solidFill>
                  <a:srgbClr val="000000"/>
                </a:solidFill>
              </a:rPr>
              <a:t>, incluyendo opiniones y comportamientos.</a:t>
            </a:r>
          </a:p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</a:rPr>
              <a:t>• </a:t>
            </a:r>
            <a:r>
              <a:rPr lang="es-VE" sz="2000" dirty="0" smtClean="0">
                <a:solidFill>
                  <a:srgbClr val="000000"/>
                </a:solidFill>
              </a:rPr>
              <a:t>Perfiles </a:t>
            </a:r>
            <a:r>
              <a:rPr lang="es-VE" sz="2000" dirty="0">
                <a:solidFill>
                  <a:srgbClr val="000000"/>
                </a:solidFill>
              </a:rPr>
              <a:t>de usuarios, pautas de uso y actitudes.</a:t>
            </a:r>
          </a:p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</a:rPr>
              <a:t>• </a:t>
            </a:r>
            <a:r>
              <a:rPr lang="es-VE" sz="2000" dirty="0" smtClean="0">
                <a:solidFill>
                  <a:srgbClr val="000000"/>
                </a:solidFill>
              </a:rPr>
              <a:t>Eficacia </a:t>
            </a:r>
            <a:r>
              <a:rPr lang="es-VE" sz="2000" dirty="0">
                <a:solidFill>
                  <a:srgbClr val="000000"/>
                </a:solidFill>
              </a:rPr>
              <a:t>del programa de mercadotecnia actual de una compañía.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2723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Posicionamiento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latin typeface="TimesLTStd-Roman"/>
              </a:rPr>
              <a:t>El </a:t>
            </a:r>
            <a:r>
              <a:rPr lang="es-VE" sz="1800" b="1" dirty="0">
                <a:latin typeface="TimesLTStd-Bold"/>
              </a:rPr>
              <a:t>posicionamiento</a:t>
            </a:r>
            <a:r>
              <a:rPr lang="es-VE" sz="1800" dirty="0">
                <a:latin typeface="TimesLTStd-Roman"/>
              </a:rPr>
              <a:t>, los </a:t>
            </a:r>
            <a:r>
              <a:rPr lang="es-VE" sz="1800" i="1" dirty="0">
                <a:latin typeface="TimesLTStd-Italic"/>
              </a:rPr>
              <a:t>mapas perceptivos</a:t>
            </a:r>
            <a:r>
              <a:rPr lang="es-VE" sz="1800" dirty="0">
                <a:latin typeface="TimesLTStd-Roman"/>
              </a:rPr>
              <a:t>, es un proceso por el cual una compañía trata </a:t>
            </a:r>
            <a:r>
              <a:rPr lang="es-VE" sz="1800" dirty="0" smtClean="0">
                <a:latin typeface="TimesLTStd-Roman"/>
              </a:rPr>
              <a:t>de sugerir </a:t>
            </a:r>
            <a:r>
              <a:rPr lang="es-VE" sz="1800" dirty="0">
                <a:latin typeface="TimesLTStd-Roman"/>
              </a:rPr>
              <a:t>percepciones de su oferta de producto que sean congruentes con las necesidades y </a:t>
            </a:r>
            <a:r>
              <a:rPr lang="es-VE" sz="1800" dirty="0" smtClean="0">
                <a:latin typeface="TimesLTStd-Roman"/>
              </a:rPr>
              <a:t>preferencias de </a:t>
            </a:r>
            <a:r>
              <a:rPr lang="es-VE" sz="1800" dirty="0">
                <a:latin typeface="TimesLTStd-Roman"/>
              </a:rPr>
              <a:t>los clientes. </a:t>
            </a:r>
            <a:endParaRPr lang="es-VE" sz="1800" dirty="0" smtClean="0"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latin typeface="TimesLTStd-Roman"/>
              </a:rPr>
              <a:t>Para </a:t>
            </a:r>
            <a:r>
              <a:rPr lang="es-VE" sz="1800" dirty="0">
                <a:latin typeface="TimesLTStd-Roman"/>
              </a:rPr>
              <a:t>cumplir este </a:t>
            </a:r>
            <a:r>
              <a:rPr lang="es-VE" sz="1800" dirty="0" smtClean="0">
                <a:latin typeface="TimesLTStd-Roman"/>
              </a:rPr>
              <a:t>fin</a:t>
            </a:r>
            <a:r>
              <a:rPr lang="es-VE" sz="1800" dirty="0">
                <a:latin typeface="TimesLTStd-Roman"/>
              </a:rPr>
              <a:t>, las compañías combinan diferentes </a:t>
            </a:r>
            <a:r>
              <a:rPr lang="es-VE" sz="1800" dirty="0" smtClean="0">
                <a:latin typeface="TimesLTStd-Roman"/>
              </a:rPr>
              <a:t>elementos de </a:t>
            </a:r>
            <a:r>
              <a:rPr lang="es-VE" sz="1800" dirty="0">
                <a:latin typeface="TimesLTStd-Roman"/>
              </a:rPr>
              <a:t>la mezcla de mercadotecnia para lograr que se satisfagan o se superen las expectativas de </a:t>
            </a:r>
            <a:r>
              <a:rPr lang="es-VE" sz="1800" dirty="0" smtClean="0">
                <a:latin typeface="TimesLTStd-Roman"/>
              </a:rPr>
              <a:t>los clientes </a:t>
            </a:r>
            <a:r>
              <a:rPr lang="es-VE" sz="1800" dirty="0">
                <a:latin typeface="TimesLTStd-Roman"/>
              </a:rPr>
              <a:t>objetivo.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82542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Posicionamiento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 tarea del investigador de mercado es proporcionar una panorámica de las relaciones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intrínsecas entre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los diferentes productos de la competencia, basándose en una muestra de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entrevistados familiarizados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con la categoría del producto que investiga. </a:t>
            </a:r>
            <a:endParaRPr lang="es-VE" sz="1800" dirty="0" smtClean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Se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le pide a los consumidores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que indiquen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su opinión sobre las semejanzas y diferencias de atributos importantes de los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productos de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marcas competidoras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520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Prueba y Concepto de Producto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Las tareas de investigación relacionadas con la planeación de productos nuevos son las </a:t>
            </a:r>
            <a:r>
              <a:rPr lang="es-VE" sz="1800" b="1" dirty="0" smtClean="0">
                <a:solidFill>
                  <a:srgbClr val="000000"/>
                </a:solidFill>
                <a:latin typeface="TimesLTStd-Bold"/>
              </a:rPr>
              <a:t>pruebas de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conceptos y productos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y las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pruebas de mercado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que aportan información para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decidir mejoras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productos e introducción de productos nuevos. </a:t>
            </a:r>
            <a:endParaRPr lang="es-VE" sz="1800" dirty="0" smtClean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Con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 prueba de productos se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trata de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responder dos preguntas fundamentales: qué rendimiento le ofrece el producto a un cliente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y cómo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se mejora un producto para que supere las expectativas.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0768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Prueba y Concepto de Producto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8275" y="1256300"/>
            <a:ext cx="5887500" cy="3081325"/>
          </a:xfrm>
        </p:spPr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En una prueba de productos,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las ideas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se cambian y se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afinan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para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identificar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las que cumplen y aun superan las expectativas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del mercado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. En particular, las pruebas de producto: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1.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Dan la información necesaria para diseñar y desarrollar productos nuevos.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2.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Determinan si productos nuevos o mejorados deben reemplazar a los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anteriores.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3.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Estiman el atractivo de otros productos para nuevos segmentos de mercado.</a:t>
            </a:r>
          </a:p>
          <a:p>
            <a:pPr marL="76200" indent="0" algn="just">
              <a:buNone/>
            </a:pP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18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38649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Decisiones de Precios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Las decisiones de precios se toman para tasar nuevos productos, establecer niveles de precios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en pruebas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mercado y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modificar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lo que se cobra por los productos. La investigación de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mercados da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respuesta a preguntas como las siguientes: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1.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¿De qué tamaño es la demanda posible en el mercado objetivo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?.</a:t>
            </a:r>
            <a:endParaRPr lang="es-VE" sz="1800" dirty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2.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¿Qué tan sensible es la demanda a los cambios de precios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?.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19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534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ANÁLISIS DE LA SITUACIÓN DE MERCADOTECNIA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2000" dirty="0">
                <a:solidFill>
                  <a:srgbClr val="000000"/>
                </a:solidFill>
                <a:latin typeface="TimesLTStd-Roman"/>
              </a:rPr>
              <a:t>El propósito del análisis de la situación es vigilar los programas de mercadotecnia y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determinar si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se requieren cambios. </a:t>
            </a:r>
            <a:endParaRPr lang="es-VE" sz="2000" dirty="0" smtClean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Un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análisis de situación comprende tres ámbitos: análisis del </a:t>
            </a:r>
            <a:r>
              <a:rPr lang="es-VE" sz="2000" dirty="0" smtClean="0">
                <a:solidFill>
                  <a:srgbClr val="000000"/>
                </a:solidFill>
                <a:latin typeface="TimesLTStd-Roman"/>
              </a:rPr>
              <a:t>mercado, segmentación </a:t>
            </a:r>
            <a:r>
              <a:rPr lang="es-VE" sz="2000" dirty="0">
                <a:solidFill>
                  <a:srgbClr val="000000"/>
                </a:solidFill>
                <a:latin typeface="TimesLTStd-Roman"/>
              </a:rPr>
              <a:t>del mercado y análisis de la competencia.</a:t>
            </a:r>
            <a:endParaRPr lang="es-VE" sz="20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44087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Decisiones de Precios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3.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¿Qué factores, aparte del precio, les parecen importantes a los clientes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?.</a:t>
            </a:r>
            <a:endParaRPr lang="es-VE" sz="1800" dirty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4.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¿Cuáles son los pronósticos de ventas en diversos niveles de precios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?.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64778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4294967295"/>
          </p:nvPr>
        </p:nvSpPr>
        <p:spPr>
          <a:xfrm>
            <a:off x="0" y="4646613"/>
            <a:ext cx="549275" cy="496887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21</a:t>
            </a:fld>
            <a:endParaRPr lang="es-VE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056" y="1521163"/>
            <a:ext cx="2021732" cy="202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ANÁLISIS DE LA SITUACIÓN DE MERCADOTECNIA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Cuando se realiza un análisis de la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situación, los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investigadores de mercados tienen que: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1.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Localizar 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identificar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nuevas oportunidades de mercado para una compañía (</a:t>
            </a:r>
            <a:r>
              <a:rPr lang="es-VE" sz="1800" i="1" dirty="0">
                <a:solidFill>
                  <a:srgbClr val="000000"/>
                </a:solidFill>
                <a:latin typeface="TimesLTStd-Italic"/>
              </a:rPr>
              <a:t>valoración </a:t>
            </a:r>
            <a:r>
              <a:rPr lang="es-VE" sz="1800" i="1" dirty="0" smtClean="0">
                <a:solidFill>
                  <a:srgbClr val="000000"/>
                </a:solidFill>
                <a:latin typeface="TimesLTStd-Italic"/>
              </a:rPr>
              <a:t>de oportunidades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).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2.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Identificar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grupos de clientes de un mercado o producto que tengan necesidades,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características o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preferencias parecidas (</a:t>
            </a:r>
            <a:r>
              <a:rPr lang="es-VE" sz="1800" i="1" dirty="0">
                <a:solidFill>
                  <a:srgbClr val="000000"/>
                </a:solidFill>
                <a:latin typeface="TimesLTStd-Italic"/>
              </a:rPr>
              <a:t>estudios de </a:t>
            </a:r>
            <a:r>
              <a:rPr lang="es-VE" sz="1800" i="1" dirty="0" smtClean="0">
                <a:solidFill>
                  <a:srgbClr val="000000"/>
                </a:solidFill>
                <a:latin typeface="TimesLTStd-Italic"/>
              </a:rPr>
              <a:t>beneficios </a:t>
            </a:r>
            <a:r>
              <a:rPr lang="es-VE" sz="1800" i="1" dirty="0">
                <a:solidFill>
                  <a:srgbClr val="000000"/>
                </a:solidFill>
                <a:latin typeface="TimesLTStd-Italic"/>
              </a:rPr>
              <a:t>y estilos de vida, estudios descriptivos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).</a:t>
            </a:r>
            <a:endParaRPr lang="es-VE" sz="1800" dirty="0">
              <a:solidFill>
                <a:srgbClr val="000000"/>
              </a:solidFill>
              <a:latin typeface="TimesLTStd-Roman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7739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ANÁLISIS DE LA SITUACIÓN DE MERCADOTECNIA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3152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  <a:ea typeface="Patrick Hand" panose="020B0604020202020204" charset="0"/>
                <a:cs typeface="Patrick Hand" panose="020B0604020202020204" charset="0"/>
              </a:rPr>
              <a:t>3. </a:t>
            </a:r>
            <a:r>
              <a:rPr lang="es-VE" sz="1800" dirty="0">
                <a:solidFill>
                  <a:srgbClr val="000000"/>
                </a:solidFill>
                <a:latin typeface="TimesLTStd-Roman"/>
                <a:ea typeface="Patrick Hand" panose="020B0604020202020204" charset="0"/>
                <a:cs typeface="Patrick Hand" panose="020B0604020202020204" charset="0"/>
              </a:rPr>
              <a:t>Identificar las ventajas y desventajas de los competidores actuales y potenciales (</a:t>
            </a:r>
            <a:r>
              <a:rPr lang="es-VE" sz="1800" i="1" dirty="0">
                <a:solidFill>
                  <a:srgbClr val="000000"/>
                </a:solidFill>
                <a:latin typeface="TimesLTStd-Italic"/>
                <a:ea typeface="Patrick Hand" panose="020B0604020202020204" charset="0"/>
                <a:cs typeface="Patrick Hand" panose="020B0604020202020204" charset="0"/>
              </a:rPr>
              <a:t>análisis </a:t>
            </a:r>
            <a:r>
              <a:rPr lang="es-VE" sz="1800" i="1" dirty="0" smtClean="0">
                <a:solidFill>
                  <a:srgbClr val="000000"/>
                </a:solidFill>
                <a:latin typeface="TimesLTStd-Italic"/>
                <a:ea typeface="Patrick Hand" panose="020B0604020202020204" charset="0"/>
                <a:cs typeface="Patrick Hand" panose="020B0604020202020204" charset="0"/>
              </a:rPr>
              <a:t>de Importancia </a:t>
            </a:r>
            <a:r>
              <a:rPr lang="es-VE" sz="1800" i="1" dirty="0">
                <a:solidFill>
                  <a:srgbClr val="000000"/>
                </a:solidFill>
                <a:latin typeface="TimesLTStd-Italic"/>
                <a:ea typeface="Patrick Hand" panose="020B0604020202020204" charset="0"/>
                <a:cs typeface="Patrick Hand" panose="020B0604020202020204" charset="0"/>
              </a:rPr>
              <a:t>y desempeño</a:t>
            </a:r>
            <a:r>
              <a:rPr lang="es-VE" sz="1800" dirty="0">
                <a:solidFill>
                  <a:srgbClr val="000000"/>
                </a:solidFill>
                <a:latin typeface="TimesLTStd-Roman"/>
                <a:ea typeface="Patrick Hand" panose="020B0604020202020204" charset="0"/>
                <a:cs typeface="Patrick Hand" panose="020B0604020202020204" charset="0"/>
              </a:rPr>
              <a:t>).</a:t>
            </a:r>
            <a:endParaRPr lang="es-VE" sz="1800" dirty="0"/>
          </a:p>
          <a:p>
            <a:pPr marL="76200" indent="0" algn="just">
              <a:buNone/>
            </a:pPr>
            <a:endParaRPr lang="es-VE" sz="1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3766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Análisis de Mercado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La tarea de investigación relacionada con el análisis del mercado es la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valoración de las </a:t>
            </a:r>
            <a:r>
              <a:rPr lang="es-VE" sz="1800" b="1" dirty="0" err="1" smtClean="0">
                <a:solidFill>
                  <a:srgbClr val="000000"/>
                </a:solidFill>
                <a:latin typeface="TimesLTStd-Bold"/>
              </a:rPr>
              <a:t>oportunidades</a:t>
            </a:r>
            <a:r>
              <a:rPr lang="es-VE" sz="1800" dirty="0" err="1" smtClean="0">
                <a:solidFill>
                  <a:srgbClr val="000000"/>
                </a:solidFill>
                <a:latin typeface="TimesLTStd-Roman"/>
              </a:rPr>
              <a:t>,que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consiste en recopilar información del mercado para pronosticar cambios. Las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compañías reúnen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información relevante para las tendencias </a:t>
            </a:r>
            <a:r>
              <a:rPr lang="es-VE" sz="1800" dirty="0" err="1">
                <a:solidFill>
                  <a:srgbClr val="000000"/>
                </a:solidFill>
                <a:latin typeface="TimesLTStd-Roman"/>
              </a:rPr>
              <a:t>macroambientales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 (políticas y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normativas económicas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sociales, culturales y tecnológicas) y evalúan la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influencia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dichas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tendencias en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el mercado del producto.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804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Análisis de Mercado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El papel de la investigación de mercado es reunir información sobre las variables </a:t>
            </a:r>
            <a:r>
              <a:rPr lang="es-VE" sz="1800" dirty="0" err="1" smtClean="0">
                <a:solidFill>
                  <a:srgbClr val="000000"/>
                </a:solidFill>
                <a:latin typeface="TimesLTStd-Roman"/>
              </a:rPr>
              <a:t>macroambientales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 para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en seguida, interpretarla a la luz de las consecuencias estratégicas que traería 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la empresa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. Los investigadores de mercados comúnmente aplican tres métodos en la recolección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 información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ambiental: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1.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Análisis de contenidos, con el cual estudian publicaciones comerciales, artículos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periodísticos, bibliografía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académica o bases de datos computarizadas para informarse sobre las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tendencias de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una empresa.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2355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Análisis de Mercado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2.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Entrevistas exhaustivas, formales y estructuradas que realizan a los especialistas de un campo.</a:t>
            </a:r>
          </a:p>
          <a:p>
            <a:pPr marL="76200" indent="0" algn="just">
              <a:buNone/>
            </a:pP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3.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Procedimientos formales de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calificación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con los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que usan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cuestionarios estructurados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para reunir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información de lo que sucede en el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medio.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6323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Segmentación de mercados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Unos elementos importantes en la segmentación de mercados son los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estudios de </a:t>
            </a:r>
            <a:r>
              <a:rPr lang="es-VE" sz="1800" b="1" dirty="0" smtClean="0">
                <a:solidFill>
                  <a:srgbClr val="000000"/>
                </a:solidFill>
                <a:latin typeface="TimesLTStd-Bold"/>
              </a:rPr>
              <a:t>beneficios y </a:t>
            </a:r>
            <a:r>
              <a:rPr lang="es-VE" sz="1800" b="1" dirty="0">
                <a:solidFill>
                  <a:srgbClr val="000000"/>
                </a:solidFill>
                <a:latin typeface="TimesLTStd-Bold"/>
              </a:rPr>
              <a:t>estilos de vida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en los que se examinan las semejanzas y diferencias de las necesidades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 los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consumidores. </a:t>
            </a:r>
            <a:endParaRPr lang="es-VE" sz="1800" dirty="0" smtClean="0">
              <a:solidFill>
                <a:srgbClr val="000000"/>
              </a:solidFill>
              <a:latin typeface="TimesLTStd-Roman"/>
            </a:endParaRPr>
          </a:p>
          <a:p>
            <a:pPr marL="76200" indent="0" algn="just">
              <a:buNone/>
            </a:pP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Los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investigadores se valen de estos estudios para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identificar segmentos del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mercado para los productos de una compañía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8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1367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Segmentación de mercados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>
                <a:solidFill>
                  <a:srgbClr val="000000"/>
                </a:solidFill>
                <a:latin typeface="TimesLTStd-Roman"/>
              </a:rPr>
              <a:t>El objetivo es reunir información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sobre las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características de los clientes,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beneficios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los productos y preferencias de marca.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Estos datos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junto con la información sobre edad, tamaño de la familia, ingreso y estilo de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vida, se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comparan con los esquemas de compra de ciertos productos (automóviles,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alimentos, electrodomésticos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, servicios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financieros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), con el fi n de esbozar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perfiles 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de segmentos </a:t>
            </a:r>
            <a:r>
              <a:rPr lang="es-VE" sz="1800" dirty="0" smtClean="0">
                <a:solidFill>
                  <a:srgbClr val="000000"/>
                </a:solidFill>
                <a:latin typeface="TimesLTStd-Roman"/>
              </a:rPr>
              <a:t>de mercados</a:t>
            </a:r>
            <a:r>
              <a:rPr lang="es-VE" sz="1800" dirty="0">
                <a:solidFill>
                  <a:srgbClr val="000000"/>
                </a:solidFill>
                <a:latin typeface="TimesLTStd-Roman"/>
              </a:rPr>
              <a:t>.</a:t>
            </a: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9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78761696"/>
      </p:ext>
    </p:extLst>
  </p:cSld>
  <p:clrMapOvr>
    <a:masterClrMapping/>
  </p:clrMapOvr>
</p:sld>
</file>

<file path=ppt/theme/theme1.xml><?xml version="1.0" encoding="utf-8"?>
<a:theme xmlns:a="http://schemas.openxmlformats.org/drawingml/2006/main" name="Talbot template">
  <a:themeElements>
    <a:clrScheme name="Custom 347">
      <a:dk1>
        <a:srgbClr val="393B44"/>
      </a:dk1>
      <a:lt1>
        <a:srgbClr val="FFFFFF"/>
      </a:lt1>
      <a:dk2>
        <a:srgbClr val="98ADBE"/>
      </a:dk2>
      <a:lt2>
        <a:srgbClr val="CDD6DD"/>
      </a:lt2>
      <a:accent1>
        <a:srgbClr val="2768CF"/>
      </a:accent1>
      <a:accent2>
        <a:srgbClr val="39B5D8"/>
      </a:accent2>
      <a:accent3>
        <a:srgbClr val="F16A39"/>
      </a:accent3>
      <a:accent4>
        <a:srgbClr val="DA2323"/>
      </a:accent4>
      <a:accent5>
        <a:srgbClr val="FFE599"/>
      </a:accent5>
      <a:accent6>
        <a:srgbClr val="FFD451"/>
      </a:accent6>
      <a:hlink>
        <a:srgbClr val="0B8FB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1214</Words>
  <Application>Microsoft Office PowerPoint</Application>
  <PresentationFormat>Presentación en pantalla (16:9)</PresentationFormat>
  <Paragraphs>83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Patrick Hand</vt:lpstr>
      <vt:lpstr>TimesLTStd-Roman</vt:lpstr>
      <vt:lpstr>TimesLTStd-Bold</vt:lpstr>
      <vt:lpstr>Patrick Hand SC</vt:lpstr>
      <vt:lpstr>TimesLTStd-Italic</vt:lpstr>
      <vt:lpstr>Arial</vt:lpstr>
      <vt:lpstr>Talbot template</vt:lpstr>
      <vt:lpstr>El Papel de la Investigación de mercados en la Toma de Decisiones</vt:lpstr>
      <vt:lpstr>ANÁLISIS DE LA SITUACIÓN DE MERCADOTECNIA</vt:lpstr>
      <vt:lpstr>ANÁLISIS DE LA SITUACIÓN DE MERCADOTECNIA</vt:lpstr>
      <vt:lpstr>ANÁLISIS DE LA SITUACIÓN DE MERCADOTECNIA</vt:lpstr>
      <vt:lpstr>Análisis de Mercado</vt:lpstr>
      <vt:lpstr>Análisis de Mercado</vt:lpstr>
      <vt:lpstr>Análisis de Mercado</vt:lpstr>
      <vt:lpstr>Segmentación de mercados</vt:lpstr>
      <vt:lpstr>Segmentación de mercados</vt:lpstr>
      <vt:lpstr>Segmentación de mercados</vt:lpstr>
      <vt:lpstr>Análisis de la Competencia</vt:lpstr>
      <vt:lpstr>Análisis de la Competencia</vt:lpstr>
      <vt:lpstr>Fijación de Mercados Objetivos</vt:lpstr>
      <vt:lpstr>Fijación de Mercados Objetivos</vt:lpstr>
      <vt:lpstr>Posicionamiento</vt:lpstr>
      <vt:lpstr>Posicionamiento</vt:lpstr>
      <vt:lpstr>Prueba y Concepto de Producto</vt:lpstr>
      <vt:lpstr>Prueba y Concepto de Producto</vt:lpstr>
      <vt:lpstr>Decisiones de Precios</vt:lpstr>
      <vt:lpstr>Decisiones de Precios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13</cp:revision>
  <dcterms:modified xsi:type="dcterms:W3CDTF">2021-11-11T23:40:30Z</dcterms:modified>
</cp:coreProperties>
</file>