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60" r:id="rId4"/>
    <p:sldId id="258" r:id="rId5"/>
    <p:sldId id="261" r:id="rId6"/>
    <p:sldId id="262" r:id="rId7"/>
    <p:sldId id="263" r:id="rId8"/>
    <p:sldId id="259" r:id="rId9"/>
    <p:sldId id="264" r:id="rId10"/>
    <p:sldId id="265" r:id="rId11"/>
    <p:sldId id="266" r:id="rId12"/>
    <p:sldId id="267" r:id="rId13"/>
    <p:sldId id="268" r:id="rId14"/>
    <p:sldId id="270" r:id="rId15"/>
    <p:sldId id="269" r:id="rId16"/>
    <p:sldId id="271" r:id="rId17"/>
    <p:sldId id="272" r:id="rId18"/>
  </p:sldIdLst>
  <p:sldSz cx="9144000" cy="6858000" type="screen4x3"/>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336800A6-E01D-441C-83A7-F1D0472FB71A}" type="datetimeFigureOut">
              <a:rPr lang="es-VE" smtClean="0"/>
              <a:t>14/01/2022</a:t>
            </a:fld>
            <a:endParaRPr lang="es-VE"/>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VE"/>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301D9C94-46A8-4336-BB1B-30468199366F}" type="slidenum">
              <a:rPr lang="es-VE" smtClean="0"/>
              <a:t>‹Nº›</a:t>
            </a:fld>
            <a:endParaRPr lang="es-V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36800A6-E01D-441C-83A7-F1D0472FB71A}" type="datetimeFigureOut">
              <a:rPr lang="es-VE" smtClean="0"/>
              <a:t>14/01/2022</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301D9C94-46A8-4336-BB1B-30468199366F}" type="slidenum">
              <a:rPr lang="es-VE" smtClean="0"/>
              <a:t>‹Nº›</a:t>
            </a:fld>
            <a:endParaRPr lang="es-V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36800A6-E01D-441C-83A7-F1D0472FB71A}" type="datetimeFigureOut">
              <a:rPr lang="es-VE" smtClean="0"/>
              <a:t>14/01/2022</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301D9C94-46A8-4336-BB1B-30468199366F}" type="slidenum">
              <a:rPr lang="es-VE" smtClean="0"/>
              <a:t>‹Nº›</a:t>
            </a:fld>
            <a:endParaRPr lang="es-V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336800A6-E01D-441C-83A7-F1D0472FB71A}" type="datetimeFigureOut">
              <a:rPr lang="es-VE" smtClean="0"/>
              <a:t>14/01/2022</a:t>
            </a:fld>
            <a:endParaRPr lang="es-VE"/>
          </a:p>
        </p:txBody>
      </p:sp>
      <p:sp>
        <p:nvSpPr>
          <p:cNvPr id="5" name="4 Marcador de pie de página"/>
          <p:cNvSpPr>
            <a:spLocks noGrp="1"/>
          </p:cNvSpPr>
          <p:nvPr>
            <p:ph type="ftr" sz="quarter" idx="11"/>
          </p:nvPr>
        </p:nvSpPr>
        <p:spPr>
          <a:xfrm>
            <a:off x="457200" y="6480969"/>
            <a:ext cx="4260056" cy="300831"/>
          </a:xfrm>
        </p:spPr>
        <p:txBody>
          <a:bodyPr/>
          <a:lstStyle/>
          <a:p>
            <a:endParaRPr lang="es-VE"/>
          </a:p>
        </p:txBody>
      </p:sp>
      <p:sp>
        <p:nvSpPr>
          <p:cNvPr id="6" name="5 Marcador de número de diapositiva"/>
          <p:cNvSpPr>
            <a:spLocks noGrp="1"/>
          </p:cNvSpPr>
          <p:nvPr>
            <p:ph type="sldNum" sz="quarter" idx="12"/>
          </p:nvPr>
        </p:nvSpPr>
        <p:spPr/>
        <p:txBody>
          <a:bodyPr/>
          <a:lstStyle/>
          <a:p>
            <a:fld id="{301D9C94-46A8-4336-BB1B-30468199366F}" type="slidenum">
              <a:rPr lang="es-VE" smtClean="0"/>
              <a:t>‹Nº›</a:t>
            </a:fld>
            <a:endParaRPr lang="es-V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336800A6-E01D-441C-83A7-F1D0472FB71A}" type="datetimeFigureOut">
              <a:rPr lang="es-VE" smtClean="0"/>
              <a:t>14/01/2022</a:t>
            </a:fld>
            <a:endParaRPr lang="es-VE"/>
          </a:p>
        </p:txBody>
      </p:sp>
      <p:sp>
        <p:nvSpPr>
          <p:cNvPr id="5" name="4 Marcador de pie de página"/>
          <p:cNvSpPr>
            <a:spLocks noGrp="1"/>
          </p:cNvSpPr>
          <p:nvPr>
            <p:ph type="ftr" sz="quarter" idx="11"/>
          </p:nvPr>
        </p:nvSpPr>
        <p:spPr>
          <a:xfrm>
            <a:off x="2619376" y="6480969"/>
            <a:ext cx="4260056" cy="300831"/>
          </a:xfrm>
        </p:spPr>
        <p:txBody>
          <a:bodyPr/>
          <a:lstStyle/>
          <a:p>
            <a:endParaRPr lang="es-VE"/>
          </a:p>
        </p:txBody>
      </p:sp>
      <p:sp>
        <p:nvSpPr>
          <p:cNvPr id="6" name="5 Marcador de número de diapositiva"/>
          <p:cNvSpPr>
            <a:spLocks noGrp="1"/>
          </p:cNvSpPr>
          <p:nvPr>
            <p:ph type="sldNum" sz="quarter" idx="12"/>
          </p:nvPr>
        </p:nvSpPr>
        <p:spPr>
          <a:xfrm>
            <a:off x="8451056" y="809624"/>
            <a:ext cx="502920" cy="300831"/>
          </a:xfrm>
        </p:spPr>
        <p:txBody>
          <a:bodyPr/>
          <a:lstStyle/>
          <a:p>
            <a:fld id="{301D9C94-46A8-4336-BB1B-30468199366F}" type="slidenum">
              <a:rPr lang="es-VE" smtClean="0"/>
              <a:t>‹Nº›</a:t>
            </a:fld>
            <a:endParaRPr lang="es-VE"/>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336800A6-E01D-441C-83A7-F1D0472FB71A}" type="datetimeFigureOut">
              <a:rPr lang="es-VE" smtClean="0"/>
              <a:t>14/01/2022</a:t>
            </a:fld>
            <a:endParaRPr lang="es-VE"/>
          </a:p>
        </p:txBody>
      </p:sp>
      <p:sp>
        <p:nvSpPr>
          <p:cNvPr id="6" name="5 Marcador de pie de página"/>
          <p:cNvSpPr>
            <a:spLocks noGrp="1"/>
          </p:cNvSpPr>
          <p:nvPr>
            <p:ph type="ftr" sz="quarter" idx="11"/>
          </p:nvPr>
        </p:nvSpPr>
        <p:spPr>
          <a:xfrm>
            <a:off x="457200" y="6480969"/>
            <a:ext cx="4260056" cy="301752"/>
          </a:xfrm>
        </p:spPr>
        <p:txBody>
          <a:bodyPr/>
          <a:lstStyle/>
          <a:p>
            <a:endParaRPr lang="es-VE"/>
          </a:p>
        </p:txBody>
      </p:sp>
      <p:sp>
        <p:nvSpPr>
          <p:cNvPr id="7" name="6 Marcador de número de diapositiva"/>
          <p:cNvSpPr>
            <a:spLocks noGrp="1"/>
          </p:cNvSpPr>
          <p:nvPr>
            <p:ph type="sldNum" sz="quarter" idx="12"/>
          </p:nvPr>
        </p:nvSpPr>
        <p:spPr>
          <a:xfrm>
            <a:off x="7589520" y="6480969"/>
            <a:ext cx="502920" cy="301752"/>
          </a:xfrm>
        </p:spPr>
        <p:txBody>
          <a:bodyPr/>
          <a:lstStyle/>
          <a:p>
            <a:fld id="{301D9C94-46A8-4336-BB1B-30468199366F}" type="slidenum">
              <a:rPr lang="es-VE" smtClean="0"/>
              <a:t>‹Nº›</a:t>
            </a:fld>
            <a:endParaRPr lang="es-V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336800A6-E01D-441C-83A7-F1D0472FB71A}" type="datetimeFigureOut">
              <a:rPr lang="es-VE" smtClean="0"/>
              <a:t>14/01/2022</a:t>
            </a:fld>
            <a:endParaRPr lang="es-VE"/>
          </a:p>
        </p:txBody>
      </p:sp>
      <p:sp>
        <p:nvSpPr>
          <p:cNvPr id="8" name="7 Marcador de pie de página"/>
          <p:cNvSpPr>
            <a:spLocks noGrp="1"/>
          </p:cNvSpPr>
          <p:nvPr>
            <p:ph type="ftr" sz="quarter" idx="11"/>
          </p:nvPr>
        </p:nvSpPr>
        <p:spPr>
          <a:xfrm>
            <a:off x="457200" y="6480969"/>
            <a:ext cx="4261104" cy="301752"/>
          </a:xfrm>
        </p:spPr>
        <p:txBody>
          <a:bodyPr/>
          <a:lstStyle/>
          <a:p>
            <a:endParaRPr lang="es-VE"/>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301D9C94-46A8-4336-BB1B-30468199366F}" type="slidenum">
              <a:rPr lang="es-VE" smtClean="0"/>
              <a:t>‹Nº›</a:t>
            </a:fld>
            <a:endParaRPr lang="es-VE"/>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336800A6-E01D-441C-83A7-F1D0472FB71A}" type="datetimeFigureOut">
              <a:rPr lang="es-VE" smtClean="0"/>
              <a:t>14/01/2022</a:t>
            </a:fld>
            <a:endParaRPr lang="es-VE"/>
          </a:p>
        </p:txBody>
      </p:sp>
      <p:sp>
        <p:nvSpPr>
          <p:cNvPr id="4" name="3 Marcador de pie de página"/>
          <p:cNvSpPr>
            <a:spLocks noGrp="1"/>
          </p:cNvSpPr>
          <p:nvPr>
            <p:ph type="ftr" sz="quarter" idx="11"/>
          </p:nvPr>
        </p:nvSpPr>
        <p:spPr/>
        <p:txBody>
          <a:bodyPr/>
          <a:lstStyle/>
          <a:p>
            <a:endParaRPr lang="es-VE"/>
          </a:p>
        </p:txBody>
      </p:sp>
      <p:sp>
        <p:nvSpPr>
          <p:cNvPr id="5" name="4 Marcador de número de diapositiva"/>
          <p:cNvSpPr>
            <a:spLocks noGrp="1"/>
          </p:cNvSpPr>
          <p:nvPr>
            <p:ph type="sldNum" sz="quarter" idx="12"/>
          </p:nvPr>
        </p:nvSpPr>
        <p:spPr/>
        <p:txBody>
          <a:bodyPr/>
          <a:lstStyle/>
          <a:p>
            <a:fld id="{301D9C94-46A8-4336-BB1B-30468199366F}" type="slidenum">
              <a:rPr lang="es-VE" smtClean="0"/>
              <a:t>‹Nº›</a:t>
            </a:fld>
            <a:endParaRPr lang="es-V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336800A6-E01D-441C-83A7-F1D0472FB71A}" type="datetimeFigureOut">
              <a:rPr lang="es-VE" smtClean="0"/>
              <a:t>14/01/2022</a:t>
            </a:fld>
            <a:endParaRPr lang="es-VE"/>
          </a:p>
        </p:txBody>
      </p:sp>
      <p:sp>
        <p:nvSpPr>
          <p:cNvPr id="3" name="2 Marcador de pie de página"/>
          <p:cNvSpPr>
            <a:spLocks noGrp="1"/>
          </p:cNvSpPr>
          <p:nvPr>
            <p:ph type="ftr" sz="quarter" idx="11"/>
          </p:nvPr>
        </p:nvSpPr>
        <p:spPr>
          <a:xfrm>
            <a:off x="457200" y="6481890"/>
            <a:ext cx="4260056" cy="300831"/>
          </a:xfrm>
        </p:spPr>
        <p:txBody>
          <a:bodyPr/>
          <a:lstStyle/>
          <a:p>
            <a:endParaRPr lang="es-VE"/>
          </a:p>
        </p:txBody>
      </p:sp>
      <p:sp>
        <p:nvSpPr>
          <p:cNvPr id="4" name="3 Marcador de número de diapositiva"/>
          <p:cNvSpPr>
            <a:spLocks noGrp="1"/>
          </p:cNvSpPr>
          <p:nvPr>
            <p:ph type="sldNum" sz="quarter" idx="12"/>
          </p:nvPr>
        </p:nvSpPr>
        <p:spPr>
          <a:xfrm>
            <a:off x="7589520" y="6480969"/>
            <a:ext cx="502920" cy="301752"/>
          </a:xfrm>
        </p:spPr>
        <p:txBody>
          <a:bodyPr/>
          <a:lstStyle/>
          <a:p>
            <a:fld id="{301D9C94-46A8-4336-BB1B-30468199366F}" type="slidenum">
              <a:rPr lang="es-VE" smtClean="0"/>
              <a:t>‹Nº›</a:t>
            </a:fld>
            <a:endParaRPr lang="es-V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336800A6-E01D-441C-83A7-F1D0472FB71A}" type="datetimeFigureOut">
              <a:rPr lang="es-VE" smtClean="0"/>
              <a:t>14/01/2022</a:t>
            </a:fld>
            <a:endParaRPr lang="es-VE"/>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VE"/>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301D9C94-46A8-4336-BB1B-30468199366F}" type="slidenum">
              <a:rPr lang="es-VE" smtClean="0"/>
              <a:t>‹Nº›</a:t>
            </a:fld>
            <a:endParaRPr lang="es-VE"/>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336800A6-E01D-441C-83A7-F1D0472FB71A}" type="datetimeFigureOut">
              <a:rPr lang="es-VE" smtClean="0"/>
              <a:t>14/01/2022</a:t>
            </a:fld>
            <a:endParaRPr lang="es-VE"/>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VE"/>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301D9C94-46A8-4336-BB1B-30468199366F}" type="slidenum">
              <a:rPr lang="es-VE" smtClean="0"/>
              <a:t>‹Nº›</a:t>
            </a:fld>
            <a:endParaRPr lang="es-VE"/>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36800A6-E01D-441C-83A7-F1D0472FB71A}" type="datetimeFigureOut">
              <a:rPr lang="es-VE" smtClean="0"/>
              <a:t>14/01/2022</a:t>
            </a:fld>
            <a:endParaRPr lang="es-VE"/>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VE"/>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301D9C94-46A8-4336-BB1B-30468199366F}" type="slidenum">
              <a:rPr lang="es-VE" smtClean="0"/>
              <a:t>‹Nº›</a:t>
            </a:fld>
            <a:endParaRPr lang="es-VE"/>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algn="ctr"/>
            <a:r>
              <a:rPr lang="es-VE" b="1" dirty="0" smtClean="0"/>
              <a:t>El Pensamiento Lateral</a:t>
            </a:r>
            <a:endParaRPr lang="es-VE" b="1" dirty="0"/>
          </a:p>
        </p:txBody>
      </p:sp>
      <p:sp>
        <p:nvSpPr>
          <p:cNvPr id="3" name="2 Subtítulo"/>
          <p:cNvSpPr>
            <a:spLocks noGrp="1"/>
          </p:cNvSpPr>
          <p:nvPr>
            <p:ph type="subTitle" idx="1"/>
          </p:nvPr>
        </p:nvSpPr>
        <p:spPr>
          <a:xfrm>
            <a:off x="755576" y="3573016"/>
            <a:ext cx="8062912" cy="1752600"/>
          </a:xfrm>
        </p:spPr>
        <p:txBody>
          <a:bodyPr/>
          <a:lstStyle/>
          <a:p>
            <a:r>
              <a:rPr lang="es-VE" b="1" dirty="0" smtClean="0"/>
              <a:t>Prof. Belkis </a:t>
            </a:r>
            <a:r>
              <a:rPr lang="es-VE" b="1" dirty="0" err="1" smtClean="0"/>
              <a:t>Camacaro</a:t>
            </a:r>
            <a:endParaRPr lang="es-VE" b="1" dirty="0"/>
          </a:p>
        </p:txBody>
      </p:sp>
    </p:spTree>
    <p:extLst>
      <p:ext uri="{BB962C8B-B14F-4D97-AF65-F5344CB8AC3E}">
        <p14:creationId xmlns:p14="http://schemas.microsoft.com/office/powerpoint/2010/main" val="623451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VE" dirty="0" smtClean="0"/>
              <a:t>¿Para qué sirve el Pensamiento Lateral?</a:t>
            </a:r>
            <a:endParaRPr lang="es-VE" dirty="0"/>
          </a:p>
        </p:txBody>
      </p:sp>
      <p:sp>
        <p:nvSpPr>
          <p:cNvPr id="3" name="2 Marcador de contenido"/>
          <p:cNvSpPr>
            <a:spLocks noGrp="1"/>
          </p:cNvSpPr>
          <p:nvPr>
            <p:ph idx="1"/>
          </p:nvPr>
        </p:nvSpPr>
        <p:spPr/>
        <p:txBody>
          <a:bodyPr>
            <a:normAutofit lnSpcReduction="10000"/>
          </a:bodyPr>
          <a:lstStyle/>
          <a:p>
            <a:pPr marL="64008" indent="0" algn="just">
              <a:buNone/>
            </a:pPr>
            <a:r>
              <a:rPr lang="es-VE" sz="2400" dirty="0" smtClean="0"/>
              <a:t>-El </a:t>
            </a:r>
            <a:r>
              <a:rPr lang="es-VE" sz="2400" dirty="0"/>
              <a:t>hecho de abandonar </a:t>
            </a:r>
            <a:r>
              <a:rPr lang="es-VE" sz="2400" dirty="0" smtClean="0"/>
              <a:t>este “confort lógico” </a:t>
            </a:r>
            <a:r>
              <a:rPr lang="es-VE" sz="2400" dirty="0"/>
              <a:t>permite percibir y procesar de otra manera, haciendo que surjan alternativas muy diversas y creativas. </a:t>
            </a:r>
            <a:endParaRPr lang="es-VE" sz="2400" dirty="0" smtClean="0"/>
          </a:p>
          <a:p>
            <a:pPr marL="64008" indent="0" algn="just">
              <a:buNone/>
            </a:pPr>
            <a:r>
              <a:rPr lang="es-VE" sz="2400" dirty="0" smtClean="0"/>
              <a:t>-Es </a:t>
            </a:r>
            <a:r>
              <a:rPr lang="es-VE" sz="2400" dirty="0"/>
              <a:t>importante tener en cuenta que las conclusiones a las que se lleguen por medio del pensamiento lateral no son irreales o ilógicas, sino todo lo contrario, son soluciones válidas y orientadas a la solución de problemas.</a:t>
            </a:r>
          </a:p>
          <a:p>
            <a:pPr marL="64008" indent="0" algn="just">
              <a:buNone/>
            </a:pPr>
            <a:r>
              <a:rPr lang="es-VE" sz="2400" dirty="0" smtClean="0"/>
              <a:t>-Es </a:t>
            </a:r>
            <a:r>
              <a:rPr lang="es-VE" sz="2400" dirty="0"/>
              <a:t>evidente que el hecho de pensar de forma lateral nos sirve para desarrollar la creatividad y el ingenio, rompiendo los patrones y guías habituales y ampliando la visión y perspectiva de las cosas.</a:t>
            </a:r>
          </a:p>
        </p:txBody>
      </p:sp>
    </p:spTree>
    <p:extLst>
      <p:ext uri="{BB962C8B-B14F-4D97-AF65-F5344CB8AC3E}">
        <p14:creationId xmlns:p14="http://schemas.microsoft.com/office/powerpoint/2010/main" val="812810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VE" dirty="0" smtClean="0"/>
              <a:t>Pensamiento Lateral y </a:t>
            </a:r>
            <a:r>
              <a:rPr lang="es-VE" dirty="0" err="1" smtClean="0"/>
              <a:t>Planner</a:t>
            </a:r>
            <a:r>
              <a:rPr lang="es-VE" dirty="0" smtClean="0"/>
              <a:t>…</a:t>
            </a:r>
            <a:endParaRPr lang="es-VE" dirty="0"/>
          </a:p>
        </p:txBody>
      </p:sp>
      <p:sp>
        <p:nvSpPr>
          <p:cNvPr id="3" name="2 Marcador de contenido"/>
          <p:cNvSpPr>
            <a:spLocks noGrp="1"/>
          </p:cNvSpPr>
          <p:nvPr>
            <p:ph idx="1"/>
          </p:nvPr>
        </p:nvSpPr>
        <p:spPr/>
        <p:txBody>
          <a:bodyPr>
            <a:normAutofit/>
          </a:bodyPr>
          <a:lstStyle/>
          <a:p>
            <a:pPr algn="just"/>
            <a:r>
              <a:rPr lang="es-VE" sz="2400" dirty="0"/>
              <a:t>La habilidad para encontrar respuestas y soluciones no evidentes que queda de manifiesto con el pensamiento lateral es muy útil en carreras o profesiones que requieren una gran capacidad creativa, como en marketing, publicidad, arquitectura o </a:t>
            </a:r>
            <a:r>
              <a:rPr lang="es-VE" sz="2400" dirty="0" smtClean="0"/>
              <a:t>diseño, y justamente esto es lo que el </a:t>
            </a:r>
            <a:r>
              <a:rPr lang="es-VE" sz="2400" b="1" i="1" dirty="0" err="1" smtClean="0">
                <a:solidFill>
                  <a:schemeClr val="accent1">
                    <a:lumMod val="60000"/>
                    <a:lumOff val="40000"/>
                  </a:schemeClr>
                </a:solidFill>
              </a:rPr>
              <a:t>Planner</a:t>
            </a:r>
            <a:r>
              <a:rPr lang="es-VE" sz="2400" dirty="0" smtClean="0"/>
              <a:t> debe usar y hacer que su equipo la desarrolle y despliegue al máximo</a:t>
            </a:r>
            <a:endParaRPr lang="es-VE" sz="2400" dirty="0"/>
          </a:p>
        </p:txBody>
      </p:sp>
    </p:spTree>
    <p:extLst>
      <p:ext uri="{BB962C8B-B14F-4D97-AF65-F5344CB8AC3E}">
        <p14:creationId xmlns:p14="http://schemas.microsoft.com/office/powerpoint/2010/main" val="3009678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VE" dirty="0"/>
              <a:t>Técnicas para desarrollar el pensamiento </a:t>
            </a:r>
            <a:r>
              <a:rPr lang="es-VE" dirty="0" smtClean="0"/>
              <a:t>lateral…</a:t>
            </a:r>
            <a:endParaRPr lang="es-VE" dirty="0"/>
          </a:p>
        </p:txBody>
      </p:sp>
      <p:sp>
        <p:nvSpPr>
          <p:cNvPr id="3" name="2 Marcador de contenido"/>
          <p:cNvSpPr>
            <a:spLocks noGrp="1"/>
          </p:cNvSpPr>
          <p:nvPr>
            <p:ph idx="1"/>
          </p:nvPr>
        </p:nvSpPr>
        <p:spPr/>
        <p:txBody>
          <a:bodyPr>
            <a:normAutofit/>
          </a:bodyPr>
          <a:lstStyle/>
          <a:p>
            <a:pPr marL="64008" indent="0" algn="just">
              <a:buNone/>
            </a:pPr>
            <a:r>
              <a:rPr lang="es-VE" sz="2400" dirty="0" smtClean="0"/>
              <a:t>-Generar </a:t>
            </a:r>
            <a:r>
              <a:rPr lang="es-VE" sz="2400" dirty="0"/>
              <a:t>alternativas creativas y novedosas, conectando y relacionando ideas y conceptos.</a:t>
            </a:r>
          </a:p>
          <a:p>
            <a:pPr marL="64008" indent="0" algn="just">
              <a:buNone/>
            </a:pPr>
            <a:r>
              <a:rPr lang="es-VE" sz="2400" dirty="0" smtClean="0"/>
              <a:t>-Utilizar </a:t>
            </a:r>
            <a:r>
              <a:rPr lang="es-VE" sz="2400" dirty="0"/>
              <a:t>entradas léxicas y conceptuales aleatorias, es decir, no explícitamente conectadas, para abrir nuevas líneas de pensamiento.</a:t>
            </a:r>
          </a:p>
          <a:p>
            <a:pPr marL="64008" indent="0" algn="just">
              <a:buNone/>
            </a:pPr>
            <a:r>
              <a:rPr lang="es-VE" sz="2400" dirty="0" smtClean="0"/>
              <a:t>-Cambiar </a:t>
            </a:r>
            <a:r>
              <a:rPr lang="es-VE" sz="2400" dirty="0"/>
              <a:t>el enfoque para ver el problema desde diferentes ángulos, mejorando la creatividad y la búsqueda de soluciones.</a:t>
            </a:r>
          </a:p>
          <a:p>
            <a:pPr marL="64008" indent="0" algn="just">
              <a:buNone/>
            </a:pPr>
            <a:r>
              <a:rPr lang="es-VE" sz="2400" dirty="0" smtClean="0"/>
              <a:t>-Liberarse </a:t>
            </a:r>
            <a:r>
              <a:rPr lang="es-VE" sz="2400" dirty="0"/>
              <a:t>de los patrones habituales de pensamiento, desafiándolos para obtener mejores resultados y alternativas variadas.</a:t>
            </a:r>
          </a:p>
          <a:p>
            <a:pPr marL="64008" indent="0">
              <a:buNone/>
            </a:pPr>
            <a:endParaRPr lang="es-VE" sz="2000" dirty="0"/>
          </a:p>
          <a:p>
            <a:pPr marL="64008" indent="0">
              <a:buNone/>
            </a:pPr>
            <a:endParaRPr lang="es-VE" sz="2000" dirty="0"/>
          </a:p>
        </p:txBody>
      </p:sp>
    </p:spTree>
    <p:extLst>
      <p:ext uri="{BB962C8B-B14F-4D97-AF65-F5344CB8AC3E}">
        <p14:creationId xmlns:p14="http://schemas.microsoft.com/office/powerpoint/2010/main" val="533923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VE" dirty="0"/>
              <a:t>Técnicas para desarrollar el pensamiento lateral…</a:t>
            </a:r>
          </a:p>
        </p:txBody>
      </p:sp>
      <p:sp>
        <p:nvSpPr>
          <p:cNvPr id="3" name="2 Marcador de contenido"/>
          <p:cNvSpPr>
            <a:spLocks noGrp="1"/>
          </p:cNvSpPr>
          <p:nvPr>
            <p:ph idx="1"/>
          </p:nvPr>
        </p:nvSpPr>
        <p:spPr/>
        <p:txBody>
          <a:bodyPr>
            <a:normAutofit fontScale="92500"/>
          </a:bodyPr>
          <a:lstStyle/>
          <a:p>
            <a:pPr marL="64008" indent="0" algn="just">
              <a:buNone/>
            </a:pPr>
            <a:r>
              <a:rPr lang="es-VE" sz="2600" dirty="0"/>
              <a:t>-Pasar de declaraciones provocativas a ideas útiles y efectivas para resolver el problema ante el que estamos.</a:t>
            </a:r>
          </a:p>
          <a:p>
            <a:pPr marL="64008" indent="0" algn="just">
              <a:buNone/>
            </a:pPr>
            <a:r>
              <a:rPr lang="es-VE" sz="2600" dirty="0"/>
              <a:t>-Seleccionar lo mejor de cada idea o argumento y reagruparlo o cambiar las asociaciones y relaciones entre ellos. Si quieres saber cómo escoger y analizar las fuentes de información, te recomendamos este artículo.</a:t>
            </a:r>
          </a:p>
          <a:p>
            <a:pPr marL="64008" indent="0" algn="just">
              <a:buNone/>
            </a:pPr>
            <a:r>
              <a:rPr lang="es-VE" sz="2600" dirty="0"/>
              <a:t>-Desarrollar ideas y darles forma para que se adapten al problema en cuestión y al mundo real.</a:t>
            </a:r>
          </a:p>
          <a:p>
            <a:pPr marL="64008" indent="0" algn="just">
              <a:buNone/>
            </a:pPr>
            <a:r>
              <a:rPr lang="es-VE" dirty="0"/>
              <a:t> </a:t>
            </a:r>
          </a:p>
          <a:p>
            <a:pPr marL="64008" indent="0" algn="just">
              <a:buNone/>
            </a:pPr>
            <a:endParaRPr lang="es-VE" dirty="0"/>
          </a:p>
        </p:txBody>
      </p:sp>
    </p:spTree>
    <p:extLst>
      <p:ext uri="{BB962C8B-B14F-4D97-AF65-F5344CB8AC3E}">
        <p14:creationId xmlns:p14="http://schemas.microsoft.com/office/powerpoint/2010/main" val="2591878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611560" y="1196752"/>
            <a:ext cx="7239000" cy="1362075"/>
          </a:xfrm>
        </p:spPr>
        <p:txBody>
          <a:bodyPr/>
          <a:lstStyle/>
          <a:p>
            <a:pPr algn="ctr"/>
            <a:r>
              <a:rPr lang="es-VE" dirty="0" smtClean="0"/>
              <a:t>Ejemplo de Pensamiento Lateral</a:t>
            </a:r>
            <a:endParaRPr lang="es-VE" dirty="0"/>
          </a:p>
        </p:txBody>
      </p:sp>
    </p:spTree>
    <p:extLst>
      <p:ext uri="{BB962C8B-B14F-4D97-AF65-F5344CB8AC3E}">
        <p14:creationId xmlns:p14="http://schemas.microsoft.com/office/powerpoint/2010/main" val="1017061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VE" dirty="0"/>
              <a:t>EJEMPLO </a:t>
            </a:r>
            <a:r>
              <a:rPr lang="es-VE" dirty="0" smtClean="0"/>
              <a:t>: </a:t>
            </a:r>
            <a:r>
              <a:rPr lang="es-VE" dirty="0"/>
              <a:t>LA HIJA DEL GRANJERO</a:t>
            </a:r>
          </a:p>
        </p:txBody>
      </p:sp>
      <p:sp>
        <p:nvSpPr>
          <p:cNvPr id="3" name="2 Marcador de contenido"/>
          <p:cNvSpPr>
            <a:spLocks noGrp="1"/>
          </p:cNvSpPr>
          <p:nvPr>
            <p:ph idx="1"/>
          </p:nvPr>
        </p:nvSpPr>
        <p:spPr/>
        <p:txBody>
          <a:bodyPr>
            <a:normAutofit/>
          </a:bodyPr>
          <a:lstStyle/>
          <a:p>
            <a:pPr marL="64008" indent="0" algn="just">
              <a:buNone/>
            </a:pPr>
            <a:r>
              <a:rPr lang="es-VE" sz="2400" dirty="0"/>
              <a:t>Había una vez, en un pequeño pueblo, un granjero que no tenía suficiente dinero para pagar las deudas a un antipático prestamista. El prestamista estaba enamorado de la hermosa hija del granjero, por lo que le propuso perdonarle la deuda si le permitía casarse con su hija. Ni el granjero ni la hija se quedaron conformes, por lo que el prestamista cambió su estrategia. Les dijo que colocaría una piedra blanca y otra negra dentro de una bolsa, si la joven sacaba la piedra negra, se casaría con el prestamista.</a:t>
            </a:r>
          </a:p>
        </p:txBody>
      </p:sp>
    </p:spTree>
    <p:extLst>
      <p:ext uri="{BB962C8B-B14F-4D97-AF65-F5344CB8AC3E}">
        <p14:creationId xmlns:p14="http://schemas.microsoft.com/office/powerpoint/2010/main" val="2235710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VE" dirty="0"/>
              <a:t>EJEMPLO : LA HIJA DEL GRANJERO</a:t>
            </a:r>
          </a:p>
        </p:txBody>
      </p:sp>
      <p:sp>
        <p:nvSpPr>
          <p:cNvPr id="3" name="2 Marcador de contenido"/>
          <p:cNvSpPr>
            <a:spLocks noGrp="1"/>
          </p:cNvSpPr>
          <p:nvPr>
            <p:ph idx="1"/>
          </p:nvPr>
        </p:nvSpPr>
        <p:spPr/>
        <p:txBody>
          <a:bodyPr>
            <a:normAutofit/>
          </a:bodyPr>
          <a:lstStyle/>
          <a:p>
            <a:pPr marL="64008" indent="0" algn="just">
              <a:buNone/>
            </a:pPr>
            <a:r>
              <a:rPr lang="es-VE" sz="2400" dirty="0"/>
              <a:t>La chica se dio cuenta de que el prestamista realmente había metido dos piedras negras en la bolsa, por lo que ideó un plan para solucionar aquella situación. ¿Qué le recomendarías a esta chica? Si se analiza la situación, caben tres alternativas: que la chica se niegue a coger la piedra, que saque a la vez las dos piedras negras de la bolsa o que se sacrifique por la deuda de su padre y se case con el prestamista.</a:t>
            </a:r>
          </a:p>
        </p:txBody>
      </p:sp>
    </p:spTree>
    <p:extLst>
      <p:ext uri="{BB962C8B-B14F-4D97-AF65-F5344CB8AC3E}">
        <p14:creationId xmlns:p14="http://schemas.microsoft.com/office/powerpoint/2010/main" val="2995049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VE" dirty="0"/>
              <a:t>EJEMPLO : LA HIJA DEL GRANJERO</a:t>
            </a:r>
          </a:p>
        </p:txBody>
      </p:sp>
      <p:sp>
        <p:nvSpPr>
          <p:cNvPr id="3" name="2 Marcador de contenido"/>
          <p:cNvSpPr>
            <a:spLocks noGrp="1"/>
          </p:cNvSpPr>
          <p:nvPr>
            <p:ph idx="1"/>
          </p:nvPr>
        </p:nvSpPr>
        <p:spPr/>
        <p:txBody>
          <a:bodyPr>
            <a:normAutofit/>
          </a:bodyPr>
          <a:lstStyle/>
          <a:p>
            <a:pPr marL="64008" indent="0" algn="just">
              <a:buNone/>
            </a:pPr>
            <a:r>
              <a:rPr lang="es-VE" sz="2400" dirty="0"/>
              <a:t>Esto fue lo que hizo la hija del granjero utilizando el pensamiento lateral: Sacó una de las piedras y la dejó caer al suelo y, disculpándose de su torpeza porque ya no se sabía cuál era la piedra al mezclarse con las del suelo, propuso mirar la que quedaba en la bolsa para saber cuál era la que ella realmente había sacado. Si quedaba la negra, ¡entonces es que ella había sacado la blanca!</a:t>
            </a:r>
          </a:p>
        </p:txBody>
      </p:sp>
    </p:spTree>
    <p:extLst>
      <p:ext uri="{BB962C8B-B14F-4D97-AF65-F5344CB8AC3E}">
        <p14:creationId xmlns:p14="http://schemas.microsoft.com/office/powerpoint/2010/main" val="2260272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VE" dirty="0"/>
              <a:t>Qué es el Pensamiento Lateral?</a:t>
            </a:r>
          </a:p>
        </p:txBody>
      </p:sp>
      <p:sp>
        <p:nvSpPr>
          <p:cNvPr id="3" name="2 Marcador de contenido"/>
          <p:cNvSpPr>
            <a:spLocks noGrp="1"/>
          </p:cNvSpPr>
          <p:nvPr>
            <p:ph idx="1"/>
          </p:nvPr>
        </p:nvSpPr>
        <p:spPr/>
        <p:txBody>
          <a:bodyPr>
            <a:normAutofit/>
          </a:bodyPr>
          <a:lstStyle/>
          <a:p>
            <a:pPr marL="64008" indent="0" algn="just">
              <a:buNone/>
            </a:pPr>
            <a:r>
              <a:rPr lang="es-VE" sz="2400" dirty="0" smtClean="0"/>
              <a:t>-El </a:t>
            </a:r>
            <a:r>
              <a:rPr lang="es-VE" sz="2400" dirty="0"/>
              <a:t>pensamiento lateral es un término acuñado por Edward Bono en el libro New </a:t>
            </a:r>
            <a:r>
              <a:rPr lang="es-VE" sz="2400" dirty="0" err="1"/>
              <a:t>Think</a:t>
            </a:r>
            <a:r>
              <a:rPr lang="es-VE" sz="2400" dirty="0"/>
              <a:t>: </a:t>
            </a:r>
            <a:r>
              <a:rPr lang="es-VE" sz="2400" dirty="0" err="1"/>
              <a:t>The</a:t>
            </a:r>
            <a:r>
              <a:rPr lang="es-VE" sz="2400" dirty="0"/>
              <a:t> use of lateral </a:t>
            </a:r>
            <a:r>
              <a:rPr lang="es-VE" sz="2400" dirty="0" err="1"/>
              <a:t>thinking</a:t>
            </a:r>
            <a:r>
              <a:rPr lang="es-VE" sz="2400" dirty="0"/>
              <a:t>. Se plantea como una técnica para resolver problemas y situaciones de una forma imaginativa y un enfoque completamente creativo. </a:t>
            </a:r>
            <a:endParaRPr lang="es-VE" sz="2400" dirty="0" smtClean="0"/>
          </a:p>
          <a:p>
            <a:pPr marL="64008" indent="0" algn="just">
              <a:buNone/>
            </a:pPr>
            <a:r>
              <a:rPr lang="es-VE" sz="2400" dirty="0"/>
              <a:t>-</a:t>
            </a:r>
            <a:r>
              <a:rPr lang="es-VE" sz="2400" dirty="0" smtClean="0"/>
              <a:t>Es </a:t>
            </a:r>
            <a:r>
              <a:rPr lang="es-VE" sz="2400" dirty="0"/>
              <a:t>una forma muy específica de organizar los procesos del pensamiento a través de estrategias o algoritmos poco comunes, que normalmente serían evitados por un tipo de pensamiento más lógico y racional.</a:t>
            </a:r>
          </a:p>
        </p:txBody>
      </p:sp>
    </p:spTree>
    <p:extLst>
      <p:ext uri="{BB962C8B-B14F-4D97-AF65-F5344CB8AC3E}">
        <p14:creationId xmlns:p14="http://schemas.microsoft.com/office/powerpoint/2010/main" val="2500920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VE" dirty="0"/>
              <a:t>Qué es el Pensamiento Lateral?</a:t>
            </a:r>
          </a:p>
        </p:txBody>
      </p:sp>
      <p:sp>
        <p:nvSpPr>
          <p:cNvPr id="3" name="2 Marcador de contenido"/>
          <p:cNvSpPr>
            <a:spLocks noGrp="1"/>
          </p:cNvSpPr>
          <p:nvPr>
            <p:ph idx="1"/>
          </p:nvPr>
        </p:nvSpPr>
        <p:spPr/>
        <p:txBody>
          <a:bodyPr>
            <a:normAutofit/>
          </a:bodyPr>
          <a:lstStyle/>
          <a:p>
            <a:pPr algn="just"/>
            <a:r>
              <a:rPr lang="es-VE" sz="2400" dirty="0"/>
              <a:t>El pensamiento lateral por su parte, busca romper con este patrón abriendo la posibilidad a opciones mucho más creativas e innovadoras que representan esos cambios alternativos o desacostumbrados, que permiten la resolución de problemas de forma indirecta y creativa. En particular, la técnica se basa en que, mediante provocaciones del pensamiento, se haría posible un desvío del camino o patrón habitual del pensamiento.</a:t>
            </a:r>
          </a:p>
        </p:txBody>
      </p:sp>
    </p:spTree>
    <p:extLst>
      <p:ext uri="{BB962C8B-B14F-4D97-AF65-F5344CB8AC3E}">
        <p14:creationId xmlns:p14="http://schemas.microsoft.com/office/powerpoint/2010/main" val="2547228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VE" dirty="0" smtClean="0"/>
              <a:t>La Clave para el Pensamiento Lateral o Creativo</a:t>
            </a:r>
            <a:endParaRPr lang="es-VE" dirty="0"/>
          </a:p>
        </p:txBody>
      </p:sp>
      <p:sp>
        <p:nvSpPr>
          <p:cNvPr id="3" name="2 Marcador de contenido"/>
          <p:cNvSpPr>
            <a:spLocks noGrp="1"/>
          </p:cNvSpPr>
          <p:nvPr>
            <p:ph idx="1"/>
          </p:nvPr>
        </p:nvSpPr>
        <p:spPr/>
        <p:txBody>
          <a:bodyPr>
            <a:normAutofit fontScale="92500" lnSpcReduction="20000"/>
          </a:bodyPr>
          <a:lstStyle/>
          <a:p>
            <a:pPr algn="just"/>
            <a:r>
              <a:rPr lang="es-VE" sz="2400" u="sng" dirty="0"/>
              <a:t>Creatividad</a:t>
            </a:r>
            <a:r>
              <a:rPr lang="es-VE" sz="2400" dirty="0"/>
              <a:t>: Clave para el pensamiento lateral o creativo. La idea de ver siempre los problemas desde el mismo enfoque no suele ser la mejor. Se trata entonces de enfocarlos desde otro ángulo. Esta perspectiva lateral será más efectiva a la hora de resolver problemas no convencionales</a:t>
            </a:r>
            <a:r>
              <a:rPr lang="es-VE" sz="2400" dirty="0" smtClean="0"/>
              <a:t>.</a:t>
            </a:r>
          </a:p>
          <a:p>
            <a:pPr algn="just"/>
            <a:r>
              <a:rPr lang="es-VE" sz="2400" u="sng" dirty="0"/>
              <a:t>Pensamiento lógico</a:t>
            </a:r>
            <a:r>
              <a:rPr lang="es-VE" sz="2400" dirty="0"/>
              <a:t>: Para lograr un pensamiento lateral efectivo es necesario refinar el análisis lógico, la deducción y la disciplina del razonamiento, ya que sin estos elementos el pensamiento lateral sería un pensamiento peregrino perdido, que sólo se limitaría a extraer ideas excéntricas. Es decir, una vez desarrolladas las respuestas debe existir una lógica en el pensamiento lateral que permita ser explicado y contado a los demás.</a:t>
            </a:r>
          </a:p>
        </p:txBody>
      </p:sp>
    </p:spTree>
    <p:extLst>
      <p:ext uri="{BB962C8B-B14F-4D97-AF65-F5344CB8AC3E}">
        <p14:creationId xmlns:p14="http://schemas.microsoft.com/office/powerpoint/2010/main" val="644469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VE" dirty="0" smtClean="0"/>
              <a:t>¿En qué consiste el Pensamiento Lateral?</a:t>
            </a:r>
            <a:endParaRPr lang="es-VE" dirty="0"/>
          </a:p>
        </p:txBody>
      </p:sp>
      <p:sp>
        <p:nvSpPr>
          <p:cNvPr id="3" name="2 Marcador de contenido"/>
          <p:cNvSpPr>
            <a:spLocks noGrp="1"/>
          </p:cNvSpPr>
          <p:nvPr>
            <p:ph idx="1"/>
          </p:nvPr>
        </p:nvSpPr>
        <p:spPr/>
        <p:txBody>
          <a:bodyPr>
            <a:normAutofit/>
          </a:bodyPr>
          <a:lstStyle/>
          <a:p>
            <a:pPr algn="just"/>
            <a:r>
              <a:rPr lang="es-VE" sz="2400" dirty="0"/>
              <a:t>El pensamiento lateral de Edward Bono señala que en su proceso existe una primera fase de percepción y una segunda de procesamiento en la que se elaboran y desarrollan las primeras percepciones. </a:t>
            </a:r>
            <a:endParaRPr lang="es-VE" sz="2400" dirty="0" smtClean="0"/>
          </a:p>
          <a:p>
            <a:pPr algn="just"/>
            <a:r>
              <a:rPr lang="es-VE" sz="2400" dirty="0" smtClean="0"/>
              <a:t>La </a:t>
            </a:r>
            <a:r>
              <a:rPr lang="es-VE" sz="2400" dirty="0"/>
              <a:t>idea de Bono busca generar saltos conceptuales para romper la lógica de las pautas perceptivas, propias del ser humano. De esta manera modificaremos la percepción y se generarán ideas y soluciones nuevas y diferentes.</a:t>
            </a:r>
          </a:p>
        </p:txBody>
      </p:sp>
    </p:spTree>
    <p:extLst>
      <p:ext uri="{BB962C8B-B14F-4D97-AF65-F5344CB8AC3E}">
        <p14:creationId xmlns:p14="http://schemas.microsoft.com/office/powerpoint/2010/main" val="1705693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VE" dirty="0"/>
              <a:t>¿En qué consiste el Pensamiento Lateral?</a:t>
            </a:r>
          </a:p>
        </p:txBody>
      </p:sp>
      <p:sp>
        <p:nvSpPr>
          <p:cNvPr id="3" name="2 Marcador de contenido"/>
          <p:cNvSpPr>
            <a:spLocks noGrp="1"/>
          </p:cNvSpPr>
          <p:nvPr>
            <p:ph idx="1"/>
          </p:nvPr>
        </p:nvSpPr>
        <p:spPr/>
        <p:txBody>
          <a:bodyPr>
            <a:normAutofit/>
          </a:bodyPr>
          <a:lstStyle/>
          <a:p>
            <a:pPr algn="just"/>
            <a:r>
              <a:rPr lang="es-VE" sz="2400" dirty="0"/>
              <a:t>Este tipo de pensamiento se opone de manera radical al pensamiento vertical o lógico. El pensamiento lógico es muy selectivo pues se basa íntegramente en la lógica. Se mueve hacia una sola dirección. </a:t>
            </a:r>
            <a:r>
              <a:rPr lang="es-VE" sz="2400" dirty="0" smtClean="0"/>
              <a:t>Es </a:t>
            </a:r>
            <a:r>
              <a:rPr lang="es-VE" sz="2400" dirty="0"/>
              <a:t>un tipo de pensamiento analítico que se basa en la secuencia de ideas más lógicas, a diferencias del pensamiento lateral que pretende encontrar conclusiones alternativas a los problemas, evitando así las secuencias más lógicas y habituales del pensamiento.</a:t>
            </a:r>
          </a:p>
        </p:txBody>
      </p:sp>
    </p:spTree>
    <p:extLst>
      <p:ext uri="{BB962C8B-B14F-4D97-AF65-F5344CB8AC3E}">
        <p14:creationId xmlns:p14="http://schemas.microsoft.com/office/powerpoint/2010/main" val="4195482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VE" dirty="0"/>
              <a:t>Elementos del Pensamiento Lateral</a:t>
            </a:r>
          </a:p>
        </p:txBody>
      </p:sp>
      <p:sp>
        <p:nvSpPr>
          <p:cNvPr id="3" name="2 Marcador de contenido"/>
          <p:cNvSpPr>
            <a:spLocks noGrp="1"/>
          </p:cNvSpPr>
          <p:nvPr>
            <p:ph idx="1"/>
          </p:nvPr>
        </p:nvSpPr>
        <p:spPr/>
        <p:txBody>
          <a:bodyPr>
            <a:normAutofit fontScale="92500" lnSpcReduction="10000"/>
          </a:bodyPr>
          <a:lstStyle/>
          <a:p>
            <a:pPr algn="just"/>
            <a:r>
              <a:rPr lang="es-VE" sz="2000" u="sng" dirty="0"/>
              <a:t>Comprobar Suposiciones</a:t>
            </a:r>
            <a:r>
              <a:rPr lang="es-VE" sz="2000" dirty="0"/>
              <a:t>: Las soluciones Los problemas no siempre se pueden enfocar desde una perspectiva vertical y puede que la solución no sea tan directa como creíamos. Tendremos que revisar estos supuestos, ideas o conceptos convencionales cuya validez se acepta sin objeción ni examen. Para que esto pueda suceder es necesaria una mente "despejada y abierta" a todos los elementos para enfrentarnos a cada situación</a:t>
            </a:r>
            <a:r>
              <a:rPr lang="es-VE" sz="2000" dirty="0" smtClean="0"/>
              <a:t>.</a:t>
            </a:r>
            <a:endParaRPr lang="es-VE" sz="2000" u="sng" dirty="0" smtClean="0"/>
          </a:p>
          <a:p>
            <a:pPr algn="just"/>
            <a:r>
              <a:rPr lang="es-VE" sz="2000" u="sng" dirty="0"/>
              <a:t>Hacer las preguntas correctas</a:t>
            </a:r>
            <a:r>
              <a:rPr lang="es-VE" sz="2000" dirty="0"/>
              <a:t>: El punto más importante del pensamiento lateral no es la solución final, es saber qué preguntas deben formularse. Al momento de utilizar este método para resolver problemas se debe comenzar haciendo preguntas generales enmarcadas adecuadamente. Luego, se deben examinar los datos conocidos con preguntas más específicas sometiendo a examen la hipótesis más obvias, hasta alcanzar una visión alternativa cercana a la solución.</a:t>
            </a:r>
          </a:p>
        </p:txBody>
      </p:sp>
    </p:spTree>
    <p:extLst>
      <p:ext uri="{BB962C8B-B14F-4D97-AF65-F5344CB8AC3E}">
        <p14:creationId xmlns:p14="http://schemas.microsoft.com/office/powerpoint/2010/main" val="1728735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VE" dirty="0" smtClean="0"/>
              <a:t>4 Directrices del </a:t>
            </a:r>
            <a:r>
              <a:rPr lang="es-VE" dirty="0"/>
              <a:t>Pensamiento Lateral</a:t>
            </a:r>
          </a:p>
        </p:txBody>
      </p:sp>
      <p:sp>
        <p:nvSpPr>
          <p:cNvPr id="3" name="2 Marcador de contenido"/>
          <p:cNvSpPr>
            <a:spLocks noGrp="1"/>
          </p:cNvSpPr>
          <p:nvPr>
            <p:ph idx="1"/>
          </p:nvPr>
        </p:nvSpPr>
        <p:spPr/>
        <p:txBody>
          <a:bodyPr>
            <a:normAutofit/>
          </a:bodyPr>
          <a:lstStyle/>
          <a:p>
            <a:pPr marL="64008" indent="0" algn="just">
              <a:buNone/>
            </a:pPr>
            <a:r>
              <a:rPr lang="es-VE" sz="2400" dirty="0"/>
              <a:t>El pensamiento lateral se centra en lo que podría ser más que en lo que es posible y plantea 4 directrices:</a:t>
            </a:r>
          </a:p>
          <a:p>
            <a:pPr marL="64008" indent="0" algn="just">
              <a:buNone/>
            </a:pPr>
            <a:endParaRPr lang="es-VE" sz="2400" dirty="0"/>
          </a:p>
          <a:p>
            <a:pPr marL="64008" indent="0" algn="just">
              <a:buNone/>
            </a:pPr>
            <a:r>
              <a:rPr lang="es-VE" sz="2400" dirty="0" smtClean="0"/>
              <a:t>-Reconocer </a:t>
            </a:r>
            <a:r>
              <a:rPr lang="es-VE" sz="2400" dirty="0"/>
              <a:t>las ideas dominantes que polarizan la percepción de un problema.</a:t>
            </a:r>
          </a:p>
          <a:p>
            <a:pPr marL="64008" indent="0" algn="just">
              <a:buNone/>
            </a:pPr>
            <a:r>
              <a:rPr lang="es-VE" sz="2400" dirty="0" smtClean="0"/>
              <a:t>-Buscar </a:t>
            </a:r>
            <a:r>
              <a:rPr lang="es-VE" sz="2400" dirty="0"/>
              <a:t>diferentes formas de ver las cosas.</a:t>
            </a:r>
          </a:p>
          <a:p>
            <a:pPr marL="64008" indent="0" algn="just">
              <a:buNone/>
            </a:pPr>
            <a:r>
              <a:rPr lang="es-VE" sz="2400" dirty="0" smtClean="0"/>
              <a:t>-Relajar </a:t>
            </a:r>
            <a:r>
              <a:rPr lang="es-VE" sz="2400" dirty="0"/>
              <a:t>el rígido control del pensamiento.</a:t>
            </a:r>
          </a:p>
          <a:p>
            <a:pPr marL="64008" indent="0" algn="just">
              <a:buNone/>
            </a:pPr>
            <a:r>
              <a:rPr lang="es-VE" sz="2400" dirty="0" smtClean="0"/>
              <a:t>-Aprovechar </a:t>
            </a:r>
            <a:r>
              <a:rPr lang="es-VE" sz="2400" dirty="0"/>
              <a:t>la oportunidad para fomentar otras ideas.</a:t>
            </a:r>
          </a:p>
        </p:txBody>
      </p:sp>
    </p:spTree>
    <p:extLst>
      <p:ext uri="{BB962C8B-B14F-4D97-AF65-F5344CB8AC3E}">
        <p14:creationId xmlns:p14="http://schemas.microsoft.com/office/powerpoint/2010/main" val="855160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VE" dirty="0" smtClean="0"/>
              <a:t>Creatividad y Pensamiento Lateral</a:t>
            </a:r>
            <a:endParaRPr lang="es-VE" dirty="0"/>
          </a:p>
        </p:txBody>
      </p:sp>
      <p:sp>
        <p:nvSpPr>
          <p:cNvPr id="3" name="2 Marcador de contenido"/>
          <p:cNvSpPr>
            <a:spLocks noGrp="1"/>
          </p:cNvSpPr>
          <p:nvPr>
            <p:ph idx="1"/>
          </p:nvPr>
        </p:nvSpPr>
        <p:spPr/>
        <p:txBody>
          <a:bodyPr>
            <a:normAutofit/>
          </a:bodyPr>
          <a:lstStyle/>
          <a:p>
            <a:pPr marL="64008" indent="0" algn="just">
              <a:buNone/>
            </a:pPr>
            <a:r>
              <a:rPr lang="es-VE" sz="2400" dirty="0"/>
              <a:t>El pensamiento lateral consigue evadir y reducir el impacto negativo de los sesgos cognitivos y esquemas mentales.</a:t>
            </a:r>
          </a:p>
          <a:p>
            <a:pPr marL="64008" indent="0" algn="just">
              <a:buNone/>
            </a:pPr>
            <a:endParaRPr lang="es-VE" sz="2400" dirty="0"/>
          </a:p>
          <a:p>
            <a:pPr marL="64008" indent="0" algn="just">
              <a:buNone/>
            </a:pPr>
            <a:r>
              <a:rPr lang="es-VE" sz="2400" dirty="0"/>
              <a:t>Según De Bono, hay dos fases en el pensamiento: la percepción y el procesamiento de la percepción. Mientras que el razonamiento habitual sigue una serie de pasos para llegar a la solución o conclusión, el pensamiento lateral propone dar saltos conceptuales que permitan diluir las barreras que hay en nuestro modos de razonar.</a:t>
            </a:r>
          </a:p>
        </p:txBody>
      </p:sp>
    </p:spTree>
    <p:extLst>
      <p:ext uri="{BB962C8B-B14F-4D97-AF65-F5344CB8AC3E}">
        <p14:creationId xmlns:p14="http://schemas.microsoft.com/office/powerpoint/2010/main" val="34952302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Chincheta">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30</TotalTime>
  <Words>1393</Words>
  <Application>Microsoft Office PowerPoint</Application>
  <PresentationFormat>Presentación en pantalla (4:3)</PresentationFormat>
  <Paragraphs>52</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Brío</vt:lpstr>
      <vt:lpstr>El Pensamiento Lateral</vt:lpstr>
      <vt:lpstr>Qué es el Pensamiento Lateral?</vt:lpstr>
      <vt:lpstr>Qué es el Pensamiento Lateral?</vt:lpstr>
      <vt:lpstr>La Clave para el Pensamiento Lateral o Creativo</vt:lpstr>
      <vt:lpstr>¿En qué consiste el Pensamiento Lateral?</vt:lpstr>
      <vt:lpstr>¿En qué consiste el Pensamiento Lateral?</vt:lpstr>
      <vt:lpstr>Elementos del Pensamiento Lateral</vt:lpstr>
      <vt:lpstr>4 Directrices del Pensamiento Lateral</vt:lpstr>
      <vt:lpstr>Creatividad y Pensamiento Lateral</vt:lpstr>
      <vt:lpstr>¿Para qué sirve el Pensamiento Lateral?</vt:lpstr>
      <vt:lpstr>Pensamiento Lateral y Planner…</vt:lpstr>
      <vt:lpstr>Técnicas para desarrollar el pensamiento lateral…</vt:lpstr>
      <vt:lpstr>Técnicas para desarrollar el pensamiento lateral…</vt:lpstr>
      <vt:lpstr>Ejemplo de Pensamiento Lateral</vt:lpstr>
      <vt:lpstr>EJEMPLO : LA HIJA DEL GRANJERO</vt:lpstr>
      <vt:lpstr>EJEMPLO : LA HIJA DEL GRANJERO</vt:lpstr>
      <vt:lpstr>EJEMPLO : LA HIJA DEL GRANJERO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Pensamiento Lateral</dc:title>
  <dc:creator>ucab_st</dc:creator>
  <cp:lastModifiedBy>ucab_st</cp:lastModifiedBy>
  <cp:revision>9</cp:revision>
  <dcterms:created xsi:type="dcterms:W3CDTF">2022-01-14T14:59:28Z</dcterms:created>
  <dcterms:modified xsi:type="dcterms:W3CDTF">2022-01-14T15:30:23Z</dcterms:modified>
</cp:coreProperties>
</file>