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1" r:id="rId1"/>
  </p:sldMasterIdLst>
  <p:notesMasterIdLst>
    <p:notesMasterId r:id="rId29"/>
  </p:notesMasterIdLst>
  <p:sldIdLst>
    <p:sldId id="256" r:id="rId2"/>
    <p:sldId id="295" r:id="rId3"/>
    <p:sldId id="296" r:id="rId4"/>
    <p:sldId id="297" r:id="rId5"/>
    <p:sldId id="298" r:id="rId6"/>
    <p:sldId id="299" r:id="rId7"/>
    <p:sldId id="300" r:id="rId8"/>
    <p:sldId id="302" r:id="rId9"/>
    <p:sldId id="303" r:id="rId10"/>
    <p:sldId id="301" r:id="rId11"/>
    <p:sldId id="304" r:id="rId12"/>
    <p:sldId id="305" r:id="rId13"/>
    <p:sldId id="306" r:id="rId14"/>
    <p:sldId id="307" r:id="rId15"/>
    <p:sldId id="308" r:id="rId16"/>
    <p:sldId id="309" r:id="rId17"/>
    <p:sldId id="310" r:id="rId18"/>
    <p:sldId id="311" r:id="rId19"/>
    <p:sldId id="312" r:id="rId20"/>
    <p:sldId id="313" r:id="rId21"/>
    <p:sldId id="314" r:id="rId22"/>
    <p:sldId id="315" r:id="rId23"/>
    <p:sldId id="316" r:id="rId24"/>
    <p:sldId id="317" r:id="rId25"/>
    <p:sldId id="318" r:id="rId26"/>
    <p:sldId id="319" r:id="rId27"/>
    <p:sldId id="320" r:id="rId28"/>
  </p:sldIdLst>
  <p:sldSz cx="9144000" cy="5143500" type="screen16x9"/>
  <p:notesSz cx="6858000" cy="9144000"/>
  <p:embeddedFontLst>
    <p:embeddedFont>
      <p:font typeface="Titillium Web" panose="020B0604020202020204" charset="0"/>
      <p:regular r:id="rId30"/>
      <p:bold r:id="rId31"/>
      <p:italic r:id="rId32"/>
      <p:boldItalic r:id="rId33"/>
    </p:embeddedFont>
    <p:embeddedFont>
      <p:font typeface="Times" panose="02020603050405020304" pitchFamily="18" charset="0"/>
      <p:regular r:id="rId34"/>
      <p:bold r:id="rId35"/>
      <p:italic r:id="rId36"/>
      <p:boldItalic r:id="rId3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DF3A0FE-C81A-4185-9B42-9F0EA03E3083}">
  <a:tblStyle styleId="{1DF3A0FE-C81A-4185-9B42-9F0EA03E308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5A680623-BC5C-48C1-9E87-76BE157D58CE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3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4.fntdata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3.fntdata"/><Relationship Id="rId37" Type="http://schemas.openxmlformats.org/officeDocument/2006/relationships/font" Target="fonts/font8.fntdata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7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font" Target="fonts/font1.fntdata"/><Relationship Id="rId35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7079572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15316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745800"/>
          </a:xfrm>
          <a:prstGeom prst="rect">
            <a:avLst/>
          </a:prstGeom>
          <a:solidFill>
            <a:srgbClr val="FF0040">
              <a:alpha val="81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579000" y="1920450"/>
            <a:ext cx="54300" cy="11919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685800" y="1915625"/>
            <a:ext cx="54123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/>
        </p:nvSpPr>
        <p:spPr>
          <a:xfrm>
            <a:off x="0" y="0"/>
            <a:ext cx="9144000" cy="374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3"/>
          <p:cNvSpPr/>
          <p:nvPr/>
        </p:nvSpPr>
        <p:spPr>
          <a:xfrm>
            <a:off x="579000" y="1722000"/>
            <a:ext cx="54300" cy="1363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</p:txBody>
      </p:sp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826350" y="1519225"/>
            <a:ext cx="46383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826350" y="2763850"/>
            <a:ext cx="76320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>
                <a:solidFill>
                  <a:srgbClr val="000000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None/>
              <a:defRPr sz="3000">
                <a:solidFill>
                  <a:srgbClr val="000000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None/>
              <a:defRPr sz="3000">
                <a:solidFill>
                  <a:srgbClr val="000000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None/>
              <a:defRPr sz="3000">
                <a:solidFill>
                  <a:srgbClr val="000000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None/>
              <a:defRPr sz="3000">
                <a:solidFill>
                  <a:srgbClr val="000000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None/>
              <a:defRPr sz="3000">
                <a:solidFill>
                  <a:srgbClr val="000000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None/>
              <a:defRPr sz="3000">
                <a:solidFill>
                  <a:srgbClr val="000000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None/>
              <a:defRPr sz="3000">
                <a:solidFill>
                  <a:srgbClr val="000000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None/>
              <a:defRPr sz="3000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844425" y="422500"/>
            <a:ext cx="32268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844425" y="1586325"/>
            <a:ext cx="5971500" cy="314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▸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/>
          <p:nvPr/>
        </p:nvSpPr>
        <p:spPr>
          <a:xfrm>
            <a:off x="579000" y="579000"/>
            <a:ext cx="54300" cy="67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5"/>
          <p:cNvSpPr/>
          <p:nvPr/>
        </p:nvSpPr>
        <p:spPr>
          <a:xfrm>
            <a:off x="9089700" y="0"/>
            <a:ext cx="543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7"/>
          <p:cNvSpPr txBox="1">
            <a:spLocks noGrp="1"/>
          </p:cNvSpPr>
          <p:nvPr>
            <p:ph type="title"/>
          </p:nvPr>
        </p:nvSpPr>
        <p:spPr>
          <a:xfrm>
            <a:off x="844425" y="422500"/>
            <a:ext cx="32268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1"/>
          </p:nvPr>
        </p:nvSpPr>
        <p:spPr>
          <a:xfrm>
            <a:off x="844425" y="1610450"/>
            <a:ext cx="2257200" cy="33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600"/>
              </a:spcBef>
              <a:spcAft>
                <a:spcPts val="0"/>
              </a:spcAft>
              <a:buSzPts val="1400"/>
              <a:buChar char="▪"/>
              <a:defRPr sz="1400"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▫"/>
              <a:defRPr sz="1400"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▸"/>
              <a:defRPr sz="1400"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▹"/>
              <a:defRPr sz="1400"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▹"/>
              <a:defRPr sz="1400"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▹"/>
              <a:defRPr sz="1400"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▹"/>
              <a:defRPr sz="1400"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▹"/>
              <a:defRPr sz="1400"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▹"/>
              <a:defRPr sz="1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2"/>
          </p:nvPr>
        </p:nvSpPr>
        <p:spPr>
          <a:xfrm>
            <a:off x="3217286" y="1610450"/>
            <a:ext cx="2257200" cy="33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600"/>
              </a:spcBef>
              <a:spcAft>
                <a:spcPts val="0"/>
              </a:spcAft>
              <a:buSzPts val="1400"/>
              <a:buChar char="▪"/>
              <a:defRPr sz="1400"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▫"/>
              <a:defRPr sz="1400"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▸"/>
              <a:defRPr sz="1400"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▹"/>
              <a:defRPr sz="1400"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▹"/>
              <a:defRPr sz="1400"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▹"/>
              <a:defRPr sz="1400"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▹"/>
              <a:defRPr sz="1400"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▹"/>
              <a:defRPr sz="1400"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▹"/>
              <a:defRPr sz="1400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3"/>
          </p:nvPr>
        </p:nvSpPr>
        <p:spPr>
          <a:xfrm>
            <a:off x="5590146" y="1610450"/>
            <a:ext cx="2257200" cy="33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600"/>
              </a:spcBef>
              <a:spcAft>
                <a:spcPts val="0"/>
              </a:spcAft>
              <a:buSzPts val="1400"/>
              <a:buChar char="▪"/>
              <a:defRPr sz="1400"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▫"/>
              <a:defRPr sz="1400"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▸"/>
              <a:defRPr sz="1400"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▹"/>
              <a:defRPr sz="1400"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▹"/>
              <a:defRPr sz="1400"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▹"/>
              <a:defRPr sz="1400"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▹"/>
              <a:defRPr sz="1400"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▹"/>
              <a:defRPr sz="1400"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▹"/>
              <a:defRPr sz="1400"/>
            </a:lvl9pPr>
          </a:lstStyle>
          <a:p>
            <a:endParaRPr/>
          </a:p>
        </p:txBody>
      </p:sp>
      <p:sp>
        <p:nvSpPr>
          <p:cNvPr id="42" name="Google Shape;42;p7"/>
          <p:cNvSpPr/>
          <p:nvPr/>
        </p:nvSpPr>
        <p:spPr>
          <a:xfrm>
            <a:off x="579000" y="579000"/>
            <a:ext cx="54300" cy="67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7"/>
          <p:cNvSpPr/>
          <p:nvPr/>
        </p:nvSpPr>
        <p:spPr>
          <a:xfrm>
            <a:off x="9089700" y="0"/>
            <a:ext cx="543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44425" y="422500"/>
            <a:ext cx="32268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3798" y="1586325"/>
            <a:ext cx="6092100" cy="314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Titillium Web"/>
              <a:buChar char="▪"/>
              <a:defRPr sz="1800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Titillium Web"/>
              <a:buChar char="▫"/>
              <a:defRPr sz="1800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Titillium Web"/>
              <a:buChar char="▸"/>
              <a:defRPr sz="1800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rgbClr val="FF004E"/>
              </a:buClr>
              <a:buSzPts val="1800"/>
              <a:buFont typeface="Titillium Web"/>
              <a:buChar char="▹"/>
              <a:defRPr sz="1800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rgbClr val="FF004E"/>
              </a:buClr>
              <a:buSzPts val="1800"/>
              <a:buFont typeface="Titillium Web"/>
              <a:buChar char="▹"/>
              <a:defRPr sz="1800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rgbClr val="FF004E"/>
              </a:buClr>
              <a:buSzPts val="1800"/>
              <a:buFont typeface="Titillium Web"/>
              <a:buChar char="▹"/>
              <a:defRPr sz="1800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rgbClr val="FF004E"/>
              </a:buClr>
              <a:buSzPts val="1800"/>
              <a:buFont typeface="Titillium Web"/>
              <a:buChar char="▹"/>
              <a:defRPr sz="1800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rgbClr val="FF004E"/>
              </a:buClr>
              <a:buSzPts val="1800"/>
              <a:buFont typeface="Titillium Web"/>
              <a:buChar char="▹"/>
              <a:defRPr sz="1800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rgbClr val="FF004E"/>
              </a:buClr>
              <a:buSzPts val="1800"/>
              <a:buFont typeface="Titillium Web"/>
              <a:buChar char="▹"/>
              <a:defRPr sz="1800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200" b="1">
                <a:solidFill>
                  <a:schemeClr val="accen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r">
              <a:buNone/>
              <a:defRPr sz="1200" b="1">
                <a:solidFill>
                  <a:schemeClr val="accen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r">
              <a:buNone/>
              <a:defRPr sz="1200" b="1">
                <a:solidFill>
                  <a:schemeClr val="accen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r">
              <a:buNone/>
              <a:defRPr sz="1200" b="1">
                <a:solidFill>
                  <a:schemeClr val="accen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r">
              <a:buNone/>
              <a:defRPr sz="1200" b="1">
                <a:solidFill>
                  <a:schemeClr val="accen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r">
              <a:buNone/>
              <a:defRPr sz="1200" b="1">
                <a:solidFill>
                  <a:schemeClr val="accen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r">
              <a:buNone/>
              <a:defRPr sz="1200" b="1">
                <a:solidFill>
                  <a:schemeClr val="accen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r">
              <a:buNone/>
              <a:defRPr sz="1200" b="1">
                <a:solidFill>
                  <a:schemeClr val="accen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r">
              <a:buNone/>
              <a:defRPr sz="1200" b="1">
                <a:solidFill>
                  <a:schemeClr val="accen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3" r:id="rId4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ctrTitle"/>
          </p:nvPr>
        </p:nvSpPr>
        <p:spPr>
          <a:xfrm>
            <a:off x="685800" y="719847"/>
            <a:ext cx="5412300" cy="235557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VE" dirty="0" smtClean="0"/>
              <a:t>Investigación Global sobre el Consumidor</a:t>
            </a:r>
            <a:endParaRPr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994" y="0"/>
            <a:ext cx="1458006" cy="1315261"/>
          </a:xfrm>
          <a:prstGeom prst="rect">
            <a:avLst/>
          </a:prstGeom>
        </p:spPr>
      </p:pic>
      <p:sp>
        <p:nvSpPr>
          <p:cNvPr id="4" name="Rectángulo redondeado 3"/>
          <p:cNvSpPr/>
          <p:nvPr/>
        </p:nvSpPr>
        <p:spPr>
          <a:xfrm>
            <a:off x="1556426" y="4552545"/>
            <a:ext cx="3258766" cy="379379"/>
          </a:xfrm>
          <a:prstGeom prst="roundRect">
            <a:avLst/>
          </a:prstGeom>
          <a:solidFill>
            <a:srgbClr val="80008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b="1" dirty="0" err="1" smtClean="0">
                <a:solidFill>
                  <a:schemeClr val="bg1"/>
                </a:solidFill>
              </a:rPr>
              <a:t>MSc</a:t>
            </a:r>
            <a:r>
              <a:rPr lang="es-VE" b="1" dirty="0" smtClean="0">
                <a:solidFill>
                  <a:schemeClr val="bg1"/>
                </a:solidFill>
              </a:rPr>
              <a:t>. Belkis C. </a:t>
            </a:r>
            <a:r>
              <a:rPr lang="es-VE" b="1" dirty="0" err="1" smtClean="0">
                <a:solidFill>
                  <a:schemeClr val="bg1"/>
                </a:solidFill>
              </a:rPr>
              <a:t>Camacaro</a:t>
            </a:r>
            <a:r>
              <a:rPr lang="es-VE" b="1" dirty="0" smtClean="0">
                <a:solidFill>
                  <a:schemeClr val="bg1"/>
                </a:solidFill>
              </a:rPr>
              <a:t> F.</a:t>
            </a:r>
            <a:endParaRPr lang="es-VE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/>
              <a:t>Curiosidades…</a:t>
            </a:r>
            <a:endParaRPr lang="es-VE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VE" dirty="0" smtClean="0"/>
              <a:t>Reino Unido fue el país que creó de primero un AGP (1979).</a:t>
            </a:r>
          </a:p>
          <a:p>
            <a:pPr algn="just"/>
            <a:r>
              <a:rPr lang="es-VE" dirty="0" smtClean="0"/>
              <a:t>Estados Unidos creó su AGP 12 años después que Reino Unido.</a:t>
            </a:r>
          </a:p>
          <a:p>
            <a:pPr algn="just"/>
            <a:r>
              <a:rPr lang="es-VE" dirty="0" smtClean="0"/>
              <a:t>Brasil fue el primer país de América Latina en crear su AGP (2002), con una diferencia de 23 años después que </a:t>
            </a:r>
            <a:r>
              <a:rPr lang="es-VE" dirty="0"/>
              <a:t>R</a:t>
            </a:r>
            <a:r>
              <a:rPr lang="es-VE" dirty="0" smtClean="0"/>
              <a:t>eino Unido y  11 años después de USA.</a:t>
            </a:r>
            <a:endParaRPr lang="es-V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VE" smtClean="0"/>
              <a:t>10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004797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/>
              <a:t>Curiosidades…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VE" dirty="0" smtClean="0"/>
              <a:t>Todo ello confirma que la evolución y adopción, así como la importancia otorgada al </a:t>
            </a:r>
            <a:r>
              <a:rPr lang="es-VE" dirty="0" err="1" smtClean="0"/>
              <a:t>Planning</a:t>
            </a:r>
            <a:r>
              <a:rPr lang="es-VE" dirty="0" smtClean="0"/>
              <a:t> como disciplina por países en sus respectivos continentes no ha sido la misma en virtud de su grado de desarrollo.</a:t>
            </a:r>
            <a:endParaRPr lang="es-V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VE" smtClean="0"/>
              <a:t>11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703593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4425" y="422500"/>
            <a:ext cx="5517464" cy="857400"/>
          </a:xfrm>
        </p:spPr>
        <p:txBody>
          <a:bodyPr/>
          <a:lstStyle/>
          <a:p>
            <a:r>
              <a:rPr lang="es-VE" dirty="0"/>
              <a:t>ADAPTACIÓN A DIFERENTES REALIDADES GEOGRÁFICAS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44424" y="1586325"/>
            <a:ext cx="7336537" cy="3148500"/>
          </a:xfrm>
        </p:spPr>
        <p:txBody>
          <a:bodyPr/>
          <a:lstStyle/>
          <a:p>
            <a:pPr marL="114300" indent="0" algn="just">
              <a:buNone/>
            </a:pPr>
            <a:r>
              <a:rPr lang="es-VE" dirty="0" smtClean="0">
                <a:latin typeface="HelveticaNeue-Thin"/>
              </a:rPr>
              <a:t>-A </a:t>
            </a:r>
            <a:r>
              <a:rPr lang="es-VE" dirty="0">
                <a:latin typeface="HelveticaNeue-Thin"/>
              </a:rPr>
              <a:t>pesar de la expansión geográfica del </a:t>
            </a:r>
            <a:r>
              <a:rPr lang="es-VE" i="1" dirty="0" err="1">
                <a:latin typeface="HelveticaNeue-Thin"/>
              </a:rPr>
              <a:t>account</a:t>
            </a:r>
            <a:r>
              <a:rPr lang="es-VE" i="1" dirty="0">
                <a:latin typeface="HelveticaNeue-Thin"/>
              </a:rPr>
              <a:t> </a:t>
            </a:r>
            <a:r>
              <a:rPr lang="es-VE" i="1" dirty="0" err="1">
                <a:latin typeface="HelveticaNeue-Thin"/>
              </a:rPr>
              <a:t>planning</a:t>
            </a:r>
            <a:r>
              <a:rPr lang="es-VE" i="1" dirty="0">
                <a:latin typeface="HelveticaNeue-Thin"/>
              </a:rPr>
              <a:t> </a:t>
            </a:r>
            <a:r>
              <a:rPr lang="es-VE" dirty="0">
                <a:latin typeface="HelveticaNeue-Thin"/>
              </a:rPr>
              <a:t>entre los años 1991 y </a:t>
            </a:r>
            <a:r>
              <a:rPr lang="es-VE" dirty="0" smtClean="0">
                <a:latin typeface="HelveticaNeue-Thin"/>
              </a:rPr>
              <a:t>2008 a </a:t>
            </a:r>
            <a:r>
              <a:rPr lang="es-VE" dirty="0">
                <a:latin typeface="HelveticaNeue-Thin"/>
              </a:rPr>
              <a:t>otros países, es importante destacar que ésta no se ha producido de </a:t>
            </a:r>
            <a:r>
              <a:rPr lang="es-VE" dirty="0" smtClean="0">
                <a:latin typeface="HelveticaNeue-Thin"/>
              </a:rPr>
              <a:t>manera uniforme</a:t>
            </a:r>
            <a:r>
              <a:rPr lang="es-VE" dirty="0">
                <a:latin typeface="HelveticaNeue-Thin"/>
              </a:rPr>
              <a:t>. </a:t>
            </a:r>
            <a:endParaRPr lang="es-VE" dirty="0" smtClean="0">
              <a:latin typeface="HelveticaNeue-Thin"/>
            </a:endParaRPr>
          </a:p>
          <a:p>
            <a:pPr marL="114300" indent="0" algn="just">
              <a:buNone/>
            </a:pPr>
            <a:r>
              <a:rPr lang="es-VE" dirty="0" smtClean="0">
                <a:latin typeface="HelveticaNeue-Thin"/>
              </a:rPr>
              <a:t>-En </a:t>
            </a:r>
            <a:r>
              <a:rPr lang="es-VE" dirty="0">
                <a:latin typeface="HelveticaNeue-Thin"/>
              </a:rPr>
              <a:t>cada país, la situación del mercado publicitario es distinta, por lo </a:t>
            </a:r>
            <a:r>
              <a:rPr lang="es-VE" dirty="0" smtClean="0">
                <a:latin typeface="HelveticaNeue-Thin"/>
              </a:rPr>
              <a:t>que la </a:t>
            </a:r>
            <a:r>
              <a:rPr lang="es-VE" dirty="0">
                <a:latin typeface="HelveticaNeue-Thin"/>
              </a:rPr>
              <a:t>disciplina ha debido adaptarse a diferentes </a:t>
            </a:r>
            <a:r>
              <a:rPr lang="es-VE" dirty="0" smtClean="0">
                <a:latin typeface="HelveticaNeue-Thin"/>
              </a:rPr>
              <a:t>necesidades.</a:t>
            </a:r>
          </a:p>
          <a:p>
            <a:pPr marL="114300" indent="0" algn="just">
              <a:buNone/>
            </a:pPr>
            <a:r>
              <a:rPr lang="es-VE" dirty="0" smtClean="0">
                <a:latin typeface="HelveticaNeue-Thin"/>
              </a:rPr>
              <a:t>-Como </a:t>
            </a:r>
            <a:r>
              <a:rPr lang="es-VE" dirty="0">
                <a:latin typeface="HelveticaNeue-Thin"/>
              </a:rPr>
              <a:t>consecuencia </a:t>
            </a:r>
            <a:r>
              <a:rPr lang="es-VE" dirty="0" smtClean="0">
                <a:latin typeface="HelveticaNeue-Thin"/>
              </a:rPr>
              <a:t>de esto</a:t>
            </a:r>
            <a:r>
              <a:rPr lang="es-VE" dirty="0">
                <a:latin typeface="HelveticaNeue-Thin"/>
              </a:rPr>
              <a:t>, la planificación estratégica se ha visto sometida a un proceso de </a:t>
            </a:r>
            <a:r>
              <a:rPr lang="es-VE" dirty="0" smtClean="0">
                <a:latin typeface="HelveticaNeue-Thin"/>
              </a:rPr>
              <a:t>atomización, es </a:t>
            </a:r>
            <a:r>
              <a:rPr lang="es-VE" dirty="0">
                <a:latin typeface="HelveticaNeue-Thin"/>
              </a:rPr>
              <a:t>decir, a una falta de consenso sobre su definición y sobre los resultados que </a:t>
            </a:r>
            <a:r>
              <a:rPr lang="es-VE" dirty="0" smtClean="0">
                <a:latin typeface="HelveticaNeue-Thin"/>
              </a:rPr>
              <a:t>cabe esperar </a:t>
            </a:r>
            <a:r>
              <a:rPr lang="es-VE" dirty="0">
                <a:latin typeface="HelveticaNeue-Thin"/>
              </a:rPr>
              <a:t>de </a:t>
            </a:r>
            <a:r>
              <a:rPr lang="es-VE" dirty="0" smtClean="0">
                <a:latin typeface="HelveticaNeue-Thin"/>
              </a:rPr>
              <a:t>ella.</a:t>
            </a:r>
            <a:endParaRPr lang="es-V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VE" smtClean="0"/>
              <a:t>12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3476613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4425" y="422500"/>
            <a:ext cx="6334588" cy="857400"/>
          </a:xfrm>
        </p:spPr>
        <p:txBody>
          <a:bodyPr/>
          <a:lstStyle/>
          <a:p>
            <a:r>
              <a:rPr lang="es-VE" sz="2000" dirty="0"/>
              <a:t>PRESIONES FINANCIERAS DE LOS ANUNCIANTES Y</a:t>
            </a:r>
            <a:br>
              <a:rPr lang="es-VE" sz="2000" dirty="0"/>
            </a:br>
            <a:r>
              <a:rPr lang="es-VE" sz="2000" dirty="0"/>
              <a:t>LOS HOLDINGS PUBLICITARIOS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44424" y="1586325"/>
            <a:ext cx="6986341" cy="3148500"/>
          </a:xfrm>
        </p:spPr>
        <p:txBody>
          <a:bodyPr/>
          <a:lstStyle/>
          <a:p>
            <a:pPr marL="114300" indent="0" algn="just">
              <a:buNone/>
            </a:pPr>
            <a:r>
              <a:rPr lang="es-VE" dirty="0" smtClean="0"/>
              <a:t>-Las </a:t>
            </a:r>
            <a:r>
              <a:rPr lang="es-VE" dirty="0"/>
              <a:t>décadas de los noventa y 2000 se caracterizan por la inestabilidad </a:t>
            </a:r>
            <a:r>
              <a:rPr lang="es-VE" dirty="0" smtClean="0"/>
              <a:t>económica y </a:t>
            </a:r>
            <a:r>
              <a:rPr lang="es-VE" dirty="0"/>
              <a:t>las grandes convulsiones financieras. Por un lado, durante los primeros años </a:t>
            </a:r>
            <a:r>
              <a:rPr lang="es-VE" dirty="0" smtClean="0"/>
              <a:t>de este </a:t>
            </a:r>
            <a:r>
              <a:rPr lang="es-VE" dirty="0"/>
              <a:t>periodo (entre 1991 y 1993) se produjo una crisis económica mundial </a:t>
            </a:r>
            <a:r>
              <a:rPr lang="es-VE" dirty="0" smtClean="0"/>
              <a:t>que tuvo </a:t>
            </a:r>
            <a:r>
              <a:rPr lang="es-VE" dirty="0"/>
              <a:t>efectos negativos para la industria publicitaria. </a:t>
            </a:r>
            <a:endParaRPr lang="es-VE" dirty="0" smtClean="0"/>
          </a:p>
          <a:p>
            <a:pPr marL="114300" indent="0" algn="just">
              <a:buNone/>
            </a:pPr>
            <a:r>
              <a:rPr lang="es-VE" dirty="0"/>
              <a:t>-</a:t>
            </a:r>
            <a:r>
              <a:rPr lang="es-VE" dirty="0" smtClean="0"/>
              <a:t>Las </a:t>
            </a:r>
            <a:r>
              <a:rPr lang="es-VE" dirty="0"/>
              <a:t>agencias no solo </a:t>
            </a:r>
            <a:r>
              <a:rPr lang="es-VE" dirty="0" smtClean="0"/>
              <a:t>vieron como </a:t>
            </a:r>
            <a:r>
              <a:rPr lang="es-VE" dirty="0"/>
              <a:t>se reducían notablemente sus ingresos, sino que además sufrieron </a:t>
            </a:r>
            <a:r>
              <a:rPr lang="es-VE" dirty="0" smtClean="0"/>
              <a:t>una pérdida </a:t>
            </a:r>
            <a:r>
              <a:rPr lang="es-VE" dirty="0"/>
              <a:t>considerable de la confianza y la credibilidad hacia los resultados </a:t>
            </a:r>
            <a:r>
              <a:rPr lang="es-VE" dirty="0" smtClean="0"/>
              <a:t>conseguidos por </a:t>
            </a:r>
            <a:r>
              <a:rPr lang="es-VE" dirty="0"/>
              <a:t>la comunicación </a:t>
            </a:r>
            <a:r>
              <a:rPr lang="es-VE" dirty="0" smtClean="0"/>
              <a:t>publicitaria.</a:t>
            </a:r>
            <a:endParaRPr lang="es-V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VE" smtClean="0"/>
              <a:t>13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7207868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4425" y="422500"/>
            <a:ext cx="5643924" cy="857400"/>
          </a:xfrm>
        </p:spPr>
        <p:txBody>
          <a:bodyPr/>
          <a:lstStyle/>
          <a:p>
            <a:r>
              <a:rPr lang="es-VE" sz="2000" dirty="0"/>
              <a:t>PRESIONES FINANCIERAS DE LOS ANUNCIANTES </a:t>
            </a:r>
            <a:r>
              <a:rPr lang="es-VE" sz="2000" dirty="0" smtClean="0"/>
              <a:t>Y LOS HOLDINGS PUBLICITARIOS</a:t>
            </a:r>
            <a:endParaRPr lang="es-VE" sz="200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44424" y="1586325"/>
            <a:ext cx="7443541" cy="3148500"/>
          </a:xfrm>
        </p:spPr>
        <p:txBody>
          <a:bodyPr/>
          <a:lstStyle/>
          <a:p>
            <a:pPr marL="114300" indent="0" algn="just">
              <a:buNone/>
            </a:pPr>
            <a:r>
              <a:rPr lang="es-VE" sz="1600" dirty="0"/>
              <a:t>Por otro lado, con la incorporación de las agencias a los holdings </a:t>
            </a:r>
            <a:r>
              <a:rPr lang="es-VE" sz="1600" dirty="0" smtClean="0"/>
              <a:t>cotizando en la bolsa, </a:t>
            </a:r>
            <a:r>
              <a:rPr lang="es-VE" sz="1600" dirty="0"/>
              <a:t>en la industria publicitaria dejan de primar criterios como </a:t>
            </a:r>
            <a:r>
              <a:rPr lang="es-VE" sz="1600" dirty="0" smtClean="0"/>
              <a:t>el producto </a:t>
            </a:r>
            <a:r>
              <a:rPr lang="es-VE" sz="1600" dirty="0"/>
              <a:t>creativo o la estrategia: lo que verdaderamente importa ahora es </a:t>
            </a:r>
            <a:r>
              <a:rPr lang="es-VE" sz="1600" dirty="0" smtClean="0"/>
              <a:t>complacer a </a:t>
            </a:r>
            <a:r>
              <a:rPr lang="es-VE" sz="1600" dirty="0"/>
              <a:t>los correspondientes departamentos </a:t>
            </a:r>
            <a:r>
              <a:rPr lang="es-VE" sz="1600" dirty="0" smtClean="0"/>
              <a:t>financieros.</a:t>
            </a:r>
          </a:p>
          <a:p>
            <a:pPr marL="114300" indent="0" algn="just">
              <a:buNone/>
            </a:pPr>
            <a:r>
              <a:rPr lang="es-VE" sz="1600" dirty="0"/>
              <a:t>Ante esta presión por demostrar los resultados de la publicidad, tanto por </a:t>
            </a:r>
            <a:r>
              <a:rPr lang="es-VE" sz="1600" dirty="0" smtClean="0"/>
              <a:t>parte de </a:t>
            </a:r>
            <a:r>
              <a:rPr lang="es-VE" sz="1600" dirty="0"/>
              <a:t>los anunciantes como de las propias agencias, la planificación estratégica </a:t>
            </a:r>
            <a:r>
              <a:rPr lang="es-VE" sz="1600" dirty="0" smtClean="0"/>
              <a:t>quedó en los ‘90 relegada </a:t>
            </a:r>
            <a:r>
              <a:rPr lang="es-VE" sz="1600" dirty="0"/>
              <a:t>a un segundo plano</a:t>
            </a:r>
            <a:r>
              <a:rPr lang="es-VE" sz="1600" dirty="0" smtClean="0"/>
              <a:t>. Los </a:t>
            </a:r>
            <a:r>
              <a:rPr lang="es-VE" sz="1600" dirty="0" err="1"/>
              <a:t>planners</a:t>
            </a:r>
            <a:r>
              <a:rPr lang="es-VE" sz="1600" dirty="0"/>
              <a:t> no </a:t>
            </a:r>
            <a:r>
              <a:rPr lang="es-VE" sz="1600" dirty="0" smtClean="0"/>
              <a:t>recibieron el apoyo suficiente </a:t>
            </a:r>
            <a:r>
              <a:rPr lang="es-VE" sz="1600" dirty="0"/>
              <a:t>para poder desarrollar al máximo sus funciones y aportar un valor </a:t>
            </a:r>
            <a:r>
              <a:rPr lang="es-VE" sz="1600" dirty="0" smtClean="0"/>
              <a:t>añadido al </a:t>
            </a:r>
            <a:r>
              <a:rPr lang="es-VE" sz="1600" dirty="0"/>
              <a:t>desarrollo de la publicidad y, en muchas ocasiones, su trabajo se reduce </a:t>
            </a:r>
            <a:r>
              <a:rPr lang="es-VE" sz="1600" dirty="0" smtClean="0"/>
              <a:t>a detalles </a:t>
            </a:r>
            <a:r>
              <a:rPr lang="es-VE" sz="1600" dirty="0"/>
              <a:t>más </a:t>
            </a:r>
            <a:r>
              <a:rPr lang="es-VE" sz="1600" dirty="0" err="1"/>
              <a:t>ejecucionales</a:t>
            </a:r>
            <a:r>
              <a:rPr lang="es-VE" sz="1600" dirty="0"/>
              <a:t>, de asistencia a las agencias a la hora de vender </a:t>
            </a:r>
            <a:r>
              <a:rPr lang="es-VE" sz="1600" dirty="0" smtClean="0"/>
              <a:t>las campañas </a:t>
            </a:r>
            <a:r>
              <a:rPr lang="es-VE" sz="1600" dirty="0"/>
              <a:t>de publicidad a sus clientes.</a:t>
            </a:r>
          </a:p>
          <a:p>
            <a:pPr marL="114300" indent="0" algn="just">
              <a:buNone/>
            </a:pPr>
            <a:endParaRPr lang="es-VE" sz="16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VE" smtClean="0"/>
              <a:t>14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9039864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4424" y="422500"/>
            <a:ext cx="4768435" cy="857400"/>
          </a:xfrm>
        </p:spPr>
        <p:txBody>
          <a:bodyPr/>
          <a:lstStyle/>
          <a:p>
            <a:r>
              <a:rPr lang="es-VE" dirty="0" smtClean="0"/>
              <a:t>¿Cuál es la realidad hoy día?</a:t>
            </a:r>
            <a:endParaRPr lang="es-VE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44424" y="1586325"/>
            <a:ext cx="7258715" cy="3148500"/>
          </a:xfrm>
        </p:spPr>
        <p:txBody>
          <a:bodyPr/>
          <a:lstStyle/>
          <a:p>
            <a:pPr marL="114300" indent="0" algn="just">
              <a:buNone/>
            </a:pPr>
            <a:r>
              <a:rPr lang="es-VE" dirty="0" smtClean="0"/>
              <a:t>-En la mayoría de los países inscritos en el Agency </a:t>
            </a:r>
            <a:r>
              <a:rPr lang="es-VE" dirty="0" err="1" smtClean="0"/>
              <a:t>Scopen</a:t>
            </a:r>
            <a:r>
              <a:rPr lang="es-VE" dirty="0" smtClean="0"/>
              <a:t>, la clave está en la estrategia, se le está dando un papel estelar ya casi cerrando 2020, ya que recordemos que 2021 no tendremos resultados porque </a:t>
            </a:r>
            <a:r>
              <a:rPr lang="es-VE" i="1" dirty="0" smtClean="0"/>
              <a:t>Agency </a:t>
            </a:r>
            <a:r>
              <a:rPr lang="es-VE" i="1" dirty="0" err="1" smtClean="0"/>
              <a:t>Scopen</a:t>
            </a:r>
            <a:r>
              <a:rPr lang="es-VE" i="1" dirty="0" smtClean="0"/>
              <a:t> </a:t>
            </a:r>
            <a:r>
              <a:rPr lang="es-VE" dirty="0" smtClean="0"/>
              <a:t>se realiza cada 2 años.</a:t>
            </a:r>
          </a:p>
          <a:p>
            <a:pPr marL="114300" indent="0" algn="just">
              <a:buNone/>
            </a:pPr>
            <a:r>
              <a:rPr lang="es-VE" dirty="0" smtClean="0"/>
              <a:t>-La estrategia es el acelerador que estimula el tú a tú con el cliente, mercado, consumidor, marca, permite </a:t>
            </a:r>
            <a:r>
              <a:rPr lang="es-VE" dirty="0" smtClean="0">
                <a:solidFill>
                  <a:srgbClr val="1F1E21"/>
                </a:solidFill>
                <a:latin typeface="Titillium Web" panose="020B0604020202020204" charset="0"/>
              </a:rPr>
              <a:t>reforzar </a:t>
            </a:r>
            <a:r>
              <a:rPr lang="es-VE" dirty="0">
                <a:solidFill>
                  <a:srgbClr val="1F1E21"/>
                </a:solidFill>
                <a:latin typeface="Titillium Web" panose="020B0604020202020204" charset="0"/>
              </a:rPr>
              <a:t>un posicionamiento de liderazgo y por lo tanto ganar puntos, por si en algún momento el cliente necesita una Lead Agency, para ser el orquestador de su comunicación; y permite pasar de ser un ‘proveedor’ de comunicación a ser un ‘</a:t>
            </a:r>
            <a:r>
              <a:rPr lang="es-VE" dirty="0" err="1">
                <a:solidFill>
                  <a:srgbClr val="1F1E21"/>
                </a:solidFill>
                <a:latin typeface="Titillium Web" panose="020B0604020202020204" charset="0"/>
              </a:rPr>
              <a:t>partner</a:t>
            </a:r>
            <a:r>
              <a:rPr lang="es-VE" dirty="0">
                <a:solidFill>
                  <a:srgbClr val="1F1E21"/>
                </a:solidFill>
                <a:latin typeface="Titillium Web" panose="020B0604020202020204" charset="0"/>
              </a:rPr>
              <a:t>’ de negocio, lo que implica relaciones más duraderas y posibilidad de luchar por unas igualas más elevadas. Es el poder del pensamiento sobre la táctica</a:t>
            </a:r>
            <a:endParaRPr lang="es-VE" dirty="0" smtClean="0">
              <a:latin typeface="Titillium Web" panose="020B0604020202020204" charset="0"/>
            </a:endParaRPr>
          </a:p>
          <a:p>
            <a:pPr marL="114300" indent="0" algn="just">
              <a:buNone/>
            </a:pPr>
            <a:endParaRPr lang="es-V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VE" smtClean="0"/>
              <a:t>15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2789774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/>
              <a:t>La clave: la estrategia…</a:t>
            </a:r>
            <a:endParaRPr lang="es-VE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44424" y="1586325"/>
            <a:ext cx="7636159" cy="3148500"/>
          </a:xfrm>
        </p:spPr>
        <p:txBody>
          <a:bodyPr/>
          <a:lstStyle/>
          <a:p>
            <a:pPr marL="114300" indent="0" algn="just">
              <a:buNone/>
            </a:pPr>
            <a:r>
              <a:rPr lang="es-VE" sz="1600" dirty="0" smtClean="0"/>
              <a:t>-La estrategia es el poder del pensamiento sobre la táctica.</a:t>
            </a:r>
          </a:p>
          <a:p>
            <a:pPr marL="114300" indent="0" algn="just">
              <a:buNone/>
            </a:pPr>
            <a:r>
              <a:rPr lang="es-VE" sz="1600" dirty="0"/>
              <a:t>-De todas las </a:t>
            </a:r>
            <a:r>
              <a:rPr lang="es-VE" sz="1600" dirty="0" smtClean="0"/>
              <a:t>disciplinas, </a:t>
            </a:r>
            <a:r>
              <a:rPr lang="es-VE" sz="1600" dirty="0"/>
              <a:t>la Planeación Estratégica, la Creatividad y la Estrategia digital son las más relevantes para los responsables de Marketing. </a:t>
            </a:r>
            <a:endParaRPr lang="es-VE" sz="1600" dirty="0" smtClean="0"/>
          </a:p>
          <a:p>
            <a:pPr marL="114300" indent="0" algn="just">
              <a:buNone/>
            </a:pPr>
            <a:r>
              <a:rPr lang="es-VE" sz="1600" dirty="0" smtClean="0"/>
              <a:t>Las </a:t>
            </a:r>
            <a:r>
              <a:rPr lang="es-VE" sz="1600" dirty="0"/>
              <a:t>cualidades </a:t>
            </a:r>
            <a:r>
              <a:rPr lang="es-VE" sz="1600" dirty="0" smtClean="0"/>
              <a:t>más </a:t>
            </a:r>
            <a:r>
              <a:rPr lang="es-VE" sz="1600" dirty="0"/>
              <a:t>importantes, </a:t>
            </a:r>
            <a:r>
              <a:rPr lang="es-VE" sz="1600" dirty="0" smtClean="0"/>
              <a:t>que debe tener la </a:t>
            </a:r>
            <a:r>
              <a:rPr lang="es-VE" sz="1600" dirty="0"/>
              <a:t>agencia creativa </a:t>
            </a:r>
            <a:r>
              <a:rPr lang="es-VE" sz="1600" dirty="0" smtClean="0"/>
              <a:t>“ideal” </a:t>
            </a:r>
            <a:r>
              <a:rPr lang="es-VE" sz="1600" dirty="0"/>
              <a:t>son: Creatividad-Innovación, Conocimiento (del mercado, cliente y marca) y Planeación Estratégica (sin importar el tipo de agencia definida). </a:t>
            </a:r>
            <a:endParaRPr lang="es-VE" sz="1600" dirty="0" smtClean="0"/>
          </a:p>
          <a:p>
            <a:pPr marL="114300" indent="0" algn="just">
              <a:buNone/>
            </a:pPr>
            <a:r>
              <a:rPr lang="es-VE" sz="1600" dirty="0"/>
              <a:t>-</a:t>
            </a:r>
            <a:r>
              <a:rPr lang="es-VE" sz="1600" dirty="0" smtClean="0"/>
              <a:t>Si </a:t>
            </a:r>
            <a:r>
              <a:rPr lang="es-VE" sz="1600" dirty="0"/>
              <a:t>hablamos de la agencia de medios </a:t>
            </a:r>
            <a:r>
              <a:rPr lang="es-VE" sz="1600" dirty="0" smtClean="0"/>
              <a:t>“ideal”, </a:t>
            </a:r>
            <a:r>
              <a:rPr lang="es-VE" sz="1600" dirty="0"/>
              <a:t>la Investigación/Datos/Herramientas, seguida de la Creatividad/Ideas innovadoras y del Conocimiento (mercado, cliente, marca, medios) aparecen en las tres primeras posiciones.</a:t>
            </a:r>
            <a:endParaRPr lang="es-VE" sz="1600" dirty="0" smtClean="0"/>
          </a:p>
          <a:p>
            <a:pPr marL="114300" indent="0" algn="just">
              <a:buNone/>
            </a:pPr>
            <a:endParaRPr lang="es-VE" sz="16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VE" smtClean="0"/>
              <a:t>16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7115040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/>
              <a:t>Ahora la estrategia es digital…</a:t>
            </a:r>
            <a:endParaRPr lang="es-VE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 algn="just">
              <a:buNone/>
            </a:pPr>
            <a:r>
              <a:rPr lang="es-VE" dirty="0" smtClean="0"/>
              <a:t>-La agencia digital ideal es la que brinda creatividad/ideas innovadoras, conocimiento del mercado, marca, consumidor e investigación, datos y herramientas.</a:t>
            </a:r>
          </a:p>
          <a:p>
            <a:pPr marL="114300" indent="0" algn="just">
              <a:buNone/>
            </a:pPr>
            <a:r>
              <a:rPr lang="es-VE" dirty="0" smtClean="0"/>
              <a:t>-Los clientes demandan datos, conocimiento y experiencia a sus agencias para facilitarles la toma de decisiones en un entorno cada vez más incierto, aparte de estrategia y creatividad.</a:t>
            </a:r>
          </a:p>
          <a:p>
            <a:pPr marL="114300" indent="0" algn="just">
              <a:buNone/>
            </a:pPr>
            <a:r>
              <a:rPr lang="es-VE" dirty="0" smtClean="0"/>
              <a:t>-Las relaciones entre cliente y agencia cuando se cuenta con todos estos aspectos se tornan en relaciones continuas, no por proyecto</a:t>
            </a:r>
            <a:endParaRPr lang="es-V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VE" smtClean="0"/>
              <a:t>17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9090693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/>
              <a:t>El Reto…</a:t>
            </a:r>
            <a:endParaRPr lang="es-VE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44425" y="1586325"/>
            <a:ext cx="7132256" cy="3148500"/>
          </a:xfrm>
        </p:spPr>
        <p:txBody>
          <a:bodyPr/>
          <a:lstStyle/>
          <a:p>
            <a:endParaRPr lang="es-VE" sz="2800" dirty="0">
              <a:solidFill>
                <a:srgbClr val="000000"/>
              </a:solidFill>
              <a:latin typeface="Times" panose="02020603050405020304" pitchFamily="18" charset="0"/>
            </a:endParaRPr>
          </a:p>
          <a:p>
            <a:pPr algn="just"/>
            <a:r>
              <a:rPr lang="es-VE" dirty="0" smtClean="0">
                <a:solidFill>
                  <a:srgbClr val="000000"/>
                </a:solidFill>
                <a:latin typeface="Times" panose="02020603050405020304" pitchFamily="18" charset="0"/>
              </a:rPr>
              <a:t>En </a:t>
            </a:r>
            <a:r>
              <a:rPr lang="es-VE" dirty="0">
                <a:solidFill>
                  <a:srgbClr val="000000"/>
                </a:solidFill>
                <a:latin typeface="Times" panose="02020603050405020304" pitchFamily="18" charset="0"/>
              </a:rPr>
              <a:t>el entorno de incertidumbre actual de la publicidad es evidente que hace falta una redefinición del negocio publicitario y que el consumidor se ha convertido en los últimos años en el protagonista del panorama de la comunicación comercial</a:t>
            </a:r>
            <a:r>
              <a:rPr lang="es-VE" dirty="0" smtClean="0">
                <a:solidFill>
                  <a:srgbClr val="000000"/>
                </a:solidFill>
                <a:latin typeface="Times" panose="02020603050405020304" pitchFamily="18" charset="0"/>
              </a:rPr>
              <a:t>.</a:t>
            </a:r>
          </a:p>
          <a:p>
            <a:pPr algn="just"/>
            <a:r>
              <a:rPr lang="es-VE" dirty="0" smtClean="0">
                <a:solidFill>
                  <a:srgbClr val="000000"/>
                </a:solidFill>
                <a:latin typeface="Times" panose="02020603050405020304" pitchFamily="18" charset="0"/>
              </a:rPr>
              <a:t> </a:t>
            </a:r>
            <a:r>
              <a:rPr lang="es-VE" dirty="0">
                <a:solidFill>
                  <a:srgbClr val="000000"/>
                </a:solidFill>
                <a:latin typeface="Times" panose="02020603050405020304" pitchFamily="18" charset="0"/>
              </a:rPr>
              <a:t>En este sentido, es relevante la aportación al sector de los planificadores estratégicos, ya que se ocupan de defender la centralidad del consumidor dentro de la agencia de </a:t>
            </a:r>
            <a:r>
              <a:rPr lang="es-VE" dirty="0" smtClean="0">
                <a:solidFill>
                  <a:srgbClr val="000000"/>
                </a:solidFill>
                <a:latin typeface="Times" panose="02020603050405020304" pitchFamily="18" charset="0"/>
              </a:rPr>
              <a:t>publicidad. </a:t>
            </a:r>
            <a:endParaRPr lang="es-V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VE" smtClean="0"/>
              <a:t>18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1436716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/>
              <a:t>El Reto…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44425" y="1586325"/>
            <a:ext cx="6616690" cy="3148500"/>
          </a:xfrm>
        </p:spPr>
        <p:txBody>
          <a:bodyPr/>
          <a:lstStyle/>
          <a:p>
            <a:pPr algn="just"/>
            <a:r>
              <a:rPr lang="es-VE" dirty="0">
                <a:solidFill>
                  <a:srgbClr val="000000"/>
                </a:solidFill>
                <a:latin typeface="Times" panose="02020603050405020304" pitchFamily="18" charset="0"/>
              </a:rPr>
              <a:t>Uno de los principales disparadores de esta necesidad de cambio </a:t>
            </a:r>
            <a:r>
              <a:rPr lang="es-VE" dirty="0" smtClean="0">
                <a:solidFill>
                  <a:srgbClr val="000000"/>
                </a:solidFill>
                <a:latin typeface="Times" panose="02020603050405020304" pitchFamily="18" charset="0"/>
              </a:rPr>
              <a:t>profundo, ha </a:t>
            </a:r>
            <a:r>
              <a:rPr lang="es-VE" dirty="0">
                <a:solidFill>
                  <a:srgbClr val="000000"/>
                </a:solidFill>
                <a:latin typeface="Times" panose="02020603050405020304" pitchFamily="18" charset="0"/>
              </a:rPr>
              <a:t>sido, sin duda, la evolución del consumidor</a:t>
            </a:r>
            <a:r>
              <a:rPr lang="es-VE" dirty="0" smtClean="0">
                <a:solidFill>
                  <a:srgbClr val="000000"/>
                </a:solidFill>
                <a:latin typeface="Times" panose="02020603050405020304" pitchFamily="18" charset="0"/>
              </a:rPr>
              <a:t>.</a:t>
            </a:r>
          </a:p>
          <a:p>
            <a:pPr algn="just"/>
            <a:r>
              <a:rPr lang="es-VE" dirty="0">
                <a:solidFill>
                  <a:srgbClr val="000000"/>
                </a:solidFill>
                <a:latin typeface="Times" panose="02020603050405020304" pitchFamily="18" charset="0"/>
              </a:rPr>
              <a:t>Desarrollar nuevos canales de publicidad para llevar a cabo una comunicación de permiso, no de interrupción, con el objetivo de involucrar a los </a:t>
            </a:r>
            <a:r>
              <a:rPr lang="es-VE" dirty="0" smtClean="0">
                <a:solidFill>
                  <a:srgbClr val="000000"/>
                </a:solidFill>
                <a:latin typeface="Times" panose="02020603050405020304" pitchFamily="18" charset="0"/>
              </a:rPr>
              <a:t>consumidores</a:t>
            </a:r>
          </a:p>
          <a:p>
            <a:pPr algn="just"/>
            <a:r>
              <a:rPr lang="es-VE" dirty="0" smtClean="0">
                <a:solidFill>
                  <a:srgbClr val="000000"/>
                </a:solidFill>
                <a:latin typeface="Times" panose="02020603050405020304" pitchFamily="18" charset="0"/>
              </a:rPr>
              <a:t>Crear </a:t>
            </a:r>
            <a:r>
              <a:rPr lang="es-VE" dirty="0">
                <a:solidFill>
                  <a:srgbClr val="000000"/>
                </a:solidFill>
                <a:latin typeface="Times" panose="02020603050405020304" pitchFamily="18" charset="0"/>
              </a:rPr>
              <a:t>nuevos formatos de publicidad para atraer y entretener a los consumidores.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VE" smtClean="0"/>
              <a:t>19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80063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44424" y="422500"/>
            <a:ext cx="4846257" cy="857400"/>
          </a:xfrm>
        </p:spPr>
        <p:txBody>
          <a:bodyPr/>
          <a:lstStyle/>
          <a:p>
            <a:r>
              <a:rPr lang="es-VE" dirty="0" smtClean="0"/>
              <a:t>Desde los años ‘90 hasta hoy…</a:t>
            </a:r>
            <a:endParaRPr lang="es-VE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idx="1"/>
          </p:nvPr>
        </p:nvSpPr>
        <p:spPr>
          <a:xfrm>
            <a:off x="844425" y="1586325"/>
            <a:ext cx="6266494" cy="3148500"/>
          </a:xfrm>
        </p:spPr>
        <p:txBody>
          <a:bodyPr/>
          <a:lstStyle/>
          <a:p>
            <a:pPr marL="114300" indent="0" algn="just">
              <a:buNone/>
            </a:pPr>
            <a:r>
              <a:rPr lang="es-VE" dirty="0" smtClean="0">
                <a:latin typeface="HelveticaNeue-Thin"/>
              </a:rPr>
              <a:t>-Desde </a:t>
            </a:r>
            <a:r>
              <a:rPr lang="es-VE" dirty="0">
                <a:latin typeface="HelveticaNeue-Thin"/>
              </a:rPr>
              <a:t>principios de los </a:t>
            </a:r>
            <a:r>
              <a:rPr lang="es-VE" dirty="0">
                <a:latin typeface="HelveticaNeue-Roman"/>
              </a:rPr>
              <a:t>años noventa hasta la actualidad</a:t>
            </a:r>
            <a:r>
              <a:rPr lang="es-VE" dirty="0">
                <a:latin typeface="HelveticaNeue-Thin"/>
              </a:rPr>
              <a:t>, </a:t>
            </a:r>
            <a:r>
              <a:rPr lang="es-VE" dirty="0" smtClean="0">
                <a:latin typeface="HelveticaNeue-Thin"/>
              </a:rPr>
              <a:t>hemos podido </a:t>
            </a:r>
            <a:r>
              <a:rPr lang="es-VE" dirty="0">
                <a:latin typeface="HelveticaNeue-Thin"/>
              </a:rPr>
              <a:t>observar como la planificación estratégica sigue con su imparable expansión</a:t>
            </a:r>
            <a:r>
              <a:rPr lang="es-VE" dirty="0" smtClean="0">
                <a:latin typeface="HelveticaNeue-Thin"/>
              </a:rPr>
              <a:t>.</a:t>
            </a:r>
          </a:p>
          <a:p>
            <a:pPr marL="114300" indent="0" algn="just">
              <a:buNone/>
            </a:pPr>
            <a:r>
              <a:rPr lang="es-VE" dirty="0" smtClean="0">
                <a:latin typeface="HelveticaNeue-Thin"/>
              </a:rPr>
              <a:t>-</a:t>
            </a:r>
            <a:r>
              <a:rPr lang="es-VE" dirty="0">
                <a:latin typeface="HelveticaNeue-Thin"/>
              </a:rPr>
              <a:t>Esta expansión, sin embargo, no ha sido nada fácil para la disciplina, ya que </a:t>
            </a:r>
            <a:r>
              <a:rPr lang="es-VE" dirty="0" smtClean="0">
                <a:latin typeface="HelveticaNeue-Thin"/>
              </a:rPr>
              <a:t>ha tenido </a:t>
            </a:r>
            <a:r>
              <a:rPr lang="es-VE" dirty="0">
                <a:latin typeface="HelveticaNeue-Thin"/>
              </a:rPr>
              <a:t>que enfrentarse y adaptarse a un entorno poco </a:t>
            </a:r>
            <a:r>
              <a:rPr lang="es-VE" dirty="0" smtClean="0">
                <a:latin typeface="HelveticaNeue-Thin"/>
              </a:rPr>
              <a:t>favorable.</a:t>
            </a:r>
          </a:p>
          <a:p>
            <a:pPr marL="114300" indent="0" algn="just">
              <a:buNone/>
            </a:pPr>
            <a:r>
              <a:rPr lang="es-VE" dirty="0">
                <a:latin typeface="HelveticaNeue-Thin"/>
              </a:rPr>
              <a:t>-</a:t>
            </a:r>
            <a:r>
              <a:rPr lang="es-VE" dirty="0" smtClean="0">
                <a:latin typeface="HelveticaNeue-Thin"/>
              </a:rPr>
              <a:t>El </a:t>
            </a:r>
            <a:r>
              <a:rPr lang="es-VE" dirty="0">
                <a:latin typeface="HelveticaNeue-Thin"/>
              </a:rPr>
              <a:t>comienzo </a:t>
            </a:r>
            <a:r>
              <a:rPr lang="es-VE" dirty="0" smtClean="0">
                <a:latin typeface="HelveticaNeue-Thin"/>
              </a:rPr>
              <a:t>de los </a:t>
            </a:r>
            <a:r>
              <a:rPr lang="es-VE" dirty="0">
                <a:latin typeface="HelveticaNeue-Thin"/>
              </a:rPr>
              <a:t>noventa coincidió con una profunda crisis económica mundial que afectó </a:t>
            </a:r>
            <a:r>
              <a:rPr lang="es-VE" dirty="0" smtClean="0">
                <a:latin typeface="HelveticaNeue-Thin"/>
              </a:rPr>
              <a:t>al sistema </a:t>
            </a:r>
            <a:r>
              <a:rPr lang="es-VE" dirty="0">
                <a:latin typeface="HelveticaNeue-Thin"/>
              </a:rPr>
              <a:t>publicitario hasta tal punto que, durante esta época, también se habla </a:t>
            </a:r>
            <a:r>
              <a:rPr lang="es-VE" dirty="0" smtClean="0">
                <a:latin typeface="HelveticaNeue-Thin"/>
              </a:rPr>
              <a:t>de crisis </a:t>
            </a:r>
            <a:r>
              <a:rPr lang="es-VE" dirty="0">
                <a:latin typeface="HelveticaNeue-Thin"/>
              </a:rPr>
              <a:t>publicitaria.</a:t>
            </a:r>
            <a:endParaRPr lang="es-VE" dirty="0" smtClean="0">
              <a:latin typeface="HelveticaNeue-Thin"/>
            </a:endParaRPr>
          </a:p>
          <a:p>
            <a:pPr algn="just"/>
            <a:endParaRPr lang="es-V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VE" smtClean="0"/>
              <a:t>2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3795813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4424" y="422500"/>
            <a:ext cx="6743149" cy="857400"/>
          </a:xfrm>
        </p:spPr>
        <p:txBody>
          <a:bodyPr/>
          <a:lstStyle/>
          <a:p>
            <a:r>
              <a:rPr lang="es-VE" dirty="0" smtClean="0"/>
              <a:t>Recordemos que hay 3 ejes que disparan el reto actual al que se enfrenta el </a:t>
            </a:r>
            <a:r>
              <a:rPr lang="es-VE" i="1" dirty="0" err="1" smtClean="0"/>
              <a:t>Planner</a:t>
            </a:r>
            <a:endParaRPr lang="es-VE" i="1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 algn="just">
              <a:buNone/>
            </a:pPr>
            <a:r>
              <a:rPr lang="es-VE" dirty="0" smtClean="0"/>
              <a:t>1. La </a:t>
            </a:r>
            <a:r>
              <a:rPr lang="es-VE" dirty="0"/>
              <a:t>naturaleza de ese nuevo consumidor, o consumidor actual, que está en el origen de buena parte de los problemas de adaptación que sufre la publicidad contemporánea;</a:t>
            </a:r>
          </a:p>
        </p:txBody>
      </p:sp>
      <p:sp>
        <p:nvSpPr>
          <p:cNvPr id="6" name="Marcador de texto 5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marL="139700" indent="0" algn="just">
              <a:buNone/>
            </a:pPr>
            <a:r>
              <a:rPr lang="es-VE" dirty="0" smtClean="0"/>
              <a:t>2. </a:t>
            </a:r>
            <a:r>
              <a:rPr lang="es-VE" dirty="0"/>
              <a:t>L</a:t>
            </a:r>
            <a:r>
              <a:rPr lang="es-VE" dirty="0" smtClean="0"/>
              <a:t>as </a:t>
            </a:r>
            <a:r>
              <a:rPr lang="es-VE" dirty="0"/>
              <a:t>iniciativas que las marcas comerciales están desarrollando para hacerse cargo de los </a:t>
            </a:r>
            <a:r>
              <a:rPr lang="es-VE" dirty="0" smtClean="0"/>
              <a:t>cambios.</a:t>
            </a:r>
            <a:endParaRPr lang="es-VE" dirty="0"/>
          </a:p>
        </p:txBody>
      </p:sp>
      <p:sp>
        <p:nvSpPr>
          <p:cNvPr id="7" name="Marcador de texto 6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marL="139700" indent="0" algn="just">
              <a:buNone/>
            </a:pPr>
            <a:r>
              <a:rPr lang="es-VE" dirty="0" smtClean="0"/>
              <a:t>3. </a:t>
            </a:r>
            <a:r>
              <a:rPr lang="es-VE" dirty="0"/>
              <a:t>E</a:t>
            </a:r>
            <a:r>
              <a:rPr lang="es-VE" dirty="0" smtClean="0"/>
              <a:t>l </a:t>
            </a:r>
            <a:r>
              <a:rPr lang="es-VE" dirty="0"/>
              <a:t>papel que, en este contexto cambiante, desarrolla la planificación estratégica.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VE" smtClean="0"/>
              <a:t>20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7827958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VE" dirty="0" smtClean="0"/>
              <a:t>El consumidor actual</a:t>
            </a:r>
            <a:endParaRPr lang="es-VE" dirty="0"/>
          </a:p>
        </p:txBody>
      </p:sp>
      <p:sp>
        <p:nvSpPr>
          <p:cNvPr id="8" name="Marcador de texto 7"/>
          <p:cNvSpPr>
            <a:spLocks noGrp="1"/>
          </p:cNvSpPr>
          <p:nvPr>
            <p:ph type="body" idx="1"/>
          </p:nvPr>
        </p:nvSpPr>
        <p:spPr>
          <a:xfrm>
            <a:off x="844424" y="1586325"/>
            <a:ext cx="7258715" cy="3148500"/>
          </a:xfrm>
        </p:spPr>
        <p:txBody>
          <a:bodyPr/>
          <a:lstStyle/>
          <a:p>
            <a:pPr marL="114300" indent="0" algn="just">
              <a:buNone/>
            </a:pPr>
            <a:r>
              <a:rPr lang="es-VE" dirty="0" smtClean="0"/>
              <a:t>-El </a:t>
            </a:r>
            <a:r>
              <a:rPr lang="es-VE" dirty="0"/>
              <a:t>progreso de los medios ha ocasionado que los consumidores estén muy familiarizados con las tecnologías de la información y sea más fácil para ellos obtener la información que necesiten en vez de verse abrumados por acciones unidireccionales y masivas. Así, hemos pasado de un mercado dominado por el profesional del marketing a otro dominado por el </a:t>
            </a:r>
            <a:r>
              <a:rPr lang="es-VE" dirty="0" smtClean="0"/>
              <a:t>consumidor.</a:t>
            </a:r>
          </a:p>
          <a:p>
            <a:pPr marL="114300" indent="0" algn="just">
              <a:buNone/>
            </a:pPr>
            <a:r>
              <a:rPr lang="es-VE" dirty="0" smtClean="0"/>
              <a:t>-De </a:t>
            </a:r>
            <a:r>
              <a:rPr lang="es-VE" dirty="0"/>
              <a:t>esta manera, el entorno actual en el que vivimos está generando una redefinición del marketing y la </a:t>
            </a:r>
            <a:r>
              <a:rPr lang="es-VE" dirty="0" smtClean="0"/>
              <a:t>comunicación.</a:t>
            </a:r>
            <a:endParaRPr lang="es-VE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VE" smtClean="0"/>
              <a:t>21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523255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/>
              <a:t>9</a:t>
            </a:r>
            <a:r>
              <a:rPr lang="es-VE" dirty="0" smtClean="0"/>
              <a:t> rasgos del consumidor actual</a:t>
            </a:r>
            <a:endParaRPr lang="es-VE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44424" y="1586325"/>
            <a:ext cx="7433813" cy="3148500"/>
          </a:xfrm>
        </p:spPr>
        <p:txBody>
          <a:bodyPr/>
          <a:lstStyle/>
          <a:p>
            <a:pPr marL="114300" indent="0" algn="just">
              <a:buNone/>
            </a:pPr>
            <a:r>
              <a:rPr lang="es-VE" sz="2000" dirty="0" smtClean="0"/>
              <a:t>Poderoso</a:t>
            </a:r>
            <a:r>
              <a:rPr lang="es-VE" sz="2000" dirty="0"/>
              <a:t>, </a:t>
            </a:r>
            <a:r>
              <a:rPr lang="es-VE" sz="2000" dirty="0" smtClean="0"/>
              <a:t>conectado</a:t>
            </a:r>
            <a:r>
              <a:rPr lang="es-VE" sz="2000" dirty="0"/>
              <a:t>, inteligente, demandante, sin tiempo, escéptico, accesible, desleal y </a:t>
            </a:r>
            <a:r>
              <a:rPr lang="es-VE" sz="2000" dirty="0" smtClean="0"/>
              <a:t>vengativo.</a:t>
            </a:r>
            <a:endParaRPr lang="es-VE" sz="20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VE" smtClean="0"/>
              <a:t>22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0261015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/>
              <a:t>Consumidor poderoso</a:t>
            </a:r>
            <a:endParaRPr lang="es-VE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44425" y="1586325"/>
            <a:ext cx="6675056" cy="3148500"/>
          </a:xfrm>
        </p:spPr>
        <p:txBody>
          <a:bodyPr/>
          <a:lstStyle/>
          <a:p>
            <a:pPr marL="114300" indent="0" algn="just">
              <a:buNone/>
            </a:pPr>
            <a:r>
              <a:rPr lang="es-VE" sz="1600" dirty="0" smtClean="0"/>
              <a:t>Ha </a:t>
            </a:r>
            <a:r>
              <a:rPr lang="es-VE" sz="1600" dirty="0"/>
              <a:t>pasado de encontrarse en una situación pasiva a ser activo e independiente y con dominio de los medios. Esto ha forzado a las empresas a repensar su estrategia para </a:t>
            </a:r>
            <a:r>
              <a:rPr lang="es-VE" sz="1600" dirty="0" smtClean="0"/>
              <a:t>atraerles, ya </a:t>
            </a:r>
            <a:r>
              <a:rPr lang="es-VE" sz="1600" dirty="0"/>
              <a:t>que cada vez más demandan un contenido personalizado </a:t>
            </a:r>
            <a:r>
              <a:rPr lang="es-VE" sz="1600" dirty="0" smtClean="0"/>
              <a:t>. </a:t>
            </a:r>
            <a:r>
              <a:rPr lang="es-VE" sz="1600" dirty="0"/>
              <a:t>Así, Internet y las nuevas tecnologías le han otorgado al individuo el </a:t>
            </a:r>
            <a:r>
              <a:rPr lang="es-VE" sz="1600" dirty="0" smtClean="0"/>
              <a:t>poder.</a:t>
            </a:r>
          </a:p>
          <a:p>
            <a:pPr marL="114300" indent="0" algn="just">
              <a:buNone/>
            </a:pPr>
            <a:r>
              <a:rPr lang="es-VE" sz="1600" dirty="0"/>
              <a:t>Al ser activo y gracias a las posibilidades infinitas que presenta Internet, el consumidor puede buscar, pedir la opinión de otras personas y compartir información para tomar la decisión más adecuada. se ha vuelto más estratégico, más exquisito a la hora de comprar al poseer mucha más información para decidir acertadamente, puesto que la calidad, la disponibilidad y el precio de los productos de las empresas son transparentes y pueden llegar a cualquier consumidor en el </a:t>
            </a:r>
            <a:r>
              <a:rPr lang="es-VE" sz="1600" dirty="0" smtClean="0"/>
              <a:t>mundo.</a:t>
            </a:r>
            <a:endParaRPr lang="es-VE" sz="16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VE" smtClean="0"/>
              <a:t>23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8758061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/>
              <a:t>Consumidor poderoso</a:t>
            </a:r>
            <a:endParaRPr lang="es-VE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44425" y="1450137"/>
            <a:ext cx="7005796" cy="3148500"/>
          </a:xfrm>
        </p:spPr>
        <p:txBody>
          <a:bodyPr/>
          <a:lstStyle/>
          <a:p>
            <a:pPr marL="114300" indent="0" algn="just">
              <a:buNone/>
            </a:pPr>
            <a:r>
              <a:rPr lang="es-VE" dirty="0">
                <a:solidFill>
                  <a:srgbClr val="000000"/>
                </a:solidFill>
                <a:latin typeface="Times" panose="02020603050405020304" pitchFamily="18" charset="0"/>
              </a:rPr>
              <a:t>Los consumidores esperan más de los productos y de las marcas, por lo que las empresas tienen que ofrecer lo que desean realmente y para ello es necesario construir una relación con ellos. Esto se consigue considerando todos los puntos de contacto de la marca y los consumidores y por lo tanto, las empresas tienen que posibilitar una interacción que construya relaciones y deben proporcionar servicios adicionales al producto que se </a:t>
            </a:r>
            <a:r>
              <a:rPr lang="es-VE" dirty="0" smtClean="0">
                <a:solidFill>
                  <a:srgbClr val="000000"/>
                </a:solidFill>
                <a:latin typeface="Times" panose="02020603050405020304" pitchFamily="18" charset="0"/>
              </a:rPr>
              <a:t>vende.</a:t>
            </a:r>
            <a:endParaRPr lang="es-V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VE" smtClean="0"/>
              <a:t>24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6371170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/>
              <a:t>Consumidor </a:t>
            </a:r>
            <a:r>
              <a:rPr lang="es-VE" dirty="0" smtClean="0"/>
              <a:t>vengativo</a:t>
            </a:r>
            <a:endParaRPr lang="es-VE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44424" y="1586325"/>
            <a:ext cx="7336537" cy="3148500"/>
          </a:xfrm>
        </p:spPr>
        <p:txBody>
          <a:bodyPr/>
          <a:lstStyle/>
          <a:p>
            <a:pPr marL="114300" indent="0" algn="just">
              <a:buNone/>
            </a:pPr>
            <a:r>
              <a:rPr lang="es-VE" sz="1600" dirty="0" smtClean="0">
                <a:solidFill>
                  <a:srgbClr val="000000"/>
                </a:solidFill>
                <a:latin typeface="Times" panose="02020603050405020304" pitchFamily="18" charset="0"/>
              </a:rPr>
              <a:t>El consumidor actual presenta un </a:t>
            </a:r>
            <a:r>
              <a:rPr lang="es-VE" sz="1600" dirty="0">
                <a:solidFill>
                  <a:srgbClr val="000000"/>
                </a:solidFill>
                <a:latin typeface="Times" panose="02020603050405020304" pitchFamily="18" charset="0"/>
              </a:rPr>
              <a:t>carácter vengativo frente a las marcas en varios </a:t>
            </a:r>
            <a:r>
              <a:rPr lang="es-VE" sz="1600" dirty="0" smtClean="0">
                <a:solidFill>
                  <a:srgbClr val="000000"/>
                </a:solidFill>
                <a:latin typeface="Times" panose="02020603050405020304" pitchFamily="18" charset="0"/>
              </a:rPr>
              <a:t>sentidos, por </a:t>
            </a:r>
            <a:r>
              <a:rPr lang="es-VE" sz="1600" dirty="0">
                <a:solidFill>
                  <a:srgbClr val="000000"/>
                </a:solidFill>
                <a:latin typeface="Times" panose="02020603050405020304" pitchFamily="18" charset="0"/>
              </a:rPr>
              <a:t>un lado, en lo que respecta a su actitud ante el mercado, las quejas del consumidor están aumentando ya que posee expectativas superiores de los productos, y está más abierto a reclamar para exigir la satisfacción de sus necesidades y </a:t>
            </a:r>
            <a:r>
              <a:rPr lang="es-VE" sz="1600" dirty="0" smtClean="0">
                <a:solidFill>
                  <a:srgbClr val="000000"/>
                </a:solidFill>
                <a:latin typeface="Times" panose="02020603050405020304" pitchFamily="18" charset="0"/>
              </a:rPr>
              <a:t>deseos. A </a:t>
            </a:r>
            <a:r>
              <a:rPr lang="es-VE" sz="1600" dirty="0">
                <a:solidFill>
                  <a:srgbClr val="000000"/>
                </a:solidFill>
                <a:latin typeface="Times" panose="02020603050405020304" pitchFamily="18" charset="0"/>
              </a:rPr>
              <a:t>esto se une la posibilidad de interactuar con otros consumidores a través de asociaciones de usuarios que influyen en los procesos de comunicación y venta (opinión sobre los productos o ejercer la presión colectiva). </a:t>
            </a:r>
            <a:endParaRPr lang="es-VE" sz="16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VE" smtClean="0"/>
              <a:t>25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701074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/>
              <a:t>Consumidor vengativo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44425" y="1527959"/>
            <a:ext cx="6966886" cy="3148500"/>
          </a:xfrm>
        </p:spPr>
        <p:txBody>
          <a:bodyPr/>
          <a:lstStyle/>
          <a:p>
            <a:pPr marL="114300" indent="0" algn="just">
              <a:buNone/>
            </a:pPr>
            <a:r>
              <a:rPr lang="es-VE" dirty="0">
                <a:solidFill>
                  <a:srgbClr val="000000"/>
                </a:solidFill>
                <a:latin typeface="Times" panose="02020603050405020304" pitchFamily="18" charset="0"/>
              </a:rPr>
              <a:t>El consumidor, a través de Internet, accede a los poderes públicos, a los medios de comunicación, y a otras vías donde manifiesta su conformidad o disconformidad con una </a:t>
            </a:r>
            <a:r>
              <a:rPr lang="es-VE" dirty="0" smtClean="0">
                <a:solidFill>
                  <a:srgbClr val="000000"/>
                </a:solidFill>
                <a:latin typeface="Times" panose="02020603050405020304" pitchFamily="18" charset="0"/>
              </a:rPr>
              <a:t>empresa. Ante </a:t>
            </a:r>
            <a:r>
              <a:rPr lang="es-VE" dirty="0">
                <a:solidFill>
                  <a:srgbClr val="000000"/>
                </a:solidFill>
                <a:latin typeface="Times" panose="02020603050405020304" pitchFamily="18" charset="0"/>
              </a:rPr>
              <a:t>este panorama, las marcas deben saber responder a las quejas y retos que les plantean los consumidores. Por otro lado, los consumidores pueden servirse de una acción de marketing viral de la empresa y darle un efecto totalmente contrario al objetivo del anunciante y que en ocasiones le puede perjudicar. </a:t>
            </a:r>
            <a:endParaRPr lang="es-V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VE" smtClean="0"/>
              <a:t>26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0518989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/>
              <a:t>Como conclusión podemos decir que…</a:t>
            </a:r>
            <a:endParaRPr lang="es-VE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44424" y="1586325"/>
            <a:ext cx="7161439" cy="3148500"/>
          </a:xfrm>
        </p:spPr>
        <p:txBody>
          <a:bodyPr/>
          <a:lstStyle/>
          <a:p>
            <a:pPr algn="just"/>
            <a:r>
              <a:rPr lang="es-VE" sz="1600" dirty="0" smtClean="0">
                <a:solidFill>
                  <a:srgbClr val="000000"/>
                </a:solidFill>
                <a:latin typeface="Times" panose="02020603050405020304" pitchFamily="18" charset="0"/>
              </a:rPr>
              <a:t>Lo </a:t>
            </a:r>
            <a:r>
              <a:rPr lang="es-VE" sz="1600" dirty="0">
                <a:solidFill>
                  <a:srgbClr val="000000"/>
                </a:solidFill>
                <a:latin typeface="Times" panose="02020603050405020304" pitchFamily="18" charset="0"/>
              </a:rPr>
              <a:t>más importante es conocer a fondo a los </a:t>
            </a:r>
            <a:r>
              <a:rPr lang="es-VE" sz="1600" dirty="0" smtClean="0">
                <a:solidFill>
                  <a:srgbClr val="000000"/>
                </a:solidFill>
                <a:latin typeface="Times" panose="02020603050405020304" pitchFamily="18" charset="0"/>
              </a:rPr>
              <a:t>consumidores. Esta </a:t>
            </a:r>
            <a:r>
              <a:rPr lang="es-VE" sz="1600" dirty="0">
                <a:solidFill>
                  <a:srgbClr val="000000"/>
                </a:solidFill>
                <a:latin typeface="Times" panose="02020603050405020304" pitchFamily="18" charset="0"/>
              </a:rPr>
              <a:t>capacidad para prever las respuestas del consumidor, basada en un conocimiento profundo, es la piedra angular de un marketing bien hecho (…). Comprender a fondo a los consumidores es la única base sólida para elaborar una estrategia de marketing </a:t>
            </a:r>
            <a:r>
              <a:rPr lang="es-VE" sz="1600" dirty="0" smtClean="0">
                <a:solidFill>
                  <a:srgbClr val="000000"/>
                </a:solidFill>
                <a:latin typeface="Times" panose="02020603050405020304" pitchFamily="18" charset="0"/>
              </a:rPr>
              <a:t>válida. Este es el verdadero reto con el que tienen que </a:t>
            </a:r>
            <a:r>
              <a:rPr lang="es-VE" sz="1600" smtClean="0">
                <a:solidFill>
                  <a:srgbClr val="000000"/>
                </a:solidFill>
                <a:latin typeface="Times" panose="02020603050405020304" pitchFamily="18" charset="0"/>
              </a:rPr>
              <a:t>lidiar  diario </a:t>
            </a:r>
            <a:r>
              <a:rPr lang="es-VE" sz="1600" dirty="0" smtClean="0">
                <a:solidFill>
                  <a:srgbClr val="000000"/>
                </a:solidFill>
                <a:latin typeface="Times" panose="02020603050405020304" pitchFamily="18" charset="0"/>
              </a:rPr>
              <a:t>los </a:t>
            </a:r>
            <a:r>
              <a:rPr lang="es-VE" sz="1600" dirty="0" err="1" smtClean="0">
                <a:solidFill>
                  <a:srgbClr val="000000"/>
                </a:solidFill>
                <a:latin typeface="Times" panose="02020603050405020304" pitchFamily="18" charset="0"/>
              </a:rPr>
              <a:t>planners</a:t>
            </a:r>
            <a:r>
              <a:rPr lang="es-VE" sz="1600" dirty="0" smtClean="0">
                <a:solidFill>
                  <a:srgbClr val="000000"/>
                </a:solidFill>
                <a:latin typeface="Times" panose="02020603050405020304" pitchFamily="18" charset="0"/>
              </a:rPr>
              <a:t>.</a:t>
            </a:r>
            <a:endParaRPr lang="es-VE" sz="16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VE" smtClean="0"/>
              <a:t>27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875388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4424" y="422500"/>
            <a:ext cx="4807345" cy="857400"/>
          </a:xfrm>
        </p:spPr>
        <p:txBody>
          <a:bodyPr/>
          <a:lstStyle/>
          <a:p>
            <a:r>
              <a:rPr lang="es-VE" dirty="0"/>
              <a:t>Desde los años ‘90 hasta hoy…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44424" y="1586325"/>
            <a:ext cx="6655601" cy="3148500"/>
          </a:xfrm>
        </p:spPr>
        <p:txBody>
          <a:bodyPr/>
          <a:lstStyle/>
          <a:p>
            <a:pPr marL="114300" indent="0" algn="just">
              <a:buNone/>
            </a:pPr>
            <a:r>
              <a:rPr lang="es-VE" dirty="0" smtClean="0"/>
              <a:t>-</a:t>
            </a:r>
            <a:r>
              <a:rPr lang="es-VE" dirty="0">
                <a:latin typeface="HelveticaNeue-Thin"/>
              </a:rPr>
              <a:t>Por otro lado, una vez pasada la crisis y llegados al </a:t>
            </a:r>
            <a:r>
              <a:rPr lang="es-VE" dirty="0" smtClean="0">
                <a:latin typeface="HelveticaNeue-Thin"/>
              </a:rPr>
              <a:t>2000, algunos de </a:t>
            </a:r>
            <a:r>
              <a:rPr lang="es-VE" dirty="0">
                <a:latin typeface="HelveticaNeue-Thin"/>
              </a:rPr>
              <a:t>los problemas surgidos con la crisis, no solo no desaparecen, sino que </a:t>
            </a:r>
            <a:r>
              <a:rPr lang="es-VE" dirty="0" smtClean="0">
                <a:latin typeface="HelveticaNeue-Thin"/>
              </a:rPr>
              <a:t>además, se </a:t>
            </a:r>
            <a:r>
              <a:rPr lang="es-VE" dirty="0">
                <a:latin typeface="HelveticaNeue-Thin"/>
              </a:rPr>
              <a:t>agudizan</a:t>
            </a:r>
            <a:r>
              <a:rPr lang="es-VE" dirty="0" smtClean="0">
                <a:latin typeface="HelveticaNeue-Thin"/>
              </a:rPr>
              <a:t>.</a:t>
            </a:r>
          </a:p>
          <a:p>
            <a:pPr marL="114300" indent="0" algn="just">
              <a:buNone/>
            </a:pPr>
            <a:r>
              <a:rPr lang="es-VE" dirty="0" smtClean="0">
                <a:latin typeface="HelveticaNeue-Thin"/>
              </a:rPr>
              <a:t>-</a:t>
            </a:r>
            <a:r>
              <a:rPr lang="es-VE" dirty="0">
                <a:latin typeface="HelveticaNeue-Thin"/>
              </a:rPr>
              <a:t>Como consecuencia de todo esto, la expansión internacional de la </a:t>
            </a:r>
            <a:r>
              <a:rPr lang="es-VE" dirty="0" smtClean="0">
                <a:latin typeface="HelveticaNeue-Thin"/>
              </a:rPr>
              <a:t>disciplina ha </a:t>
            </a:r>
            <a:r>
              <a:rPr lang="es-VE" dirty="0">
                <a:latin typeface="HelveticaNeue-Thin"/>
              </a:rPr>
              <a:t>desencadenado un proceso </a:t>
            </a:r>
            <a:r>
              <a:rPr lang="es-VE" dirty="0" smtClean="0">
                <a:latin typeface="HelveticaNeue-Thin"/>
              </a:rPr>
              <a:t>de </a:t>
            </a:r>
            <a:r>
              <a:rPr lang="es-VE" dirty="0" err="1" smtClean="0">
                <a:latin typeface="HelveticaNeue-Thin"/>
              </a:rPr>
              <a:t>desvirtualización</a:t>
            </a:r>
            <a:r>
              <a:rPr lang="es-VE" dirty="0" smtClean="0">
                <a:latin typeface="HelveticaNeue-Thin"/>
              </a:rPr>
              <a:t> </a:t>
            </a:r>
            <a:r>
              <a:rPr lang="es-VE" dirty="0">
                <a:latin typeface="HelveticaNeue-Thin"/>
              </a:rPr>
              <a:t>que ha provocado que </a:t>
            </a:r>
            <a:r>
              <a:rPr lang="es-VE" dirty="0" smtClean="0">
                <a:latin typeface="HelveticaNeue-Thin"/>
              </a:rPr>
              <a:t>muchas de </a:t>
            </a:r>
            <a:r>
              <a:rPr lang="es-VE" dirty="0">
                <a:latin typeface="HelveticaNeue-Thin"/>
              </a:rPr>
              <a:t>sus funciones se vieran diluidas.</a:t>
            </a:r>
            <a:endParaRPr lang="es-V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VE" smtClean="0"/>
              <a:t>3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736867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VE" dirty="0" smtClean="0"/>
              <a:t>¿Por qué sucede esto?</a:t>
            </a:r>
            <a:endParaRPr lang="es-VE" dirty="0"/>
          </a:p>
        </p:txBody>
      </p:sp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s-VE" sz="2400" b="1" dirty="0" smtClean="0">
                <a:solidFill>
                  <a:schemeClr val="bg1"/>
                </a:solidFill>
              </a:rPr>
              <a:t>Veamos la explicación…</a:t>
            </a:r>
            <a:endParaRPr lang="es-VE" sz="2400" b="1" dirty="0">
              <a:solidFill>
                <a:schemeClr val="bg1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VE" smtClean="0"/>
              <a:t>4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555874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44424" y="422500"/>
            <a:ext cx="5566103" cy="857400"/>
          </a:xfrm>
        </p:spPr>
        <p:txBody>
          <a:bodyPr/>
          <a:lstStyle/>
          <a:p>
            <a:r>
              <a:rPr lang="es-VE" dirty="0" smtClean="0"/>
              <a:t>La explicación remite a 3 factores…</a:t>
            </a:r>
            <a:endParaRPr lang="es-VE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 algn="just">
              <a:buNone/>
            </a:pPr>
            <a:r>
              <a:rPr lang="es-VE" sz="1600" dirty="0" smtClean="0">
                <a:latin typeface="HelveticaNeue-Thin"/>
              </a:rPr>
              <a:t>1. Incorporación </a:t>
            </a:r>
            <a:r>
              <a:rPr lang="es-VE" sz="1600" dirty="0">
                <a:latin typeface="HelveticaNeue-Thin"/>
              </a:rPr>
              <a:t>de muchas agencias a alguno de los cuatro </a:t>
            </a:r>
            <a:r>
              <a:rPr lang="es-VE" sz="1600" dirty="0" smtClean="0">
                <a:latin typeface="HelveticaNeue-Thin"/>
              </a:rPr>
              <a:t>grandes grupos publicitarios.</a:t>
            </a:r>
            <a:endParaRPr lang="es-VE" sz="1600" dirty="0"/>
          </a:p>
        </p:txBody>
      </p:sp>
      <p:sp>
        <p:nvSpPr>
          <p:cNvPr id="7" name="Marcador de texto 6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marL="139700" indent="0" algn="just">
              <a:buNone/>
            </a:pPr>
            <a:r>
              <a:rPr lang="es-VE" sz="1600" dirty="0" smtClean="0"/>
              <a:t>2. </a:t>
            </a:r>
            <a:r>
              <a:rPr lang="es-VE" sz="1600" dirty="0" smtClean="0">
                <a:latin typeface="HelveticaNeue-Thin"/>
              </a:rPr>
              <a:t>Adaptación </a:t>
            </a:r>
            <a:r>
              <a:rPr lang="es-VE" sz="1600" dirty="0">
                <a:latin typeface="HelveticaNeue-Thin"/>
              </a:rPr>
              <a:t>de la disciplina a diferentes realidades </a:t>
            </a:r>
            <a:r>
              <a:rPr lang="es-VE" sz="1600" dirty="0" smtClean="0">
                <a:latin typeface="HelveticaNeue-Thin"/>
              </a:rPr>
              <a:t>geográficas y </a:t>
            </a:r>
            <a:r>
              <a:rPr lang="es-VE" sz="1600" dirty="0">
                <a:latin typeface="HelveticaNeue-Thin"/>
              </a:rPr>
              <a:t>las presiones financieras de los anunciantes</a:t>
            </a:r>
            <a:endParaRPr lang="es-VE" sz="1600" dirty="0"/>
          </a:p>
        </p:txBody>
      </p:sp>
      <p:sp>
        <p:nvSpPr>
          <p:cNvPr id="8" name="Marcador de texto 7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marL="139700" indent="0" algn="just">
              <a:buNone/>
            </a:pPr>
            <a:r>
              <a:rPr lang="es-VE" sz="1600" dirty="0" smtClean="0"/>
              <a:t>3. </a:t>
            </a:r>
            <a:r>
              <a:rPr lang="es-VE" sz="1600" dirty="0" smtClean="0">
                <a:latin typeface="HelveticaNeue-Thin"/>
              </a:rPr>
              <a:t>Los </a:t>
            </a:r>
            <a:r>
              <a:rPr lang="es-VE" sz="1600" dirty="0">
                <a:latin typeface="HelveticaNeue-Thin"/>
              </a:rPr>
              <a:t>holdings </a:t>
            </a:r>
            <a:r>
              <a:rPr lang="es-VE" sz="1600" dirty="0" smtClean="0">
                <a:latin typeface="HelveticaNeue-Thin"/>
              </a:rPr>
              <a:t>publicitarios.</a:t>
            </a:r>
            <a:endParaRPr lang="es-VE" sz="16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VE" smtClean="0"/>
              <a:t>5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019664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844425" y="422500"/>
            <a:ext cx="5527192" cy="857400"/>
          </a:xfrm>
        </p:spPr>
        <p:txBody>
          <a:bodyPr/>
          <a:lstStyle/>
          <a:p>
            <a:r>
              <a:rPr lang="es-VE" dirty="0"/>
              <a:t>INCORPORACIÓN A LOS CUATRO GRANDES GRUPOS PUBLICITARIOS</a:t>
            </a:r>
          </a:p>
        </p:txBody>
      </p:sp>
      <p:sp>
        <p:nvSpPr>
          <p:cNvPr id="8" name="Marcador de texto 7"/>
          <p:cNvSpPr>
            <a:spLocks noGrp="1"/>
          </p:cNvSpPr>
          <p:nvPr>
            <p:ph type="body" idx="1"/>
          </p:nvPr>
        </p:nvSpPr>
        <p:spPr>
          <a:xfrm>
            <a:off x="844424" y="1586325"/>
            <a:ext cx="6577779" cy="3148500"/>
          </a:xfrm>
        </p:spPr>
        <p:txBody>
          <a:bodyPr/>
          <a:lstStyle/>
          <a:p>
            <a:pPr marL="114300" indent="0" algn="just">
              <a:buNone/>
            </a:pPr>
            <a:r>
              <a:rPr lang="es-VE" dirty="0" smtClean="0">
                <a:latin typeface="HelveticaNeue-Thin"/>
              </a:rPr>
              <a:t>-La </a:t>
            </a:r>
            <a:r>
              <a:rPr lang="es-VE" dirty="0">
                <a:latin typeface="HelveticaNeue-Thin"/>
              </a:rPr>
              <a:t>incorporación de muchas agencias de publicidad a alguno de los </a:t>
            </a:r>
            <a:r>
              <a:rPr lang="es-VE" dirty="0" smtClean="0">
                <a:latin typeface="HelveticaNeue-Thin"/>
              </a:rPr>
              <a:t>cuatro grupos </a:t>
            </a:r>
            <a:r>
              <a:rPr lang="es-VE" dirty="0">
                <a:latin typeface="HelveticaNeue-Thin"/>
              </a:rPr>
              <a:t>que componen actualmente el mercado publicitario mundial (</a:t>
            </a:r>
            <a:r>
              <a:rPr lang="es-VE" dirty="0" err="1" smtClean="0">
                <a:latin typeface="HelveticaNeue-Thin"/>
              </a:rPr>
              <a:t>Interpublic</a:t>
            </a:r>
            <a:r>
              <a:rPr lang="es-VE" dirty="0" smtClean="0">
                <a:latin typeface="HelveticaNeue-Thin"/>
              </a:rPr>
              <a:t>, </a:t>
            </a:r>
            <a:r>
              <a:rPr lang="es-VE" dirty="0" err="1" smtClean="0">
                <a:latin typeface="HelveticaNeue-Thin"/>
              </a:rPr>
              <a:t>Omnicom</a:t>
            </a:r>
            <a:r>
              <a:rPr lang="es-VE" dirty="0">
                <a:latin typeface="HelveticaNeue-Thin"/>
              </a:rPr>
              <a:t>, WPP y </a:t>
            </a:r>
            <a:r>
              <a:rPr lang="es-VE" dirty="0" err="1">
                <a:latin typeface="HelveticaNeue-Thin"/>
              </a:rPr>
              <a:t>Publicis</a:t>
            </a:r>
            <a:r>
              <a:rPr lang="es-VE" dirty="0">
                <a:latin typeface="HelveticaNeue-Thin"/>
              </a:rPr>
              <a:t>) supuso un empuje </a:t>
            </a:r>
            <a:r>
              <a:rPr lang="es-VE" dirty="0" smtClean="0">
                <a:latin typeface="HelveticaNeue-Thin"/>
              </a:rPr>
              <a:t>bastante importante </a:t>
            </a:r>
            <a:r>
              <a:rPr lang="es-VE" dirty="0">
                <a:latin typeface="HelveticaNeue-Thin"/>
              </a:rPr>
              <a:t>para la </a:t>
            </a:r>
            <a:r>
              <a:rPr lang="es-VE" dirty="0" smtClean="0">
                <a:latin typeface="HelveticaNeue-Thin"/>
              </a:rPr>
              <a:t>expansión internacional </a:t>
            </a:r>
            <a:r>
              <a:rPr lang="es-VE" dirty="0">
                <a:latin typeface="HelveticaNeue-Thin"/>
              </a:rPr>
              <a:t>de la planificación estratégica durante los años noventa. </a:t>
            </a:r>
            <a:endParaRPr lang="es-VE" dirty="0" smtClean="0">
              <a:latin typeface="HelveticaNeue-Thin"/>
            </a:endParaRPr>
          </a:p>
          <a:p>
            <a:pPr marL="114300" indent="0" algn="just">
              <a:buNone/>
            </a:pPr>
            <a:r>
              <a:rPr lang="es-VE" dirty="0" smtClean="0">
                <a:latin typeface="HelveticaNeue-Thin"/>
              </a:rPr>
              <a:t>-En este sentido</a:t>
            </a:r>
            <a:r>
              <a:rPr lang="es-VE" dirty="0">
                <a:latin typeface="HelveticaNeue-Thin"/>
              </a:rPr>
              <a:t>, las agencias se vieron sometidas a una progresiva estandarización </a:t>
            </a:r>
            <a:r>
              <a:rPr lang="es-VE" dirty="0" smtClean="0">
                <a:latin typeface="HelveticaNeue-Thin"/>
              </a:rPr>
              <a:t>y globalización </a:t>
            </a:r>
            <a:r>
              <a:rPr lang="es-VE" dirty="0">
                <a:latin typeface="HelveticaNeue-Thin"/>
              </a:rPr>
              <a:t>que las llevó a cambios estructurales en la prestación de sus </a:t>
            </a:r>
            <a:r>
              <a:rPr lang="es-VE" dirty="0" smtClean="0">
                <a:latin typeface="HelveticaNeue-Thin"/>
              </a:rPr>
              <a:t>servicios.</a:t>
            </a:r>
            <a:endParaRPr lang="es-VE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VE" smtClean="0"/>
              <a:t>6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007667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4424" y="422500"/>
            <a:ext cx="5449372" cy="857400"/>
          </a:xfrm>
        </p:spPr>
        <p:txBody>
          <a:bodyPr/>
          <a:lstStyle/>
          <a:p>
            <a:r>
              <a:rPr lang="es-VE" dirty="0"/>
              <a:t>INCORPORACIÓN A LOS CUATRO GRANDES GRUPOS PUBLICITARIOS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44424" y="1586325"/>
            <a:ext cx="6655601" cy="3148500"/>
          </a:xfrm>
        </p:spPr>
        <p:txBody>
          <a:bodyPr/>
          <a:lstStyle/>
          <a:p>
            <a:pPr marL="114300" indent="0" algn="just">
              <a:buNone/>
            </a:pPr>
            <a:r>
              <a:rPr lang="es-VE" dirty="0" smtClean="0">
                <a:latin typeface="HelveticaNeue-Thin"/>
              </a:rPr>
              <a:t>-Aunque</a:t>
            </a:r>
            <a:r>
              <a:rPr lang="es-VE" dirty="0">
                <a:latin typeface="HelveticaNeue-Thin"/>
              </a:rPr>
              <a:t>, en apariencia, esta expansión debería haber sido positiva para </a:t>
            </a:r>
            <a:r>
              <a:rPr lang="es-VE" dirty="0" smtClean="0">
                <a:latin typeface="HelveticaNeue-Thin"/>
              </a:rPr>
              <a:t>afianzar el </a:t>
            </a:r>
            <a:r>
              <a:rPr lang="es-VE" dirty="0">
                <a:latin typeface="HelveticaNeue-Thin"/>
              </a:rPr>
              <a:t>papel de la planificación estratégica dentro de las agencias de publicidad, no </a:t>
            </a:r>
            <a:r>
              <a:rPr lang="es-VE" dirty="0" smtClean="0">
                <a:latin typeface="HelveticaNeue-Thin"/>
              </a:rPr>
              <a:t>fue así</a:t>
            </a:r>
            <a:r>
              <a:rPr lang="es-VE" dirty="0">
                <a:latin typeface="HelveticaNeue-Thin"/>
              </a:rPr>
              <a:t>. </a:t>
            </a:r>
            <a:endParaRPr lang="es-VE" dirty="0" smtClean="0">
              <a:latin typeface="HelveticaNeue-Thin"/>
            </a:endParaRPr>
          </a:p>
          <a:p>
            <a:pPr marL="114300" indent="0" algn="just">
              <a:buNone/>
            </a:pPr>
            <a:r>
              <a:rPr lang="es-VE" dirty="0" smtClean="0">
                <a:latin typeface="HelveticaNeue-Thin"/>
              </a:rPr>
              <a:t>-Las </a:t>
            </a:r>
            <a:r>
              <a:rPr lang="es-VE" dirty="0">
                <a:latin typeface="HelveticaNeue-Thin"/>
              </a:rPr>
              <a:t>empresas que incorporaron un departamento de </a:t>
            </a:r>
            <a:r>
              <a:rPr lang="es-VE" dirty="0" err="1">
                <a:latin typeface="HelveticaNeue-Thin"/>
              </a:rPr>
              <a:t>planning</a:t>
            </a:r>
            <a:r>
              <a:rPr lang="es-VE" dirty="0">
                <a:latin typeface="HelveticaNeue-Thin"/>
              </a:rPr>
              <a:t> en sus estructuras lo hicieron obligadas por el grupo de comunicación del que formaban parte, no </a:t>
            </a:r>
            <a:r>
              <a:rPr lang="es-VE" dirty="0" smtClean="0">
                <a:latin typeface="HelveticaNeue-Thin"/>
              </a:rPr>
              <a:t>por necesidad.</a:t>
            </a:r>
          </a:p>
          <a:p>
            <a:pPr marL="114300" indent="0" algn="just">
              <a:buNone/>
            </a:pPr>
            <a:r>
              <a:rPr lang="es-VE" dirty="0" smtClean="0">
                <a:latin typeface="HelveticaNeue-Thin"/>
              </a:rPr>
              <a:t>-</a:t>
            </a:r>
            <a:r>
              <a:rPr lang="es-VE" dirty="0">
                <a:latin typeface="HelveticaNeue-Thin"/>
              </a:rPr>
              <a:t>Como consecuencia, desde un principio, los directivos de </a:t>
            </a:r>
            <a:r>
              <a:rPr lang="es-VE" dirty="0" smtClean="0">
                <a:latin typeface="HelveticaNeue-Thin"/>
              </a:rPr>
              <a:t>muchas agencias </a:t>
            </a:r>
            <a:r>
              <a:rPr lang="es-VE" dirty="0">
                <a:latin typeface="HelveticaNeue-Thin"/>
              </a:rPr>
              <a:t>no supieron entender ni dar el apoyo suficiente para que </a:t>
            </a:r>
            <a:r>
              <a:rPr lang="es-VE" dirty="0" smtClean="0">
                <a:latin typeface="HelveticaNeue-Thin"/>
              </a:rPr>
              <a:t>estos departamentos </a:t>
            </a:r>
            <a:r>
              <a:rPr lang="es-VE" dirty="0">
                <a:latin typeface="HelveticaNeue-Thin"/>
              </a:rPr>
              <a:t>pudieran desarrollarse y </a:t>
            </a:r>
            <a:r>
              <a:rPr lang="es-VE" dirty="0" smtClean="0">
                <a:latin typeface="HelveticaNeue-Thin"/>
              </a:rPr>
              <a:t>consolidarse.</a:t>
            </a:r>
            <a:endParaRPr lang="es-V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VE" smtClean="0"/>
              <a:t>7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53657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4425" y="422500"/>
            <a:ext cx="4962988" cy="857400"/>
          </a:xfrm>
        </p:spPr>
        <p:txBody>
          <a:bodyPr/>
          <a:lstStyle/>
          <a:p>
            <a:r>
              <a:rPr lang="es-VE" dirty="0"/>
              <a:t>ADAPTACIÓN A DIFERENTES REALIDADES GEOGRÁFICAS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44424" y="1586325"/>
            <a:ext cx="7044707" cy="3148500"/>
          </a:xfrm>
        </p:spPr>
        <p:txBody>
          <a:bodyPr/>
          <a:lstStyle/>
          <a:p>
            <a:pPr marL="114300" indent="0" algn="just">
              <a:buNone/>
            </a:pPr>
            <a:r>
              <a:rPr lang="es-VE" dirty="0"/>
              <a:t>Durante los años noventa y 2000, la planificación estratégica ha ido </a:t>
            </a:r>
            <a:r>
              <a:rPr lang="es-VE" dirty="0" smtClean="0"/>
              <a:t>pasando progresivamente </a:t>
            </a:r>
            <a:r>
              <a:rPr lang="es-VE" dirty="0"/>
              <a:t>a otros países aparte del Reino Unido y EE.UU. Éste es el </a:t>
            </a:r>
            <a:r>
              <a:rPr lang="es-VE" dirty="0" smtClean="0"/>
              <a:t>caso, por </a:t>
            </a:r>
            <a:r>
              <a:rPr lang="es-VE" dirty="0"/>
              <a:t>ejemplo, de Alemania, Italia, Holanda, Suiza, Bélgica o España, entre </a:t>
            </a:r>
            <a:r>
              <a:rPr lang="es-VE" dirty="0" smtClean="0"/>
              <a:t>otros, donde </a:t>
            </a:r>
            <a:r>
              <a:rPr lang="es-VE" dirty="0"/>
              <a:t>ha ido adquiriendo un grado diverso de desarrollo. </a:t>
            </a:r>
            <a:endParaRPr lang="es-VE" dirty="0" smtClean="0"/>
          </a:p>
          <a:p>
            <a:pPr marL="114300" indent="0" algn="just">
              <a:buNone/>
            </a:pPr>
            <a:r>
              <a:rPr lang="es-VE" dirty="0" smtClean="0"/>
              <a:t>En algunos </a:t>
            </a:r>
            <a:r>
              <a:rPr lang="es-VE" dirty="0"/>
              <a:t>de </a:t>
            </a:r>
            <a:r>
              <a:rPr lang="es-VE" dirty="0" smtClean="0"/>
              <a:t>estos países</a:t>
            </a:r>
            <a:r>
              <a:rPr lang="es-VE" dirty="0"/>
              <a:t>, la consolidación de la disciplina ha alcanzado un nivel lo </a:t>
            </a:r>
            <a:r>
              <a:rPr lang="es-VE" dirty="0" smtClean="0"/>
              <a:t>suficientemente elevado </a:t>
            </a:r>
            <a:r>
              <a:rPr lang="es-VE" dirty="0"/>
              <a:t>como para ubicar una delegación nacional de la APG, o una </a:t>
            </a:r>
            <a:r>
              <a:rPr lang="es-VE" dirty="0" smtClean="0"/>
              <a:t>asociación de </a:t>
            </a:r>
            <a:r>
              <a:rPr lang="es-VE" dirty="0"/>
              <a:t>características similares con el objetivo de representar los intereses de </a:t>
            </a:r>
            <a:r>
              <a:rPr lang="es-VE" dirty="0" smtClean="0"/>
              <a:t>sus planificadores </a:t>
            </a:r>
            <a:r>
              <a:rPr lang="es-VE" dirty="0"/>
              <a:t>estratégicos.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VE" smtClean="0"/>
              <a:t>8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710068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4425" y="422500"/>
            <a:ext cx="5857932" cy="857400"/>
          </a:xfrm>
        </p:spPr>
        <p:txBody>
          <a:bodyPr/>
          <a:lstStyle/>
          <a:p>
            <a:r>
              <a:rPr lang="es-VE" dirty="0" smtClean="0"/>
              <a:t>FUNDACIÓN DE AGP (ASOCIACIÓN DE PLANNERS)</a:t>
            </a:r>
            <a:endParaRPr lang="es-V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VE" smtClean="0"/>
              <a:t>9</a:t>
            </a:fld>
            <a:endParaRPr lang="es-VE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259" y="1260476"/>
            <a:ext cx="8582025" cy="3686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115976"/>
      </p:ext>
    </p:extLst>
  </p:cSld>
  <p:clrMapOvr>
    <a:masterClrMapping/>
  </p:clrMapOvr>
</p:sld>
</file>

<file path=ppt/theme/theme1.xml><?xml version="1.0" encoding="utf-8"?>
<a:theme xmlns:a="http://schemas.openxmlformats.org/drawingml/2006/main" name="Fidele template">
  <a:themeElements>
    <a:clrScheme name="Custom 347">
      <a:dk1>
        <a:srgbClr val="000000"/>
      </a:dk1>
      <a:lt1>
        <a:srgbClr val="FFFFFF"/>
      </a:lt1>
      <a:dk2>
        <a:srgbClr val="3F3F3F"/>
      </a:dk2>
      <a:lt2>
        <a:srgbClr val="F3F3F3"/>
      </a:lt2>
      <a:accent1>
        <a:srgbClr val="FF004E"/>
      </a:accent1>
      <a:accent2>
        <a:srgbClr val="901829"/>
      </a:accent2>
      <a:accent3>
        <a:srgbClr val="B958C2"/>
      </a:accent3>
      <a:accent4>
        <a:srgbClr val="5B8FDD"/>
      </a:accent4>
      <a:accent5>
        <a:srgbClr val="7CB652"/>
      </a:accent5>
      <a:accent6>
        <a:srgbClr val="FFB200"/>
      </a:accent6>
      <a:hlink>
        <a:srgbClr val="FF004E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2194</Words>
  <Application>Microsoft Office PowerPoint</Application>
  <PresentationFormat>Presentación en pantalla (16:9)</PresentationFormat>
  <Paragraphs>108</Paragraphs>
  <Slides>27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3" baseType="lpstr">
      <vt:lpstr>HelveticaNeue-Thin</vt:lpstr>
      <vt:lpstr>Arial</vt:lpstr>
      <vt:lpstr>HelveticaNeue-Roman</vt:lpstr>
      <vt:lpstr>Titillium Web</vt:lpstr>
      <vt:lpstr>Times</vt:lpstr>
      <vt:lpstr>Fidele template</vt:lpstr>
      <vt:lpstr>Investigación Global sobre el Consumidor</vt:lpstr>
      <vt:lpstr>Desde los años ‘90 hasta hoy…</vt:lpstr>
      <vt:lpstr>Desde los años ‘90 hasta hoy…</vt:lpstr>
      <vt:lpstr>¿Por qué sucede esto?</vt:lpstr>
      <vt:lpstr>La explicación remite a 3 factores…</vt:lpstr>
      <vt:lpstr>INCORPORACIÓN A LOS CUATRO GRANDES GRUPOS PUBLICITARIOS</vt:lpstr>
      <vt:lpstr>INCORPORACIÓN A LOS CUATRO GRANDES GRUPOS PUBLICITARIOS</vt:lpstr>
      <vt:lpstr>ADAPTACIÓN A DIFERENTES REALIDADES GEOGRÁFICAS</vt:lpstr>
      <vt:lpstr>FUNDACIÓN DE AGP (ASOCIACIÓN DE PLANNERS)</vt:lpstr>
      <vt:lpstr>Curiosidades…</vt:lpstr>
      <vt:lpstr>Curiosidades…</vt:lpstr>
      <vt:lpstr>ADAPTACIÓN A DIFERENTES REALIDADES GEOGRÁFICAS</vt:lpstr>
      <vt:lpstr>PRESIONES FINANCIERAS DE LOS ANUNCIANTES Y LOS HOLDINGS PUBLICITARIOS</vt:lpstr>
      <vt:lpstr>PRESIONES FINANCIERAS DE LOS ANUNCIANTES Y LOS HOLDINGS PUBLICITARIOS</vt:lpstr>
      <vt:lpstr>¿Cuál es la realidad hoy día?</vt:lpstr>
      <vt:lpstr>La clave: la estrategia…</vt:lpstr>
      <vt:lpstr>Ahora la estrategia es digital…</vt:lpstr>
      <vt:lpstr>El Reto…</vt:lpstr>
      <vt:lpstr>El Reto…</vt:lpstr>
      <vt:lpstr>Recordemos que hay 3 ejes que disparan el reto actual al que se enfrenta el Planner</vt:lpstr>
      <vt:lpstr>El consumidor actual</vt:lpstr>
      <vt:lpstr>9 rasgos del consumidor actual</vt:lpstr>
      <vt:lpstr>Consumidor poderoso</vt:lpstr>
      <vt:lpstr>Consumidor poderoso</vt:lpstr>
      <vt:lpstr>Consumidor vengativo</vt:lpstr>
      <vt:lpstr>Consumidor vengativo</vt:lpstr>
      <vt:lpstr>Como conclusión podemos decir que…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Investigación Global sobre el Consumidor</dc:title>
  <dc:creator>Usuario</dc:creator>
  <cp:lastModifiedBy>Usuario</cp:lastModifiedBy>
  <cp:revision>34</cp:revision>
  <dcterms:modified xsi:type="dcterms:W3CDTF">2022-01-07T15:36:13Z</dcterms:modified>
</cp:coreProperties>
</file>