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24"/>
  </p:notesMasterIdLst>
  <p:sldIdLst>
    <p:sldId id="256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259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278" r:id="rId23"/>
  </p:sldIdLst>
  <p:sldSz cx="9144000" cy="5143500" type="screen16x9"/>
  <p:notesSz cx="6858000" cy="9144000"/>
  <p:embeddedFontLst>
    <p:embeddedFont>
      <p:font typeface="Playfair Display Regular" panose="020B0604020202020204" charset="0"/>
      <p:regular r:id="rId25"/>
      <p:bold r:id="rId26"/>
      <p:italic r:id="rId27"/>
      <p:boldItalic r:id="rId28"/>
    </p:embeddedFont>
    <p:embeddedFont>
      <p:font typeface="Inter-Regular" panose="020B0604020202020204" charset="0"/>
      <p:regular r:id="rId29"/>
      <p:bold r:id="rId30"/>
    </p:embeddedFont>
    <p:embeddedFont>
      <p:font typeface="Playfair Display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0612979-EF31-4AF9-A8EF-6B6A0A963571}">
  <a:tblStyle styleId="{50612979-EF31-4AF9-A8EF-6B6A0A96357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FBDF9CB-71E7-4CE3-B812-B350EE79E3F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3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685911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9482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8643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87d137f743_0_6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87d137f743_0_6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7647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-576525" y="577350"/>
            <a:ext cx="3988800" cy="3988800"/>
          </a:xfrm>
          <a:prstGeom prst="chord">
            <a:avLst>
              <a:gd name="adj1" fmla="val 2673960"/>
              <a:gd name="adj2" fmla="val 1892177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11150" y="0"/>
            <a:ext cx="4932849" cy="440385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1569375"/>
            <a:ext cx="3942300" cy="200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_1_1_1_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5731575" y="577350"/>
            <a:ext cx="3988800" cy="3988800"/>
          </a:xfrm>
          <a:prstGeom prst="chord">
            <a:avLst>
              <a:gd name="adj1" fmla="val 2673960"/>
              <a:gd name="adj2" fmla="val 18921779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685800" y="2167338"/>
            <a:ext cx="4102500" cy="437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685800" y="2701363"/>
            <a:ext cx="4102500" cy="27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rtl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pic>
        <p:nvPicPr>
          <p:cNvPr id="17" name="Google Shape;17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74816" y="0"/>
            <a:ext cx="4269193" cy="4370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2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-5400000">
            <a:off x="690500" y="-806025"/>
            <a:ext cx="5541300" cy="5541300"/>
          </a:xfrm>
          <a:prstGeom prst="chord">
            <a:avLst>
              <a:gd name="adj1" fmla="val 2673960"/>
              <a:gd name="adj2" fmla="val 18921779"/>
            </a:avLst>
          </a:prstGeom>
          <a:solidFill>
            <a:srgbClr val="610B0B">
              <a:alpha val="20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21" name="Google Shape;21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08300" y="0"/>
            <a:ext cx="3635700" cy="456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1219200" y="790200"/>
            <a:ext cx="4407300" cy="314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-Regular"/>
              <a:buChar char="✓"/>
              <a:defRPr sz="2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marL="914400" lvl="1" indent="-4064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-Regular"/>
              <a:buChar char="○"/>
              <a:defRPr sz="2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marL="1371600" lvl="2" indent="-4064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-Regular"/>
              <a:buChar char="●"/>
              <a:defRPr sz="2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marL="1828800" lvl="3" indent="-4064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-Regular"/>
              <a:buChar char="●"/>
              <a:defRPr sz="2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marL="2286000" lvl="4" indent="-4064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-Regular"/>
              <a:buChar char="○"/>
              <a:defRPr sz="2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marL="2743200" lvl="5" indent="-4064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-Regular"/>
              <a:buChar char="■"/>
              <a:defRPr sz="2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marL="3200400" lvl="6" indent="-4064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-Regular"/>
              <a:buChar char="●"/>
              <a:defRPr sz="2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marL="3657600" lvl="7" indent="-4064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-Regular"/>
              <a:buChar char="○"/>
              <a:defRPr sz="2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marL="4114800" lvl="8" indent="-406400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2800"/>
              <a:buFont typeface="Inter-Regular"/>
              <a:buChar char="■"/>
              <a:defRPr sz="2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/>
          <p:nvPr/>
        </p:nvSpPr>
        <p:spPr>
          <a:xfrm>
            <a:off x="721100" y="490575"/>
            <a:ext cx="4266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</a:t>
            </a:r>
            <a:endParaRPr sz="9600"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5733000" y="577350"/>
            <a:ext cx="3988800" cy="3988800"/>
          </a:xfrm>
          <a:prstGeom prst="chord">
            <a:avLst>
              <a:gd name="adj1" fmla="val 2673960"/>
              <a:gd name="adj2" fmla="val 18921779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 rot="10800000">
            <a:off x="-223925" y="228600"/>
            <a:ext cx="1528200" cy="1528200"/>
          </a:xfrm>
          <a:prstGeom prst="chord">
            <a:avLst>
              <a:gd name="adj1" fmla="val 2673960"/>
              <a:gd name="adj2" fmla="val 18921779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855300" y="748950"/>
            <a:ext cx="4549500" cy="487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855300" y="1506348"/>
            <a:ext cx="45495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✓"/>
              <a:defRPr/>
            </a:lvl1pPr>
            <a:lvl2pPr marL="914400" lvl="1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3pPr>
            <a:lvl4pPr marL="1828800" lvl="3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30" name="Google Shape;30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13131" y="12"/>
            <a:ext cx="3430865" cy="4370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>
            <a:off x="5733000" y="577350"/>
            <a:ext cx="3988800" cy="3988800"/>
          </a:xfrm>
          <a:prstGeom prst="chord">
            <a:avLst>
              <a:gd name="adj1" fmla="val 2673960"/>
              <a:gd name="adj2" fmla="val 18921779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 rot="10800000">
            <a:off x="-223925" y="228600"/>
            <a:ext cx="1528200" cy="1528200"/>
          </a:xfrm>
          <a:prstGeom prst="chord">
            <a:avLst>
              <a:gd name="adj1" fmla="val 2673960"/>
              <a:gd name="adj2" fmla="val 18921779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55300" y="748950"/>
            <a:ext cx="4549500" cy="487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55275" y="1506350"/>
            <a:ext cx="2125800" cy="286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✓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3279125" y="1506350"/>
            <a:ext cx="2125800" cy="286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✓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38" name="Google Shape;38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39113" y="0"/>
            <a:ext cx="3604894" cy="4370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/>
          <p:nvPr/>
        </p:nvSpPr>
        <p:spPr>
          <a:xfrm>
            <a:off x="5733000" y="577350"/>
            <a:ext cx="3988800" cy="3988800"/>
          </a:xfrm>
          <a:prstGeom prst="chord">
            <a:avLst>
              <a:gd name="adj1" fmla="val 2673960"/>
              <a:gd name="adj2" fmla="val 18921779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7"/>
          <p:cNvSpPr/>
          <p:nvPr/>
        </p:nvSpPr>
        <p:spPr>
          <a:xfrm rot="10800000">
            <a:off x="-223925" y="228600"/>
            <a:ext cx="1528200" cy="1528200"/>
          </a:xfrm>
          <a:prstGeom prst="chord">
            <a:avLst>
              <a:gd name="adj1" fmla="val 2673960"/>
              <a:gd name="adj2" fmla="val 18921779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855300" y="748950"/>
            <a:ext cx="4549500" cy="487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855300" y="1506350"/>
            <a:ext cx="1770600" cy="286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1150" rtl="0">
              <a:spcBef>
                <a:spcPts val="600"/>
              </a:spcBef>
              <a:spcAft>
                <a:spcPts val="0"/>
              </a:spcAft>
              <a:buSzPts val="1300"/>
              <a:buChar char="✓"/>
              <a:defRPr sz="1300"/>
            </a:lvl1pPr>
            <a:lvl2pPr marL="914400" lvl="1" indent="-31115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rtl="0">
              <a:spcBef>
                <a:spcPts val="600"/>
              </a:spcBef>
              <a:spcAft>
                <a:spcPts val="0"/>
              </a:spcAft>
              <a:buSzPts val="1300"/>
              <a:buChar char="●"/>
              <a:defRPr sz="1300"/>
            </a:lvl3pPr>
            <a:lvl4pPr marL="1828800" lvl="3" indent="-311150" rtl="0">
              <a:spcBef>
                <a:spcPts val="6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rtl="0">
              <a:spcBef>
                <a:spcPts val="6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rtl="0">
              <a:spcBef>
                <a:spcPts val="6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rtl="0">
              <a:spcBef>
                <a:spcPts val="600"/>
              </a:spcBef>
              <a:spcAft>
                <a:spcPts val="6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2811939" y="1506350"/>
            <a:ext cx="1770600" cy="286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1150" rtl="0">
              <a:spcBef>
                <a:spcPts val="600"/>
              </a:spcBef>
              <a:spcAft>
                <a:spcPts val="0"/>
              </a:spcAft>
              <a:buSzPts val="1300"/>
              <a:buChar char="✓"/>
              <a:defRPr sz="1300"/>
            </a:lvl1pPr>
            <a:lvl2pPr marL="914400" lvl="1" indent="-31115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rtl="0">
              <a:spcBef>
                <a:spcPts val="600"/>
              </a:spcBef>
              <a:spcAft>
                <a:spcPts val="0"/>
              </a:spcAft>
              <a:buSzPts val="1300"/>
              <a:buChar char="●"/>
              <a:defRPr sz="1300"/>
            </a:lvl3pPr>
            <a:lvl4pPr marL="1828800" lvl="3" indent="-311150" rtl="0">
              <a:spcBef>
                <a:spcPts val="6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rtl="0">
              <a:spcBef>
                <a:spcPts val="6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rtl="0">
              <a:spcBef>
                <a:spcPts val="6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rtl="0">
              <a:spcBef>
                <a:spcPts val="600"/>
              </a:spcBef>
              <a:spcAft>
                <a:spcPts val="6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3"/>
          </p:nvPr>
        </p:nvSpPr>
        <p:spPr>
          <a:xfrm>
            <a:off x="4768578" y="1506350"/>
            <a:ext cx="1770600" cy="286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1150" rtl="0">
              <a:spcBef>
                <a:spcPts val="600"/>
              </a:spcBef>
              <a:spcAft>
                <a:spcPts val="0"/>
              </a:spcAft>
              <a:buSzPts val="1300"/>
              <a:buChar char="✓"/>
              <a:defRPr sz="1300"/>
            </a:lvl1pPr>
            <a:lvl2pPr marL="914400" lvl="1" indent="-31115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rtl="0">
              <a:spcBef>
                <a:spcPts val="600"/>
              </a:spcBef>
              <a:spcAft>
                <a:spcPts val="0"/>
              </a:spcAft>
              <a:buSzPts val="1300"/>
              <a:buChar char="●"/>
              <a:defRPr sz="1300"/>
            </a:lvl3pPr>
            <a:lvl4pPr marL="1828800" lvl="3" indent="-311150" rtl="0">
              <a:spcBef>
                <a:spcPts val="6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rtl="0">
              <a:spcBef>
                <a:spcPts val="6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rtl="0">
              <a:spcBef>
                <a:spcPts val="6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rtl="0">
              <a:spcBef>
                <a:spcPts val="600"/>
              </a:spcBef>
              <a:spcAft>
                <a:spcPts val="6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47" name="Google Shape;4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87216" y="0"/>
            <a:ext cx="2456794" cy="4370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/>
          <p:nvPr/>
        </p:nvSpPr>
        <p:spPr>
          <a:xfrm>
            <a:off x="5733000" y="577350"/>
            <a:ext cx="3988800" cy="3988800"/>
          </a:xfrm>
          <a:prstGeom prst="chord">
            <a:avLst>
              <a:gd name="adj1" fmla="val 2673960"/>
              <a:gd name="adj2" fmla="val 18921779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8"/>
          <p:cNvSpPr/>
          <p:nvPr/>
        </p:nvSpPr>
        <p:spPr>
          <a:xfrm rot="10800000">
            <a:off x="-223925" y="228600"/>
            <a:ext cx="1528200" cy="1528200"/>
          </a:xfrm>
          <a:prstGeom prst="chord">
            <a:avLst>
              <a:gd name="adj1" fmla="val 2673960"/>
              <a:gd name="adj2" fmla="val 18921779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855300" y="748950"/>
            <a:ext cx="4549500" cy="487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53" name="Google Shape;53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66477" y="12"/>
            <a:ext cx="3377524" cy="4370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56" name="Google Shape;56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90631" y="12"/>
            <a:ext cx="2253366" cy="4370634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9"/>
          <p:cNvSpPr/>
          <p:nvPr/>
        </p:nvSpPr>
        <p:spPr>
          <a:xfrm rot="10800000">
            <a:off x="-223925" y="3397700"/>
            <a:ext cx="1528200" cy="1528200"/>
          </a:xfrm>
          <a:prstGeom prst="chord">
            <a:avLst>
              <a:gd name="adj1" fmla="val 2673960"/>
              <a:gd name="adj2" fmla="val 18921779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855300" y="4011550"/>
            <a:ext cx="7831500" cy="35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360"/>
              </a:spcBef>
              <a:spcAft>
                <a:spcPts val="60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Illustration 4">
  <p:cSld name="BLANK_1_1_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72" name="Google Shape;72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90631" y="12"/>
            <a:ext cx="2253366" cy="4370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748950"/>
            <a:ext cx="45495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Regular"/>
              <a:buNone/>
              <a:defRPr sz="3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Regular"/>
              <a:buNone/>
              <a:defRPr sz="3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Regular"/>
              <a:buNone/>
              <a:defRPr sz="3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Regular"/>
              <a:buNone/>
              <a:defRPr sz="3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Regular"/>
              <a:buNone/>
              <a:defRPr sz="3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Regular"/>
              <a:buNone/>
              <a:defRPr sz="3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Regular"/>
              <a:buNone/>
              <a:defRPr sz="3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Regular"/>
              <a:buNone/>
              <a:defRPr sz="3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Regular"/>
              <a:buNone/>
              <a:defRPr sz="3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506348"/>
            <a:ext cx="45495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Inter-Regular"/>
              <a:buChar char="✓"/>
              <a:defRPr sz="2000">
                <a:solidFill>
                  <a:schemeClr val="dk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marL="914400" lvl="1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Inter-Regular"/>
              <a:buChar char="○"/>
              <a:defRPr sz="2000">
                <a:solidFill>
                  <a:schemeClr val="dk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marL="1371600" lvl="2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nter-Regular"/>
              <a:buChar char="●"/>
              <a:defRPr sz="2000">
                <a:solidFill>
                  <a:schemeClr val="dk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marL="1828800" lvl="3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nter-Regular"/>
              <a:buChar char="●"/>
              <a:defRPr sz="2000">
                <a:solidFill>
                  <a:schemeClr val="dk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marL="2286000" lvl="4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Inter-Regular"/>
              <a:buChar char="○"/>
              <a:defRPr sz="2000">
                <a:solidFill>
                  <a:schemeClr val="dk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marL="2743200" lvl="5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Inter-Regular"/>
              <a:buChar char="■"/>
              <a:defRPr sz="2000">
                <a:solidFill>
                  <a:schemeClr val="dk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marL="3200400" lvl="6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Inter-Regular"/>
              <a:buChar char="●"/>
              <a:defRPr sz="2000">
                <a:solidFill>
                  <a:schemeClr val="dk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marL="3657600" lvl="7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Inter-Regular"/>
              <a:buChar char="○"/>
              <a:defRPr sz="2000">
                <a:solidFill>
                  <a:schemeClr val="dk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marL="4114800" lvl="8" indent="-3556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2000"/>
              <a:buFont typeface="Inter-Regular"/>
              <a:buChar char="■"/>
              <a:defRPr sz="2000">
                <a:solidFill>
                  <a:schemeClr val="dk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200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lvl="1" algn="r" rtl="0">
              <a:buNone/>
              <a:defRPr sz="1200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lvl="2" algn="r" rtl="0">
              <a:buNone/>
              <a:defRPr sz="1200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lvl="3" algn="r" rtl="0">
              <a:buNone/>
              <a:defRPr sz="1200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lvl="4" algn="r" rtl="0">
              <a:buNone/>
              <a:defRPr sz="1200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lvl="5" algn="r" rtl="0">
              <a:buNone/>
              <a:defRPr sz="1200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lvl="6" algn="r" rtl="0">
              <a:buNone/>
              <a:defRPr sz="1200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lvl="7" algn="r" rtl="0">
              <a:buNone/>
              <a:defRPr sz="1200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lvl="8" algn="r" rtl="0">
              <a:buNone/>
              <a:defRPr sz="1200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9" r:id="rId9"/>
    <p:sldLayoutId id="2147483660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ctrTitle"/>
          </p:nvPr>
        </p:nvSpPr>
        <p:spPr>
          <a:xfrm>
            <a:off x="364787" y="1361874"/>
            <a:ext cx="3942300" cy="267510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3200" dirty="0" smtClean="0"/>
              <a:t>Funciones del </a:t>
            </a:r>
            <a:r>
              <a:rPr lang="es-VE" sz="3200" dirty="0" err="1" smtClean="0"/>
              <a:t>Planner</a:t>
            </a:r>
            <a:r>
              <a:rPr lang="es-VE" sz="3200" dirty="0" smtClean="0"/>
              <a:t> o Profesional responsable de la Planificación Estratégica en cada Fase del Proceso</a:t>
            </a:r>
            <a:endParaRPr sz="3200" dirty="0"/>
          </a:p>
        </p:txBody>
      </p:sp>
      <p:sp>
        <p:nvSpPr>
          <p:cNvPr id="2" name="CuadroTexto 1"/>
          <p:cNvSpPr txBox="1"/>
          <p:nvPr/>
        </p:nvSpPr>
        <p:spPr>
          <a:xfrm>
            <a:off x="4961106" y="4523362"/>
            <a:ext cx="3677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000" b="1" dirty="0" smtClean="0"/>
              <a:t>Profe Belkis </a:t>
            </a:r>
            <a:r>
              <a:rPr lang="es-VE" sz="2000" b="1" dirty="0" err="1" smtClean="0"/>
              <a:t>Camacaro</a:t>
            </a:r>
            <a:endParaRPr lang="es-VE" sz="20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13170" cy="136187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598251" y="1524316"/>
            <a:ext cx="4102500" cy="1841454"/>
          </a:xfrm>
        </p:spPr>
        <p:txBody>
          <a:bodyPr/>
          <a:lstStyle/>
          <a:p>
            <a:pPr algn="just"/>
            <a:r>
              <a:rPr lang="es-VE" dirty="0" smtClean="0"/>
              <a:t>      </a:t>
            </a:r>
            <a:r>
              <a:rPr lang="es-VE" dirty="0" smtClean="0">
                <a:solidFill>
                  <a:srgbClr val="C00000"/>
                </a:solidFill>
              </a:rPr>
              <a:t>Previo </a:t>
            </a:r>
            <a:r>
              <a:rPr lang="es-VE" dirty="0">
                <a:solidFill>
                  <a:srgbClr val="C00000"/>
                </a:solidFill>
              </a:rPr>
              <a:t>a identificar las fases de la </a:t>
            </a:r>
            <a:r>
              <a:rPr lang="es-VE" dirty="0" smtClean="0">
                <a:solidFill>
                  <a:srgbClr val="C00000"/>
                </a:solidFill>
              </a:rPr>
              <a:t>tarea del </a:t>
            </a:r>
            <a:r>
              <a:rPr lang="es-VE" i="1" dirty="0" err="1">
                <a:solidFill>
                  <a:srgbClr val="C00000"/>
                </a:solidFill>
              </a:rPr>
              <a:t>account</a:t>
            </a:r>
            <a:r>
              <a:rPr lang="es-VE" i="1" dirty="0">
                <a:solidFill>
                  <a:srgbClr val="C00000"/>
                </a:solidFill>
              </a:rPr>
              <a:t> </a:t>
            </a:r>
            <a:r>
              <a:rPr lang="es-VE" i="1" dirty="0" err="1">
                <a:solidFill>
                  <a:srgbClr val="C00000"/>
                </a:solidFill>
              </a:rPr>
              <a:t>planner</a:t>
            </a:r>
            <a:r>
              <a:rPr lang="es-VE" dirty="0">
                <a:solidFill>
                  <a:srgbClr val="C00000"/>
                </a:solidFill>
              </a:rPr>
              <a:t>, </a:t>
            </a:r>
            <a:r>
              <a:rPr lang="es-VE" dirty="0" smtClean="0">
                <a:solidFill>
                  <a:srgbClr val="C00000"/>
                </a:solidFill>
              </a:rPr>
              <a:t>se podrían señalar a los </a:t>
            </a:r>
            <a:r>
              <a:rPr lang="es-VE" dirty="0">
                <a:solidFill>
                  <a:srgbClr val="C00000"/>
                </a:solidFill>
              </a:rPr>
              <a:t>principales actores participantes del proceso </a:t>
            </a:r>
            <a:r>
              <a:rPr lang="es-VE" dirty="0" smtClean="0">
                <a:solidFill>
                  <a:srgbClr val="C00000"/>
                </a:solidFill>
              </a:rPr>
              <a:t>publicitario…</a:t>
            </a:r>
            <a:endParaRPr lang="es-VE" dirty="0">
              <a:solidFill>
                <a:srgbClr val="C0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4294967295"/>
          </p:nvPr>
        </p:nvSpPr>
        <p:spPr>
          <a:xfrm>
            <a:off x="8594725" y="4673600"/>
            <a:ext cx="549275" cy="3937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 smtClean="0"/>
              <a:t>10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705164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55300" y="486383"/>
            <a:ext cx="4549500" cy="750067"/>
          </a:xfrm>
        </p:spPr>
        <p:txBody>
          <a:bodyPr/>
          <a:lstStyle/>
          <a:p>
            <a:pPr algn="ctr"/>
            <a:r>
              <a:rPr lang="es-VE" sz="2400" dirty="0" smtClean="0"/>
              <a:t>Principales </a:t>
            </a:r>
            <a:r>
              <a:rPr lang="es-VE" sz="2400" dirty="0"/>
              <a:t>actores participantes del proceso </a:t>
            </a:r>
            <a:r>
              <a:rPr lang="es-VE" sz="2400" dirty="0" smtClean="0"/>
              <a:t>publicitario…</a:t>
            </a:r>
            <a:endParaRPr lang="es-VE" sz="240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855274" y="1506350"/>
            <a:ext cx="4549525" cy="2864400"/>
          </a:xfrm>
        </p:spPr>
        <p:txBody>
          <a:bodyPr/>
          <a:lstStyle/>
          <a:p>
            <a:pPr algn="just"/>
            <a:r>
              <a:rPr lang="es-VE" sz="1400" dirty="0"/>
              <a:t>El CLIENTE dice: este es mi </a:t>
            </a:r>
            <a:r>
              <a:rPr lang="es-VE" sz="1400" dirty="0" smtClean="0"/>
              <a:t>PRODUCTO</a:t>
            </a:r>
            <a:endParaRPr lang="es-VE" sz="1400" dirty="0"/>
          </a:p>
          <a:p>
            <a:pPr algn="just"/>
            <a:r>
              <a:rPr lang="es-VE" sz="1400" dirty="0"/>
              <a:t>El Director de Cuentas dice: este es mi </a:t>
            </a:r>
            <a:r>
              <a:rPr lang="es-VE" sz="1400" dirty="0" smtClean="0"/>
              <a:t>CLIENTE</a:t>
            </a:r>
            <a:endParaRPr lang="es-VE" sz="1400" dirty="0"/>
          </a:p>
          <a:p>
            <a:pPr algn="just"/>
            <a:r>
              <a:rPr lang="es-VE" sz="1400" dirty="0"/>
              <a:t>El Director Creativo dice: este es mi </a:t>
            </a:r>
            <a:r>
              <a:rPr lang="es-VE" sz="1400" dirty="0" smtClean="0"/>
              <a:t>ANUNCIO</a:t>
            </a:r>
            <a:endParaRPr lang="es-VE" sz="1400" dirty="0"/>
          </a:p>
          <a:p>
            <a:pPr algn="just"/>
            <a:r>
              <a:rPr lang="es-VE" sz="1400" dirty="0"/>
              <a:t>El </a:t>
            </a:r>
            <a:r>
              <a:rPr lang="es-VE" sz="1400" dirty="0" err="1"/>
              <a:t>Account</a:t>
            </a:r>
            <a:r>
              <a:rPr lang="es-VE" sz="1400" dirty="0"/>
              <a:t> </a:t>
            </a:r>
            <a:r>
              <a:rPr lang="es-VE" sz="1400" dirty="0" err="1"/>
              <a:t>Planner</a:t>
            </a:r>
            <a:r>
              <a:rPr lang="es-VE" sz="1400" dirty="0"/>
              <a:t> dice: este es mi CONSUMIDOR</a:t>
            </a:r>
          </a:p>
        </p:txBody>
      </p:sp>
    </p:spTree>
    <p:extLst>
      <p:ext uri="{BB962C8B-B14F-4D97-AF65-F5344CB8AC3E}">
        <p14:creationId xmlns:p14="http://schemas.microsoft.com/office/powerpoint/2010/main" val="897795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466929" y="350196"/>
            <a:ext cx="5564220" cy="886254"/>
          </a:xfrm>
        </p:spPr>
        <p:txBody>
          <a:bodyPr/>
          <a:lstStyle/>
          <a:p>
            <a:pPr algn="ctr"/>
            <a:r>
              <a:rPr lang="es-VE" sz="2400" dirty="0"/>
              <a:t>4 F</a:t>
            </a:r>
            <a:r>
              <a:rPr lang="es-VE" sz="2400" dirty="0" smtClean="0"/>
              <a:t>ases </a:t>
            </a:r>
            <a:r>
              <a:rPr lang="es-VE" sz="2400" dirty="0"/>
              <a:t>de la tarea del </a:t>
            </a:r>
            <a:r>
              <a:rPr lang="es-VE" sz="2400" i="1" dirty="0" err="1"/>
              <a:t>account</a:t>
            </a:r>
            <a:r>
              <a:rPr lang="es-VE" sz="2400" i="1" dirty="0"/>
              <a:t> </a:t>
            </a:r>
            <a:r>
              <a:rPr lang="es-VE" sz="2400" i="1" dirty="0" err="1" smtClean="0"/>
              <a:t>planner</a:t>
            </a:r>
            <a:r>
              <a:rPr lang="es-VE" sz="2400" i="1" dirty="0" smtClean="0"/>
              <a:t>…</a:t>
            </a:r>
            <a:endParaRPr lang="es-VE" sz="2400" i="1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idx="1"/>
          </p:nvPr>
        </p:nvSpPr>
        <p:spPr>
          <a:xfrm>
            <a:off x="466929" y="1136697"/>
            <a:ext cx="5145931" cy="3338026"/>
          </a:xfrm>
        </p:spPr>
        <p:txBody>
          <a:bodyPr/>
          <a:lstStyle/>
          <a:p>
            <a:pPr marL="101600" indent="0" algn="just">
              <a:buNone/>
            </a:pPr>
            <a:r>
              <a:rPr lang="es-VE" sz="1600" dirty="0" smtClean="0"/>
              <a:t>-Desarrollo </a:t>
            </a:r>
            <a:r>
              <a:rPr lang="es-VE" sz="1600" dirty="0"/>
              <a:t>estratégico: involucra el análisis del </a:t>
            </a:r>
            <a:r>
              <a:rPr lang="es-VE" sz="1600" dirty="0" err="1"/>
              <a:t>briefing</a:t>
            </a:r>
            <a:r>
              <a:rPr lang="es-VE" sz="1600" dirty="0"/>
              <a:t> proporcionado por el cliente, análisis de datos, investigación, desarrollar la visión del consumidor en relación a la marca a partir de los </a:t>
            </a:r>
            <a:r>
              <a:rPr lang="es-VE" sz="1600" dirty="0" err="1"/>
              <a:t>insights</a:t>
            </a:r>
            <a:r>
              <a:rPr lang="es-VE" sz="1600" dirty="0"/>
              <a:t>, definir la estrategia</a:t>
            </a:r>
            <a:r>
              <a:rPr lang="es-VE" sz="1600" dirty="0" smtClean="0"/>
              <a:t>.</a:t>
            </a:r>
          </a:p>
          <a:p>
            <a:pPr marL="101600" indent="0" algn="just">
              <a:buNone/>
            </a:pPr>
            <a:r>
              <a:rPr lang="es-VE" sz="1600" dirty="0" smtClean="0"/>
              <a:t>-Desarrollo </a:t>
            </a:r>
            <a:r>
              <a:rPr lang="es-VE" sz="1600" dirty="0"/>
              <a:t>creativo: redacción del </a:t>
            </a:r>
            <a:r>
              <a:rPr lang="es-VE" sz="1600" dirty="0" err="1"/>
              <a:t>briefing</a:t>
            </a:r>
            <a:r>
              <a:rPr lang="es-VE" sz="1600" dirty="0"/>
              <a:t> creativo incorporando el posicionamiento de marca y propuesta de comunicación e interpretación del diagnóstico concluyente de la investigación. Ambas tareas en estrecha relación con el departamento creativo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 smtClean="0"/>
              <a:t>12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151289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022" y="476576"/>
            <a:ext cx="5729590" cy="487500"/>
          </a:xfrm>
        </p:spPr>
        <p:txBody>
          <a:bodyPr/>
          <a:lstStyle/>
          <a:p>
            <a:pPr algn="ctr"/>
            <a:r>
              <a:rPr lang="es-VE" sz="2400" dirty="0"/>
              <a:t>4 Fases de la tarea del </a:t>
            </a:r>
            <a:r>
              <a:rPr lang="es-VE" sz="2400" i="1" dirty="0" err="1"/>
              <a:t>account</a:t>
            </a:r>
            <a:r>
              <a:rPr lang="es-VE" sz="2400" i="1" dirty="0"/>
              <a:t> </a:t>
            </a:r>
            <a:r>
              <a:rPr lang="es-VE" sz="2400" i="1" dirty="0" err="1"/>
              <a:t>planner</a:t>
            </a:r>
            <a:r>
              <a:rPr lang="es-VE" sz="2400" i="1" dirty="0"/>
              <a:t>…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35022" y="1506348"/>
            <a:ext cx="4869778" cy="3033900"/>
          </a:xfrm>
        </p:spPr>
        <p:txBody>
          <a:bodyPr/>
          <a:lstStyle/>
          <a:p>
            <a:pPr marL="10160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VE" sz="1800" dirty="0"/>
              <a:t>-Aprobación por parte del cliente en estrecha colaboración con el departamento de </a:t>
            </a:r>
            <a:r>
              <a:rPr lang="es-VE" sz="1800" dirty="0" smtClean="0"/>
              <a:t>cuentas.</a:t>
            </a:r>
            <a:endParaRPr lang="es-VE" sz="1800" dirty="0"/>
          </a:p>
          <a:p>
            <a:pPr marL="10160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VE" sz="1800" dirty="0" smtClean="0"/>
              <a:t>-Post-campaña</a:t>
            </a:r>
            <a:r>
              <a:rPr lang="es-VE" sz="1800" dirty="0"/>
              <a:t>: involucra el seguimiento y la evaluación de la </a:t>
            </a:r>
            <a:r>
              <a:rPr lang="es-VE" sz="1800" dirty="0" smtClean="0"/>
              <a:t>campaña.</a:t>
            </a:r>
            <a:endParaRPr lang="es-VE" sz="18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 smtClean="0"/>
              <a:t>13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523868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/>
          <p:nvPr/>
        </p:nvSpPr>
        <p:spPr>
          <a:xfrm rot="10800000">
            <a:off x="-348346" y="421850"/>
            <a:ext cx="2375400" cy="2375400"/>
          </a:xfrm>
          <a:prstGeom prst="chord">
            <a:avLst>
              <a:gd name="adj1" fmla="val 2673960"/>
              <a:gd name="adj2" fmla="val 18921779"/>
            </a:avLst>
          </a:prstGeom>
          <a:solidFill>
            <a:srgbClr val="FFF0ED">
              <a:alpha val="290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354" y="257969"/>
            <a:ext cx="7565030" cy="418221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839354" y="4569532"/>
            <a:ext cx="27222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dirty="0" smtClean="0">
                <a:solidFill>
                  <a:schemeClr val="bg1"/>
                </a:solidFill>
              </a:rPr>
              <a:t>Fuente: </a:t>
            </a:r>
            <a:r>
              <a:rPr lang="es-VE" dirty="0" err="1" smtClean="0">
                <a:solidFill>
                  <a:schemeClr val="bg1"/>
                </a:solidFill>
              </a:rPr>
              <a:t>Baskin</a:t>
            </a:r>
            <a:r>
              <a:rPr lang="es-VE" dirty="0" smtClean="0">
                <a:solidFill>
                  <a:schemeClr val="bg1"/>
                </a:solidFill>
              </a:rPr>
              <a:t> y </a:t>
            </a:r>
            <a:r>
              <a:rPr lang="es-VE" dirty="0" err="1" smtClean="0">
                <a:solidFill>
                  <a:schemeClr val="bg1"/>
                </a:solidFill>
              </a:rPr>
              <a:t>Pickton</a:t>
            </a:r>
            <a:r>
              <a:rPr lang="es-VE" dirty="0" smtClean="0">
                <a:solidFill>
                  <a:schemeClr val="bg1"/>
                </a:solidFill>
              </a:rPr>
              <a:t> (2003)</a:t>
            </a:r>
            <a:endParaRPr lang="es-V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909897" y="320933"/>
            <a:ext cx="5574683" cy="487500"/>
          </a:xfrm>
        </p:spPr>
        <p:txBody>
          <a:bodyPr/>
          <a:lstStyle/>
          <a:p>
            <a:pPr algn="ctr"/>
            <a:r>
              <a:rPr lang="es-VE" sz="2000" dirty="0" smtClean="0"/>
              <a:t>Funciones del </a:t>
            </a:r>
            <a:r>
              <a:rPr lang="es-VE" sz="2000" dirty="0" err="1" smtClean="0"/>
              <a:t>Planner</a:t>
            </a:r>
            <a:r>
              <a:rPr lang="es-VE" sz="2000" dirty="0" smtClean="0"/>
              <a:t> según </a:t>
            </a:r>
            <a:r>
              <a:rPr lang="es-VE" sz="2000" dirty="0" err="1" smtClean="0"/>
              <a:t>Baskin</a:t>
            </a:r>
            <a:r>
              <a:rPr lang="es-VE" sz="2000" dirty="0" smtClean="0"/>
              <a:t> y </a:t>
            </a:r>
            <a:r>
              <a:rPr lang="es-VE" sz="2000" dirty="0" err="1" smtClean="0"/>
              <a:t>Pickton</a:t>
            </a:r>
            <a:r>
              <a:rPr lang="es-VE" sz="2000" dirty="0" smtClean="0"/>
              <a:t>; </a:t>
            </a:r>
            <a:r>
              <a:rPr lang="es-VE" sz="2000" dirty="0" err="1" smtClean="0"/>
              <a:t>D’Souza</a:t>
            </a:r>
            <a:r>
              <a:rPr lang="es-VE" sz="2000" dirty="0" smtClean="0"/>
              <a:t>; y Sánchez Blanco</a:t>
            </a:r>
            <a:endParaRPr lang="es-VE" sz="2000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46050" indent="0" algn="just">
              <a:buNone/>
            </a:pPr>
            <a:r>
              <a:rPr lang="es-VE" dirty="0"/>
              <a:t>-El análisis y la interpretación de datos es el punto donde el </a:t>
            </a:r>
            <a:r>
              <a:rPr lang="es-VE" dirty="0" err="1"/>
              <a:t>account</a:t>
            </a:r>
            <a:r>
              <a:rPr lang="es-VE" dirty="0"/>
              <a:t> </a:t>
            </a:r>
            <a:r>
              <a:rPr lang="es-VE" dirty="0" err="1"/>
              <a:t>planner</a:t>
            </a:r>
            <a:r>
              <a:rPr lang="es-VE" dirty="0"/>
              <a:t> aprovecha toda la investigación previa para interpretar, analizar y darle sentido a los datos obtenidos. 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idx="2"/>
          </p:nvPr>
        </p:nvSpPr>
        <p:spPr>
          <a:xfrm>
            <a:off x="2811939" y="961600"/>
            <a:ext cx="1770600" cy="3409149"/>
          </a:xfrm>
        </p:spPr>
        <p:txBody>
          <a:bodyPr/>
          <a:lstStyle/>
          <a:p>
            <a:pPr marL="146050" indent="0" algn="just">
              <a:buNone/>
            </a:pPr>
            <a:r>
              <a:rPr lang="es-VE" dirty="0" smtClean="0"/>
              <a:t>-El </a:t>
            </a:r>
            <a:r>
              <a:rPr lang="es-VE" dirty="0" err="1"/>
              <a:t>planner</a:t>
            </a:r>
            <a:r>
              <a:rPr lang="es-VE" dirty="0"/>
              <a:t> no sólo interpreta las necesidades y percepciones del consumidor, sino también las fortalezas y debilidades de la marca y su relación con el entorno político, social, tecnológico y económico en el que está inmersa. 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idx="3"/>
          </p:nvPr>
        </p:nvSpPr>
        <p:spPr>
          <a:xfrm>
            <a:off x="4768578" y="1506350"/>
            <a:ext cx="4025226" cy="2864400"/>
          </a:xfrm>
        </p:spPr>
        <p:txBody>
          <a:bodyPr/>
          <a:lstStyle/>
          <a:p>
            <a:pPr marL="146050" indent="0" algn="just">
              <a:buNone/>
            </a:pPr>
            <a:r>
              <a:rPr lang="es-VE" dirty="0" smtClean="0"/>
              <a:t>-Interpretar </a:t>
            </a:r>
            <a:r>
              <a:rPr lang="es-VE" dirty="0"/>
              <a:t>la relación del consumidor con la marca, así como también de todos los factores internos y externos que le influyen</a:t>
            </a:r>
            <a:r>
              <a:rPr lang="es-VE" dirty="0" smtClean="0"/>
              <a:t>.</a:t>
            </a:r>
          </a:p>
          <a:p>
            <a:pPr marL="146050" indent="0" algn="just">
              <a:buNone/>
            </a:pPr>
            <a:endParaRPr lang="es-VE" dirty="0"/>
          </a:p>
          <a:p>
            <a:pPr marL="146050" indent="0" algn="just">
              <a:buNone/>
            </a:pPr>
            <a:endParaRPr lang="es-VE" dirty="0" smtClean="0"/>
          </a:p>
          <a:p>
            <a:pPr marL="146050" indent="0" algn="just">
              <a:buNone/>
            </a:pPr>
            <a:endParaRPr lang="es-VE" dirty="0" smtClean="0"/>
          </a:p>
          <a:p>
            <a:pPr marL="146050" indent="0" algn="just">
              <a:buNone/>
            </a:pPr>
            <a:r>
              <a:rPr lang="es-VE" dirty="0" smtClean="0"/>
              <a:t>-El </a:t>
            </a:r>
            <a:r>
              <a:rPr lang="es-VE" dirty="0"/>
              <a:t>conocimiento es la piedra </a:t>
            </a:r>
            <a:r>
              <a:rPr lang="es-VE" dirty="0">
                <a:solidFill>
                  <a:schemeClr val="tx1"/>
                </a:solidFill>
              </a:rPr>
              <a:t>angular del </a:t>
            </a:r>
            <a:r>
              <a:rPr lang="es-VE" dirty="0" err="1"/>
              <a:t>account</a:t>
            </a:r>
            <a:r>
              <a:rPr lang="es-VE" dirty="0"/>
              <a:t> </a:t>
            </a:r>
            <a:r>
              <a:rPr lang="es-VE" dirty="0" err="1"/>
              <a:t>planner</a:t>
            </a:r>
            <a:r>
              <a:rPr lang="es-VE" dirty="0"/>
              <a:t>. Siendo así, debe ser capaz de buscar, seleccionar, analizar e interpretar rápidamente la información poniéndola en debate y discusión con el equipo creativo y el equipo de cuentas.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 smtClean="0"/>
              <a:t>15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988070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855300" y="748949"/>
            <a:ext cx="4549500" cy="2587638"/>
          </a:xfrm>
        </p:spPr>
        <p:txBody>
          <a:bodyPr/>
          <a:lstStyle/>
          <a:p>
            <a:pPr algn="ctr"/>
            <a:r>
              <a:rPr lang="es-VE" sz="2400" dirty="0"/>
              <a:t>A partir de lo anterior, las funciones del </a:t>
            </a:r>
            <a:r>
              <a:rPr lang="es-VE" sz="2400" dirty="0" err="1"/>
              <a:t>planner</a:t>
            </a:r>
            <a:r>
              <a:rPr lang="es-VE" sz="2400" dirty="0"/>
              <a:t> en el proceso </a:t>
            </a:r>
            <a:r>
              <a:rPr lang="es-VE" sz="2400" dirty="0" smtClean="0"/>
              <a:t>publicitario son…</a:t>
            </a:r>
            <a:endParaRPr lang="es-VE" sz="240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 smtClean="0"/>
              <a:t>16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096609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855300" y="504398"/>
            <a:ext cx="4549500" cy="3843865"/>
          </a:xfrm>
        </p:spPr>
        <p:txBody>
          <a:bodyPr/>
          <a:lstStyle/>
          <a:p>
            <a:pPr marL="101600" indent="0" algn="just">
              <a:buNone/>
            </a:pPr>
            <a:r>
              <a:rPr lang="es-VE" sz="1600" dirty="0" smtClean="0"/>
              <a:t>-Definir </a:t>
            </a:r>
            <a:r>
              <a:rPr lang="es-VE" sz="1600" dirty="0"/>
              <a:t>la estrategia de comunicación estableciendo directrices a partir de la </a:t>
            </a:r>
            <a:r>
              <a:rPr lang="es-VE" sz="1600" dirty="0" smtClean="0"/>
              <a:t>investigación</a:t>
            </a:r>
            <a:endParaRPr lang="es-VE" sz="1600" dirty="0"/>
          </a:p>
          <a:p>
            <a:pPr marL="101600" indent="0" algn="just">
              <a:buNone/>
            </a:pPr>
            <a:r>
              <a:rPr lang="es-VE" sz="1600" dirty="0" smtClean="0"/>
              <a:t>-Participar </a:t>
            </a:r>
            <a:r>
              <a:rPr lang="es-VE" sz="1600" dirty="0"/>
              <a:t>en el proceso creativo estableciendo un marco sobre qué decir y a </a:t>
            </a:r>
            <a:r>
              <a:rPr lang="es-VE" sz="1600" dirty="0" smtClean="0"/>
              <a:t>quién</a:t>
            </a:r>
            <a:endParaRPr lang="es-VE" sz="1600" dirty="0"/>
          </a:p>
          <a:p>
            <a:pPr marL="101600" indent="0" algn="just">
              <a:buNone/>
            </a:pPr>
            <a:r>
              <a:rPr lang="es-VE" sz="1600" dirty="0" smtClean="0"/>
              <a:t>-Explicar </a:t>
            </a:r>
            <a:r>
              <a:rPr lang="es-VE" sz="1600" dirty="0"/>
              <a:t>al cliente de forma sólida y coherente la estrategia de comunicación y la creatividad para su aprobación por parte de </a:t>
            </a:r>
            <a:r>
              <a:rPr lang="es-VE" sz="1600" dirty="0" smtClean="0"/>
              <a:t>éste</a:t>
            </a:r>
            <a:endParaRPr lang="es-VE" sz="1600" dirty="0"/>
          </a:p>
          <a:p>
            <a:pPr marL="101600" indent="0" algn="just">
              <a:buNone/>
            </a:pPr>
            <a:r>
              <a:rPr lang="es-VE" sz="1600" dirty="0" smtClean="0"/>
              <a:t>-Evaluar </a:t>
            </a:r>
            <a:r>
              <a:rPr lang="es-VE" sz="1600" dirty="0"/>
              <a:t>la eficacia de la estrategia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 smtClean="0"/>
              <a:t>17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282615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 smtClean="0"/>
              <a:t>18</a:t>
            </a:fld>
            <a:endParaRPr lang="es-VE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1228928" y="342726"/>
            <a:ext cx="4407300" cy="3635885"/>
          </a:xfrm>
        </p:spPr>
        <p:txBody>
          <a:bodyPr/>
          <a:lstStyle/>
          <a:p>
            <a:pPr marL="50800" indent="0" algn="just">
              <a:buNone/>
            </a:pPr>
            <a:r>
              <a:rPr lang="es-VE" sz="1800" dirty="0">
                <a:solidFill>
                  <a:schemeClr val="bg1"/>
                </a:solidFill>
              </a:rPr>
              <a:t>Aunque estas funciones han ido cambiando desde la concepción primigenia del </a:t>
            </a:r>
            <a:r>
              <a:rPr lang="es-VE" sz="1800" i="1" dirty="0" err="1">
                <a:solidFill>
                  <a:schemeClr val="bg1"/>
                </a:solidFill>
              </a:rPr>
              <a:t>planner</a:t>
            </a:r>
            <a:r>
              <a:rPr lang="es-VE" sz="1800" dirty="0">
                <a:solidFill>
                  <a:schemeClr val="bg1"/>
                </a:solidFill>
              </a:rPr>
              <a:t> hasta alcanzar diferencias sustanciales en nuestros días, </a:t>
            </a:r>
            <a:r>
              <a:rPr lang="es-VE" sz="1800" dirty="0" smtClean="0">
                <a:solidFill>
                  <a:schemeClr val="bg1"/>
                </a:solidFill>
              </a:rPr>
              <a:t>a </a:t>
            </a:r>
            <a:r>
              <a:rPr lang="es-VE" sz="1800" dirty="0">
                <a:solidFill>
                  <a:schemeClr val="bg1"/>
                </a:solidFill>
              </a:rPr>
              <a:t>partir de las aportaciones de varios </a:t>
            </a:r>
            <a:r>
              <a:rPr lang="es-VE" sz="1800" dirty="0" smtClean="0">
                <a:solidFill>
                  <a:schemeClr val="bg1"/>
                </a:solidFill>
              </a:rPr>
              <a:t>autores que también son y han sido </a:t>
            </a:r>
            <a:r>
              <a:rPr lang="es-VE" sz="1800" i="1" dirty="0" err="1" smtClean="0">
                <a:solidFill>
                  <a:schemeClr val="bg1"/>
                </a:solidFill>
              </a:rPr>
              <a:t>Planners</a:t>
            </a:r>
            <a:r>
              <a:rPr lang="es-VE" sz="1800" dirty="0" smtClean="0">
                <a:solidFill>
                  <a:schemeClr val="bg1"/>
                </a:solidFill>
              </a:rPr>
              <a:t> </a:t>
            </a:r>
            <a:r>
              <a:rPr lang="es-VE" sz="1800" dirty="0">
                <a:solidFill>
                  <a:schemeClr val="bg1"/>
                </a:solidFill>
              </a:rPr>
              <a:t>(</a:t>
            </a:r>
            <a:r>
              <a:rPr lang="es-VE" sz="1800" dirty="0" err="1">
                <a:solidFill>
                  <a:schemeClr val="bg1"/>
                </a:solidFill>
              </a:rPr>
              <a:t>Baskin</a:t>
            </a:r>
            <a:r>
              <a:rPr lang="es-VE" sz="1800" dirty="0">
                <a:solidFill>
                  <a:schemeClr val="bg1"/>
                </a:solidFill>
              </a:rPr>
              <a:t>, </a:t>
            </a:r>
            <a:r>
              <a:rPr lang="es-VE" sz="1800" dirty="0" err="1">
                <a:solidFill>
                  <a:schemeClr val="bg1"/>
                </a:solidFill>
              </a:rPr>
              <a:t>Pickton</a:t>
            </a:r>
            <a:r>
              <a:rPr lang="es-VE" sz="1800" dirty="0">
                <a:solidFill>
                  <a:schemeClr val="bg1"/>
                </a:solidFill>
              </a:rPr>
              <a:t>, 2003; </a:t>
            </a:r>
            <a:r>
              <a:rPr lang="es-VE" sz="1800" dirty="0" err="1">
                <a:solidFill>
                  <a:schemeClr val="bg1"/>
                </a:solidFill>
              </a:rPr>
              <a:t>Baskin</a:t>
            </a:r>
            <a:r>
              <a:rPr lang="es-VE" sz="1800" dirty="0">
                <a:solidFill>
                  <a:schemeClr val="bg1"/>
                </a:solidFill>
              </a:rPr>
              <a:t>, 2007; </a:t>
            </a:r>
            <a:r>
              <a:rPr lang="es-VE" sz="1800" dirty="0" err="1">
                <a:solidFill>
                  <a:schemeClr val="bg1"/>
                </a:solidFill>
              </a:rPr>
              <a:t>Hackley</a:t>
            </a:r>
            <a:r>
              <a:rPr lang="es-VE" sz="1800" dirty="0">
                <a:solidFill>
                  <a:schemeClr val="bg1"/>
                </a:solidFill>
              </a:rPr>
              <a:t>, 2003; </a:t>
            </a:r>
            <a:r>
              <a:rPr lang="es-VE" sz="1800" dirty="0" err="1">
                <a:solidFill>
                  <a:schemeClr val="bg1"/>
                </a:solidFill>
              </a:rPr>
              <a:t>Weichselbaum</a:t>
            </a:r>
            <a:r>
              <a:rPr lang="es-VE" sz="1800" dirty="0">
                <a:solidFill>
                  <a:schemeClr val="bg1"/>
                </a:solidFill>
              </a:rPr>
              <a:t>, 2008; </a:t>
            </a:r>
            <a:r>
              <a:rPr lang="es-VE" sz="1800" dirty="0" err="1">
                <a:solidFill>
                  <a:schemeClr val="bg1"/>
                </a:solidFill>
              </a:rPr>
              <a:t>Kelley</a:t>
            </a:r>
            <a:r>
              <a:rPr lang="es-VE" sz="1800" dirty="0">
                <a:solidFill>
                  <a:schemeClr val="bg1"/>
                </a:solidFill>
              </a:rPr>
              <a:t>, </a:t>
            </a:r>
            <a:r>
              <a:rPr lang="es-VE" sz="1800" dirty="0" err="1">
                <a:solidFill>
                  <a:schemeClr val="bg1"/>
                </a:solidFill>
              </a:rPr>
              <a:t>Jugenheimer</a:t>
            </a:r>
            <a:r>
              <a:rPr lang="es-VE" sz="1800" dirty="0">
                <a:solidFill>
                  <a:schemeClr val="bg1"/>
                </a:solidFill>
              </a:rPr>
              <a:t>, 2006; </a:t>
            </a:r>
            <a:r>
              <a:rPr lang="es-VE" sz="1800" dirty="0" err="1">
                <a:solidFill>
                  <a:schemeClr val="bg1"/>
                </a:solidFill>
              </a:rPr>
              <a:t>Lannon</a:t>
            </a:r>
            <a:r>
              <a:rPr lang="es-VE" sz="1800" dirty="0">
                <a:solidFill>
                  <a:schemeClr val="bg1"/>
                </a:solidFill>
              </a:rPr>
              <a:t>, </a:t>
            </a:r>
            <a:r>
              <a:rPr lang="es-VE" sz="1800" dirty="0" err="1">
                <a:solidFill>
                  <a:schemeClr val="bg1"/>
                </a:solidFill>
              </a:rPr>
              <a:t>Baskin</a:t>
            </a:r>
            <a:r>
              <a:rPr lang="es-VE" sz="1800" dirty="0">
                <a:solidFill>
                  <a:schemeClr val="bg1"/>
                </a:solidFill>
              </a:rPr>
              <a:t>, 2007; Do Amaral, 2004).</a:t>
            </a:r>
          </a:p>
        </p:txBody>
      </p:sp>
    </p:spTree>
    <p:extLst>
      <p:ext uri="{BB962C8B-B14F-4D97-AF65-F5344CB8AC3E}">
        <p14:creationId xmlns:p14="http://schemas.microsoft.com/office/powerpoint/2010/main" val="2883686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 smtClean="0"/>
              <a:t>19</a:t>
            </a:fld>
            <a:endParaRPr lang="es-V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905" y="230120"/>
            <a:ext cx="7282674" cy="403059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924127" y="4106826"/>
            <a:ext cx="6096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dirty="0" smtClean="0"/>
              <a:t>Adaptación de las funciones de los </a:t>
            </a:r>
            <a:r>
              <a:rPr lang="es-VE" dirty="0" err="1" smtClean="0"/>
              <a:t>Planners</a:t>
            </a:r>
            <a:r>
              <a:rPr lang="es-VE" dirty="0" smtClean="0"/>
              <a:t> según Sánchez Blanco (2010)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1137278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59189" y="3457073"/>
            <a:ext cx="7831500" cy="359100"/>
          </a:xfrm>
        </p:spPr>
        <p:txBody>
          <a:bodyPr/>
          <a:lstStyle/>
          <a:p>
            <a:r>
              <a:rPr lang="es-VE" sz="2400" dirty="0" smtClean="0"/>
              <a:t>Funciones y Habilidades del </a:t>
            </a:r>
            <a:r>
              <a:rPr lang="es-VE" sz="2400" i="1" dirty="0" err="1" smtClean="0"/>
              <a:t>Account</a:t>
            </a:r>
            <a:r>
              <a:rPr lang="es-VE" sz="2400" i="1" dirty="0" smtClean="0"/>
              <a:t> </a:t>
            </a:r>
            <a:r>
              <a:rPr lang="es-VE" sz="2400" i="1" dirty="0" err="1" smtClean="0"/>
              <a:t>Planner</a:t>
            </a:r>
            <a:endParaRPr lang="es-VE" sz="2400" i="1" dirty="0"/>
          </a:p>
        </p:txBody>
      </p:sp>
    </p:spTree>
    <p:extLst>
      <p:ext uri="{BB962C8B-B14F-4D97-AF65-F5344CB8AC3E}">
        <p14:creationId xmlns:p14="http://schemas.microsoft.com/office/powerpoint/2010/main" val="27404891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903938" y="350116"/>
            <a:ext cx="5516317" cy="487500"/>
          </a:xfrm>
        </p:spPr>
        <p:txBody>
          <a:bodyPr/>
          <a:lstStyle/>
          <a:p>
            <a:pPr algn="ctr"/>
            <a:r>
              <a:rPr lang="es-VE" sz="2000" dirty="0" smtClean="0"/>
              <a:t>Habilidades </a:t>
            </a:r>
            <a:r>
              <a:rPr lang="es-VE" sz="2000" dirty="0"/>
              <a:t>y características personales consideradas claves en el </a:t>
            </a:r>
            <a:r>
              <a:rPr lang="es-VE" sz="2000" i="1" dirty="0" err="1"/>
              <a:t>account</a:t>
            </a:r>
            <a:r>
              <a:rPr lang="es-VE" sz="2000" i="1" dirty="0"/>
              <a:t> </a:t>
            </a:r>
            <a:r>
              <a:rPr lang="es-VE" sz="2000" i="1" dirty="0" err="1" smtClean="0"/>
              <a:t>planner</a:t>
            </a:r>
            <a:r>
              <a:rPr lang="es-VE" sz="2000" dirty="0" smtClean="0"/>
              <a:t>…</a:t>
            </a:r>
            <a:endParaRPr lang="es-VE" sz="200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301557" y="1049147"/>
            <a:ext cx="5525312" cy="3736861"/>
          </a:xfrm>
        </p:spPr>
        <p:txBody>
          <a:bodyPr/>
          <a:lstStyle/>
          <a:p>
            <a:pPr marL="101600" indent="0" algn="just">
              <a:buNone/>
            </a:pPr>
            <a:r>
              <a:rPr lang="es-VE" sz="1600" dirty="0" smtClean="0"/>
              <a:t>-Tener </a:t>
            </a:r>
            <a:r>
              <a:rPr lang="es-VE" sz="1600" dirty="0"/>
              <a:t>curiosidad acerca de las motivaciones intrínsecas en el pensamiento y las actuaciones de la </a:t>
            </a:r>
            <a:r>
              <a:rPr lang="es-VE" sz="1600" dirty="0" smtClean="0"/>
              <a:t>gente</a:t>
            </a:r>
            <a:r>
              <a:rPr lang="es-VE" sz="1600" dirty="0"/>
              <a:t>.</a:t>
            </a:r>
          </a:p>
          <a:p>
            <a:pPr marL="101600" indent="0" algn="just">
              <a:buNone/>
            </a:pPr>
            <a:r>
              <a:rPr lang="es-VE" sz="1600" dirty="0" smtClean="0"/>
              <a:t>-Ser </a:t>
            </a:r>
            <a:r>
              <a:rPr lang="es-VE" sz="1600" dirty="0"/>
              <a:t>capaz de detectar aquellas percepciones más profundas del consumidor (</a:t>
            </a:r>
            <a:r>
              <a:rPr lang="es-VE" sz="1600" dirty="0" err="1"/>
              <a:t>insight</a:t>
            </a:r>
            <a:r>
              <a:rPr lang="es-VE" sz="1600" dirty="0"/>
              <a:t>) y traducirlas en una motivación </a:t>
            </a:r>
            <a:r>
              <a:rPr lang="es-VE" sz="1600" dirty="0" smtClean="0"/>
              <a:t>plausible.</a:t>
            </a:r>
          </a:p>
          <a:p>
            <a:pPr marL="101600" indent="0" algn="just">
              <a:buNone/>
            </a:pPr>
            <a:r>
              <a:rPr lang="es-VE" sz="1600" dirty="0"/>
              <a:t>-Ser capaz de analizar de forma analítica y lógica (pensamiento lateral). Ser pragmático a la hora de resolver un problema</a:t>
            </a:r>
            <a:r>
              <a:rPr lang="es-VE" sz="1600" dirty="0" smtClean="0"/>
              <a:t>.</a:t>
            </a:r>
            <a:endParaRPr lang="es-VE" sz="1600" dirty="0"/>
          </a:p>
          <a:p>
            <a:pPr marL="101600" indent="0" algn="just">
              <a:buNone/>
            </a:pPr>
            <a:r>
              <a:rPr lang="es-VE" sz="1600" dirty="0" smtClean="0"/>
              <a:t>-Entender </a:t>
            </a:r>
            <a:r>
              <a:rPr lang="es-VE" sz="1600" dirty="0"/>
              <a:t>la investigación como una herramienta que le dará datos para analizar y no como un camino en sí mismo.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 smtClean="0"/>
              <a:t>20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5301193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2926" y="194474"/>
            <a:ext cx="5321764" cy="487500"/>
          </a:xfrm>
        </p:spPr>
        <p:txBody>
          <a:bodyPr/>
          <a:lstStyle/>
          <a:p>
            <a:pPr algn="just"/>
            <a:r>
              <a:rPr lang="es-VE" sz="2000" dirty="0"/>
              <a:t>Habilidades y características personales consideradas claves en el </a:t>
            </a:r>
            <a:r>
              <a:rPr lang="es-VE" sz="2000" dirty="0" err="1"/>
              <a:t>account</a:t>
            </a:r>
            <a:r>
              <a:rPr lang="es-VE" sz="2000" dirty="0"/>
              <a:t> </a:t>
            </a:r>
            <a:r>
              <a:rPr lang="es-VE" sz="2000" dirty="0" err="1"/>
              <a:t>planner</a:t>
            </a:r>
            <a:r>
              <a:rPr lang="es-VE" sz="2000" dirty="0"/>
              <a:t>…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28017" y="844867"/>
            <a:ext cx="5145932" cy="3464486"/>
          </a:xfrm>
        </p:spPr>
        <p:txBody>
          <a:bodyPr/>
          <a:lstStyle/>
          <a:p>
            <a:pPr marL="101600" indent="0" algn="just">
              <a:buNone/>
            </a:pPr>
            <a:r>
              <a:rPr lang="es-VE" sz="1600" dirty="0" smtClean="0"/>
              <a:t>-Debe </a:t>
            </a:r>
            <a:r>
              <a:rPr lang="es-VE" sz="1600" dirty="0"/>
              <a:t>ser capaz de argumentar sus decisiones y comunicarlas de forma coherente y firme. Debe desarrollar habilidades de presentación para sostener sus puntos de vista y discutir con el cliente sin hacerle sentir último o en situación inferior. Tener capacidad de pensar rápidamente y ser capaz de expresar firmeza sin llegar al extremo de transmitir inflexibilidad</a:t>
            </a:r>
            <a:r>
              <a:rPr lang="es-VE" sz="1600" dirty="0" smtClean="0"/>
              <a:t>.</a:t>
            </a:r>
          </a:p>
          <a:p>
            <a:pPr marL="101600" indent="0" algn="just">
              <a:buNone/>
            </a:pPr>
            <a:r>
              <a:rPr lang="es-VE" sz="1600" dirty="0"/>
              <a:t>-Ser apasionado sobre la publicidad, la comunicación, los medios, el marketing y todas las disciplinas que nutren el campo de la comunicación estratégica.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 smtClean="0"/>
              <a:t>21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6389770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7"/>
          <p:cNvSpPr/>
          <p:nvPr/>
        </p:nvSpPr>
        <p:spPr>
          <a:xfrm rot="10800000">
            <a:off x="-348346" y="421850"/>
            <a:ext cx="2375400" cy="2375400"/>
          </a:xfrm>
          <a:prstGeom prst="chord">
            <a:avLst>
              <a:gd name="adj1" fmla="val 2673960"/>
              <a:gd name="adj2" fmla="val 18921779"/>
            </a:avLst>
          </a:prstGeom>
          <a:solidFill>
            <a:srgbClr val="FFF0ED">
              <a:alpha val="290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37"/>
          <p:cNvSpPr txBox="1">
            <a:spLocks noGrp="1"/>
          </p:cNvSpPr>
          <p:nvPr>
            <p:ph type="ctrTitle" idx="4294967295"/>
          </p:nvPr>
        </p:nvSpPr>
        <p:spPr>
          <a:xfrm>
            <a:off x="588523" y="2217350"/>
            <a:ext cx="46446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 dirty="0" smtClean="0">
                <a:solidFill>
                  <a:schemeClr val="bg1"/>
                </a:solidFill>
              </a:rPr>
              <a:t>Gracias</a:t>
            </a:r>
            <a:r>
              <a:rPr lang="en" sz="10000" dirty="0" smtClean="0">
                <a:solidFill>
                  <a:schemeClr val="bg1"/>
                </a:solidFill>
              </a:rPr>
              <a:t>!</a:t>
            </a:r>
            <a:endParaRPr sz="10000" dirty="0">
              <a:solidFill>
                <a:schemeClr val="bg1"/>
              </a:solidFill>
            </a:endParaRPr>
          </a:p>
        </p:txBody>
      </p:sp>
      <p:sp>
        <p:nvSpPr>
          <p:cNvPr id="341" name="Google Shape;341;p37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6"/>
                </a:solidFill>
              </a:rPr>
              <a:t>22</a:t>
            </a:fld>
            <a:endParaRPr>
              <a:solidFill>
                <a:schemeClr val="accent6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5262" y="0"/>
            <a:ext cx="1688738" cy="16887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55300" y="476655"/>
            <a:ext cx="4549500" cy="759795"/>
          </a:xfrm>
        </p:spPr>
        <p:txBody>
          <a:bodyPr/>
          <a:lstStyle/>
          <a:p>
            <a:pPr algn="ctr"/>
            <a:r>
              <a:rPr lang="es-VE" sz="2800" dirty="0" smtClean="0"/>
              <a:t>Principal  Función del </a:t>
            </a:r>
            <a:r>
              <a:rPr lang="es-VE" sz="2800" dirty="0" err="1" smtClean="0"/>
              <a:t>Planner</a:t>
            </a:r>
            <a:endParaRPr lang="es-VE" sz="280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690665" y="1506348"/>
            <a:ext cx="4951378" cy="3033900"/>
          </a:xfrm>
        </p:spPr>
        <p:txBody>
          <a:bodyPr/>
          <a:lstStyle/>
          <a:p>
            <a:pPr algn="just"/>
            <a:r>
              <a:rPr lang="es-VE" sz="1800" dirty="0" smtClean="0"/>
              <a:t>La principal función </a:t>
            </a:r>
            <a:r>
              <a:rPr lang="es-VE" sz="1800" dirty="0"/>
              <a:t>del </a:t>
            </a:r>
            <a:r>
              <a:rPr lang="es-VE" sz="1800" i="1" dirty="0" err="1"/>
              <a:t>planner</a:t>
            </a:r>
            <a:r>
              <a:rPr lang="es-VE" sz="1800" dirty="0"/>
              <a:t> </a:t>
            </a:r>
            <a:r>
              <a:rPr lang="es-VE" sz="1800" dirty="0" smtClean="0"/>
              <a:t>consiste en entender profundamente </a:t>
            </a:r>
            <a:r>
              <a:rPr lang="es-VE" sz="1800" dirty="0"/>
              <a:t>al consumidor para lograr </a:t>
            </a:r>
            <a:r>
              <a:rPr lang="es-VE" sz="1800" dirty="0" smtClean="0"/>
              <a:t>una </a:t>
            </a:r>
            <a:r>
              <a:rPr lang="es-VE" sz="1800" dirty="0"/>
              <a:t>relación a largo plazo entre él y la marca. </a:t>
            </a:r>
            <a:endParaRPr lang="es-VE" sz="1800" dirty="0"/>
          </a:p>
        </p:txBody>
      </p:sp>
    </p:spTree>
    <p:extLst>
      <p:ext uri="{BB962C8B-B14F-4D97-AF65-F5344CB8AC3E}">
        <p14:creationId xmlns:p14="http://schemas.microsoft.com/office/powerpoint/2010/main" val="3688866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VE" dirty="0" smtClean="0"/>
              <a:t>Comprensión del Consumidor</a:t>
            </a:r>
            <a:endParaRPr lang="es-VE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1600" indent="0" algn="just">
              <a:buNone/>
            </a:pPr>
            <a:r>
              <a:rPr lang="es-VE" sz="1800" dirty="0"/>
              <a:t>Esto se debe a que el nuevo mercado está dirigido por la comprensión del consumidor, el desarrollo de propuestas comunicativas que le aporten valor, y que sean más eficientes que las de la </a:t>
            </a:r>
            <a:r>
              <a:rPr lang="es-VE" sz="1800" dirty="0" smtClean="0"/>
              <a:t>competencia.</a:t>
            </a:r>
            <a:endParaRPr lang="es-VE" sz="18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 smtClean="0"/>
              <a:t>4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325524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5300" y="418210"/>
            <a:ext cx="4549500" cy="487500"/>
          </a:xfrm>
        </p:spPr>
        <p:txBody>
          <a:bodyPr/>
          <a:lstStyle/>
          <a:p>
            <a:pPr algn="ctr"/>
            <a:r>
              <a:rPr lang="es-VE" sz="2400" dirty="0" smtClean="0"/>
              <a:t>Su función principal se puede desglosar en 3 funciones…</a:t>
            </a:r>
            <a:endParaRPr lang="es-VE" sz="24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55300" y="1136697"/>
            <a:ext cx="4549500" cy="3454758"/>
          </a:xfrm>
        </p:spPr>
        <p:txBody>
          <a:bodyPr/>
          <a:lstStyle/>
          <a:p>
            <a:pPr marL="101600" indent="0" algn="just">
              <a:buNone/>
            </a:pPr>
            <a:r>
              <a:rPr lang="es-VE" sz="1600" dirty="0" smtClean="0"/>
              <a:t>-Analizar </a:t>
            </a:r>
            <a:r>
              <a:rPr lang="es-VE" sz="1600" dirty="0"/>
              <a:t>los </a:t>
            </a:r>
            <a:r>
              <a:rPr lang="es-VE" sz="1600" dirty="0" err="1"/>
              <a:t>consumer</a:t>
            </a:r>
            <a:r>
              <a:rPr lang="es-VE" sz="1600" dirty="0"/>
              <a:t> </a:t>
            </a:r>
            <a:r>
              <a:rPr lang="es-VE" sz="1600" dirty="0" err="1"/>
              <a:t>insights</a:t>
            </a:r>
            <a:r>
              <a:rPr lang="es-VE" sz="1600" dirty="0"/>
              <a:t> para establecer la plataforma de comunicación, entendiéndola como aquel espacio en el que la marca sustenta su relación con los consumidores.</a:t>
            </a:r>
          </a:p>
          <a:p>
            <a:pPr marL="101600" indent="0" algn="just">
              <a:buNone/>
            </a:pPr>
            <a:r>
              <a:rPr lang="es-VE" sz="1600" dirty="0" smtClean="0"/>
              <a:t>-Generar </a:t>
            </a:r>
            <a:r>
              <a:rPr lang="es-VE" sz="1600" dirty="0"/>
              <a:t>un gran impacto comunicativo a través de la construcción de un mensaje atractivo y potente para la marca y el consumidor</a:t>
            </a:r>
            <a:r>
              <a:rPr lang="es-VE" sz="1600" dirty="0" smtClean="0"/>
              <a:t>.</a:t>
            </a:r>
            <a:endParaRPr lang="es-VE" sz="1600" dirty="0"/>
          </a:p>
          <a:p>
            <a:pPr marL="101600" indent="0" algn="just">
              <a:buNone/>
            </a:pPr>
            <a:r>
              <a:rPr lang="es-VE" sz="1600" dirty="0" smtClean="0"/>
              <a:t>-Mejorar </a:t>
            </a:r>
            <a:r>
              <a:rPr lang="es-VE" sz="1600" dirty="0"/>
              <a:t>el producto creativo ideado por las agencias.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 smtClean="0"/>
              <a:t>5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19442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017" y="291750"/>
            <a:ext cx="6322979" cy="487500"/>
          </a:xfrm>
        </p:spPr>
        <p:txBody>
          <a:bodyPr/>
          <a:lstStyle/>
          <a:p>
            <a:pPr algn="ctr"/>
            <a:r>
              <a:rPr lang="es-VE" sz="2000" dirty="0" smtClean="0"/>
              <a:t>Injerencia </a:t>
            </a:r>
            <a:r>
              <a:rPr lang="es-VE" sz="2000" dirty="0"/>
              <a:t>directa en el logro de la eficacia publicitaria por las siguientes </a:t>
            </a:r>
            <a:r>
              <a:rPr lang="es-VE" sz="2000" dirty="0" smtClean="0"/>
              <a:t>razones…</a:t>
            </a:r>
            <a:endParaRPr lang="es-VE" sz="20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28017" y="1078331"/>
            <a:ext cx="5044877" cy="3033900"/>
          </a:xfrm>
        </p:spPr>
        <p:txBody>
          <a:bodyPr/>
          <a:lstStyle/>
          <a:p>
            <a:pPr marL="101600" indent="0" algn="just">
              <a:buNone/>
            </a:pPr>
            <a:r>
              <a:rPr lang="es-VE" sz="1600" dirty="0"/>
              <a:t>-La importancia del consumidor en la comunicación de marketing y la necesidad de conocerle en profundidad a partir del análisis de sus hábitos para que toda la comunicación esté enfocada en él</a:t>
            </a:r>
            <a:r>
              <a:rPr lang="es-VE" sz="1600" dirty="0" smtClean="0"/>
              <a:t>.</a:t>
            </a:r>
          </a:p>
          <a:p>
            <a:pPr marL="101600" indent="0" algn="just">
              <a:buNone/>
            </a:pPr>
            <a:r>
              <a:rPr lang="es-VE" sz="1600" dirty="0"/>
              <a:t>-Integra los diversos elementos de la comunicación de marketing orientando al anunciante en el desarrollo de su plataforma de comunicación</a:t>
            </a:r>
            <a:r>
              <a:rPr lang="es-VE" sz="1600" dirty="0" smtClean="0"/>
              <a:t>.</a:t>
            </a:r>
          </a:p>
          <a:p>
            <a:pPr marL="101600" indent="0" algn="just">
              <a:buNone/>
            </a:pPr>
            <a:r>
              <a:rPr lang="es-VE" sz="1600" dirty="0"/>
              <a:t>-Planifica los ejes de una investigación global del consumidor teniendo en cuenta la planificación de marca y la planificación de medios</a:t>
            </a:r>
            <a:r>
              <a:rPr lang="es-VE" sz="1600" dirty="0" smtClean="0"/>
              <a:t>.</a:t>
            </a:r>
          </a:p>
          <a:p>
            <a:pPr marL="101600" indent="0" algn="just">
              <a:buNone/>
            </a:pPr>
            <a:endParaRPr lang="es-VE" sz="16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 smtClean="0"/>
              <a:t>6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974563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VE" sz="2400" dirty="0" smtClean="0"/>
              <a:t>Participa </a:t>
            </a:r>
            <a:r>
              <a:rPr lang="es-VE" sz="2400" dirty="0"/>
              <a:t>activamente en otras acciones importantes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55300" y="1506348"/>
            <a:ext cx="4796470" cy="3033900"/>
          </a:xfrm>
        </p:spPr>
        <p:txBody>
          <a:bodyPr/>
          <a:lstStyle/>
          <a:p>
            <a:pPr marL="101600" indent="0" algn="just">
              <a:buNone/>
            </a:pPr>
            <a:r>
              <a:rPr lang="es-VE" sz="1800" dirty="0" smtClean="0"/>
              <a:t>-Elaboración </a:t>
            </a:r>
            <a:r>
              <a:rPr lang="es-VE" sz="1800" dirty="0"/>
              <a:t>del </a:t>
            </a:r>
            <a:r>
              <a:rPr lang="es-VE" sz="1800" dirty="0" err="1"/>
              <a:t>briefing</a:t>
            </a:r>
            <a:r>
              <a:rPr lang="es-VE" sz="1800" dirty="0"/>
              <a:t> y </a:t>
            </a:r>
            <a:r>
              <a:rPr lang="es-VE" sz="1800" dirty="0" err="1" smtClean="0"/>
              <a:t>contrabriefing</a:t>
            </a:r>
            <a:r>
              <a:rPr lang="es-VE" sz="1800" dirty="0" smtClean="0"/>
              <a:t>.</a:t>
            </a:r>
            <a:endParaRPr lang="es-VE" sz="1800" dirty="0"/>
          </a:p>
          <a:p>
            <a:pPr marL="101600" indent="0" algn="just">
              <a:buNone/>
            </a:pPr>
            <a:r>
              <a:rPr lang="es-VE" sz="1800" dirty="0" smtClean="0"/>
              <a:t>-Elaboración </a:t>
            </a:r>
            <a:r>
              <a:rPr lang="es-VE" sz="1800" dirty="0"/>
              <a:t>de estudios de mercado del </a:t>
            </a:r>
            <a:r>
              <a:rPr lang="es-VE" sz="1800" dirty="0" smtClean="0"/>
              <a:t>consumidor.</a:t>
            </a:r>
            <a:endParaRPr lang="es-VE" sz="1800" dirty="0"/>
          </a:p>
          <a:p>
            <a:pPr marL="101600" indent="0" algn="just">
              <a:buNone/>
            </a:pPr>
            <a:r>
              <a:rPr lang="es-VE" sz="1800" dirty="0" smtClean="0"/>
              <a:t>-Innovación </a:t>
            </a:r>
            <a:r>
              <a:rPr lang="es-VE" sz="1800" dirty="0"/>
              <a:t>y desarrollo de nuevos </a:t>
            </a:r>
            <a:r>
              <a:rPr lang="es-VE" sz="1800" dirty="0" smtClean="0"/>
              <a:t>productos.</a:t>
            </a:r>
            <a:endParaRPr lang="es-VE" sz="1800" dirty="0"/>
          </a:p>
          <a:p>
            <a:pPr marL="101600" indent="0" algn="just">
              <a:buNone/>
            </a:pPr>
            <a:r>
              <a:rPr lang="es-VE" sz="1800" dirty="0" smtClean="0"/>
              <a:t>-Intervención </a:t>
            </a:r>
            <a:r>
              <a:rPr lang="es-VE" sz="1800" dirty="0"/>
              <a:t>en pre y post </a:t>
            </a:r>
            <a:r>
              <a:rPr lang="es-VE" sz="1800" dirty="0" smtClean="0"/>
              <a:t>test.</a:t>
            </a:r>
            <a:endParaRPr lang="es-VE" sz="18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 smtClean="0"/>
              <a:t>7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55138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5300" y="398834"/>
            <a:ext cx="4549500" cy="837616"/>
          </a:xfrm>
        </p:spPr>
        <p:txBody>
          <a:bodyPr/>
          <a:lstStyle/>
          <a:p>
            <a:pPr algn="ctr"/>
            <a:r>
              <a:rPr lang="es-VE" sz="2800" dirty="0" smtClean="0"/>
              <a:t>En el nuevo contexto comunicacional</a:t>
            </a:r>
            <a:endParaRPr lang="es-VE" sz="28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1600" indent="0" algn="just">
              <a:buNone/>
            </a:pPr>
            <a:r>
              <a:rPr lang="es-VE" sz="1800" dirty="0"/>
              <a:t>En este nuevo contexto comunicacional, el </a:t>
            </a:r>
            <a:r>
              <a:rPr lang="es-VE" sz="1800" i="1" dirty="0" err="1"/>
              <a:t>account</a:t>
            </a:r>
            <a:r>
              <a:rPr lang="es-VE" sz="1800" i="1" dirty="0"/>
              <a:t> </a:t>
            </a:r>
            <a:r>
              <a:rPr lang="es-VE" sz="1800" i="1" dirty="0" err="1"/>
              <a:t>planner</a:t>
            </a:r>
            <a:r>
              <a:rPr lang="es-VE" sz="1800" i="1" dirty="0"/>
              <a:t> </a:t>
            </a:r>
            <a:r>
              <a:rPr lang="es-VE" sz="1800" dirty="0"/>
              <a:t>debe gestionar de forma integral la información que recibe del consumidor, ya que aún se mantiene intacta la necesidad de suplir sus </a:t>
            </a:r>
            <a:r>
              <a:rPr lang="es-VE" sz="1800" dirty="0" smtClean="0"/>
              <a:t>necesidades por </a:t>
            </a:r>
            <a:r>
              <a:rPr lang="es-VE" sz="1800" dirty="0"/>
              <a:t>parte de los anunciantes y de las agencias.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 smtClean="0"/>
              <a:t>8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196351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5300" y="340468"/>
            <a:ext cx="5438496" cy="895982"/>
          </a:xfrm>
        </p:spPr>
        <p:txBody>
          <a:bodyPr/>
          <a:lstStyle/>
          <a:p>
            <a:pPr algn="ctr"/>
            <a:r>
              <a:rPr lang="es-VE" sz="2400" dirty="0"/>
              <a:t>4 </a:t>
            </a:r>
            <a:r>
              <a:rPr lang="es-VE" sz="2400" dirty="0" smtClean="0"/>
              <a:t>Factores </a:t>
            </a:r>
            <a:r>
              <a:rPr lang="es-VE" sz="2400" dirty="0"/>
              <a:t>clave que determinan el rol y la forma en que el </a:t>
            </a:r>
            <a:r>
              <a:rPr lang="es-VE" sz="2400" i="1" dirty="0" err="1"/>
              <a:t>planner</a:t>
            </a:r>
            <a:r>
              <a:rPr lang="es-VE" sz="2400" dirty="0"/>
              <a:t> opera en la agencia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VE" dirty="0" smtClean="0"/>
              <a:t>Comportamiento corporativo.</a:t>
            </a:r>
          </a:p>
          <a:p>
            <a:r>
              <a:rPr lang="es-VE" dirty="0"/>
              <a:t>T</a:t>
            </a:r>
            <a:r>
              <a:rPr lang="es-VE" dirty="0" smtClean="0"/>
              <a:t>ipos </a:t>
            </a:r>
            <a:r>
              <a:rPr lang="es-VE" dirty="0"/>
              <a:t>de </a:t>
            </a:r>
            <a:r>
              <a:rPr lang="es-VE" dirty="0" smtClean="0"/>
              <a:t>cliente.</a:t>
            </a:r>
          </a:p>
          <a:p>
            <a:r>
              <a:rPr lang="es-VE" dirty="0"/>
              <a:t>T</a:t>
            </a:r>
            <a:r>
              <a:rPr lang="es-VE" dirty="0" smtClean="0"/>
              <a:t>amaño </a:t>
            </a:r>
            <a:r>
              <a:rPr lang="es-VE" dirty="0"/>
              <a:t>de la </a:t>
            </a:r>
            <a:r>
              <a:rPr lang="es-VE" dirty="0" smtClean="0"/>
              <a:t>agencia.</a:t>
            </a:r>
          </a:p>
          <a:p>
            <a:r>
              <a:rPr lang="es-VE" dirty="0"/>
              <a:t>L</a:t>
            </a:r>
            <a:r>
              <a:rPr lang="es-VE" dirty="0" smtClean="0"/>
              <a:t>ocalización </a:t>
            </a:r>
            <a:r>
              <a:rPr lang="es-VE" dirty="0"/>
              <a:t>de la agencia.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 smtClean="0"/>
              <a:t>9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697490798"/>
      </p:ext>
    </p:extLst>
  </p:cSld>
  <p:clrMapOvr>
    <a:masterClrMapping/>
  </p:clrMapOvr>
</p:sld>
</file>

<file path=ppt/theme/theme1.xml><?xml version="1.0" encoding="utf-8"?>
<a:theme xmlns:a="http://schemas.openxmlformats.org/drawingml/2006/main" name="Feeble template">
  <a:themeElements>
    <a:clrScheme name="Roj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1101</Words>
  <Application>Microsoft Office PowerPoint</Application>
  <PresentationFormat>Presentación en pantalla (16:9)</PresentationFormat>
  <Paragraphs>82</Paragraphs>
  <Slides>22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7" baseType="lpstr">
      <vt:lpstr>Playfair Display Regular</vt:lpstr>
      <vt:lpstr>Arial</vt:lpstr>
      <vt:lpstr>Inter-Regular</vt:lpstr>
      <vt:lpstr>Playfair Display</vt:lpstr>
      <vt:lpstr>Feeble template</vt:lpstr>
      <vt:lpstr>Funciones del Planner o Profesional responsable de la Planificación Estratégica en cada Fase del Proceso</vt:lpstr>
      <vt:lpstr>Presentación de PowerPoint</vt:lpstr>
      <vt:lpstr>Principal  Función del Planner</vt:lpstr>
      <vt:lpstr>Comprensión del Consumidor</vt:lpstr>
      <vt:lpstr>Su función principal se puede desglosar en 3 funciones…</vt:lpstr>
      <vt:lpstr>Injerencia directa en el logro de la eficacia publicitaria por las siguientes razones…</vt:lpstr>
      <vt:lpstr>Participa activamente en otras acciones importantes</vt:lpstr>
      <vt:lpstr>En el nuevo contexto comunicacional</vt:lpstr>
      <vt:lpstr>4 Factores clave que determinan el rol y la forma en que el planner opera en la agencia</vt:lpstr>
      <vt:lpstr>Presentación de PowerPoint</vt:lpstr>
      <vt:lpstr>Principales actores participantes del proceso publicitario…</vt:lpstr>
      <vt:lpstr>4 Fases de la tarea del account planner…</vt:lpstr>
      <vt:lpstr>4 Fases de la tarea del account planner…</vt:lpstr>
      <vt:lpstr>Presentación de PowerPoint</vt:lpstr>
      <vt:lpstr>Funciones del Planner según Baskin y Pickton; D’Souza; y Sánchez Blanco</vt:lpstr>
      <vt:lpstr>A partir de lo anterior, las funciones del planner en el proceso publicitario son…</vt:lpstr>
      <vt:lpstr>Presentación de PowerPoint</vt:lpstr>
      <vt:lpstr>Presentación de PowerPoint</vt:lpstr>
      <vt:lpstr>Presentación de PowerPoint</vt:lpstr>
      <vt:lpstr>Habilidades y características personales consideradas claves en el account planner…</vt:lpstr>
      <vt:lpstr>Habilidades y características personales consideradas claves en el account planner…</vt:lpstr>
      <vt:lpstr>Gracias!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Usuario</dc:creator>
  <cp:lastModifiedBy>Usuario</cp:lastModifiedBy>
  <cp:revision>27</cp:revision>
  <dcterms:modified xsi:type="dcterms:W3CDTF">2021-12-21T15:19:13Z</dcterms:modified>
</cp:coreProperties>
</file>