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28"/>
  </p:notesMasterIdLst>
  <p:sldIdLst>
    <p:sldId id="256" r:id="rId2"/>
    <p:sldId id="298" r:id="rId3"/>
    <p:sldId id="299" r:id="rId4"/>
    <p:sldId id="300" r:id="rId5"/>
    <p:sldId id="301" r:id="rId6"/>
    <p:sldId id="302" r:id="rId7"/>
    <p:sldId id="303" r:id="rId8"/>
    <p:sldId id="304" r:id="rId9"/>
    <p:sldId id="305" r:id="rId10"/>
    <p:sldId id="306" r:id="rId11"/>
    <p:sldId id="307" r:id="rId12"/>
    <p:sldId id="308" r:id="rId13"/>
    <p:sldId id="287" r:id="rId14"/>
    <p:sldId id="288" r:id="rId15"/>
    <p:sldId id="289" r:id="rId16"/>
    <p:sldId id="290" r:id="rId17"/>
    <p:sldId id="294" r:id="rId18"/>
    <p:sldId id="291" r:id="rId19"/>
    <p:sldId id="292" r:id="rId20"/>
    <p:sldId id="293" r:id="rId21"/>
    <p:sldId id="295" r:id="rId22"/>
    <p:sldId id="296" r:id="rId23"/>
    <p:sldId id="297" r:id="rId24"/>
    <p:sldId id="309" r:id="rId25"/>
    <p:sldId id="310" r:id="rId26"/>
    <p:sldId id="311" r:id="rId27"/>
  </p:sldIdLst>
  <p:sldSz cx="9144000" cy="5143500" type="screen16x9"/>
  <p:notesSz cx="6858000" cy="9144000"/>
  <p:embeddedFontLst>
    <p:embeddedFont>
      <p:font typeface="Narkisim" panose="020E0502050101010101" pitchFamily="34" charset="-79"/>
      <p:regular r:id="rId29"/>
    </p:embeddedFont>
    <p:embeddedFont>
      <p:font typeface="Nixie One" panose="020B0604020202020204" charset="0"/>
      <p:regular r:id="rId30"/>
    </p:embeddedFont>
    <p:embeddedFont>
      <p:font typeface="Varela Round" panose="020B0604020202020204" charset="-79"/>
      <p:regular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FF"/>
    <a:srgbClr val="A50021"/>
    <a:srgbClr val="660033"/>
    <a:srgbClr val="CC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671AF8E-7E1D-4DBC-A0A9-57960C06920E}">
  <a:tblStyle styleId="{3671AF8E-7E1D-4DBC-A0A9-57960C06920E}"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3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80589645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9002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209425" y="502200"/>
            <a:ext cx="206100" cy="206100"/>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1197475" y="-802775"/>
            <a:ext cx="6749100" cy="6749100"/>
          </a:xfrm>
          <a:prstGeom prst="ellipse">
            <a:avLst/>
          </a:prstGeom>
          <a:noFill/>
          <a:ln w="9525" cap="flat" cmpd="sng">
            <a:solidFill>
              <a:srgbClr val="A1BECC"/>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2255425" y="1991825"/>
            <a:ext cx="4633200" cy="1159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13" name="Google Shape;13;p2"/>
          <p:cNvSpPr/>
          <p:nvPr/>
        </p:nvSpPr>
        <p:spPr>
          <a:xfrm>
            <a:off x="267550" y="-886750"/>
            <a:ext cx="2347200" cy="2347200"/>
          </a:xfrm>
          <a:prstGeom prst="donut">
            <a:avLst>
              <a:gd name="adj" fmla="val 29778"/>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8348875" y="2882375"/>
            <a:ext cx="978600" cy="978600"/>
          </a:xfrm>
          <a:prstGeom prst="ellipse">
            <a:avLst/>
          </a:prstGeom>
          <a:solidFill>
            <a:srgbClr val="ED4A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2255425" y="541800"/>
            <a:ext cx="657600" cy="657600"/>
          </a:xfrm>
          <a:prstGeom prst="ellipse">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6752750" y="3465100"/>
            <a:ext cx="2284200" cy="2284200"/>
          </a:xfrm>
          <a:prstGeom prst="donut">
            <a:avLst>
              <a:gd name="adj" fmla="val 11909"/>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37775" y="3193200"/>
            <a:ext cx="657600" cy="657600"/>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376550" y="4217275"/>
            <a:ext cx="1207800" cy="1207800"/>
          </a:xfrm>
          <a:prstGeom prst="donut">
            <a:avLst>
              <a:gd name="adj" fmla="val 42915"/>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244625" y="2541950"/>
            <a:ext cx="304800" cy="304800"/>
          </a:xfrm>
          <a:prstGeom prst="ellipse">
            <a:avLst/>
          </a:prstGeom>
          <a:solidFill>
            <a:srgbClr val="E8004C">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7598775" y="-300250"/>
            <a:ext cx="1370700" cy="1370700"/>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44625" y="802850"/>
            <a:ext cx="657600" cy="657600"/>
          </a:xfrm>
          <a:prstGeom prst="ellipse">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13975" y="695900"/>
            <a:ext cx="871500" cy="871500"/>
          </a:xfrm>
          <a:prstGeom prst="ellipse">
            <a:avLst/>
          </a:prstGeom>
          <a:noFill/>
          <a:ln w="9525" cap="flat" cmpd="sng">
            <a:solidFill>
              <a:srgbClr val="00ACC3"/>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22175" y="2933250"/>
            <a:ext cx="1177500" cy="1177500"/>
          </a:xfrm>
          <a:prstGeom prst="ellipse">
            <a:avLst/>
          </a:prstGeom>
          <a:noFill/>
          <a:ln w="9525" cap="flat" cmpd="sng">
            <a:solidFill>
              <a:srgbClr val="BBCD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150075" y="708300"/>
            <a:ext cx="846600" cy="846600"/>
          </a:xfrm>
          <a:prstGeom prst="ellipse">
            <a:avLst/>
          </a:prstGeom>
          <a:noFill/>
          <a:ln w="9525" cap="flat" cmpd="sng">
            <a:solidFill>
              <a:srgbClr val="65BB48"/>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055325" y="3904575"/>
            <a:ext cx="206100" cy="206100"/>
          </a:xfrm>
          <a:prstGeom prst="ellipse">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64"/>
        <p:cNvGrpSpPr/>
        <p:nvPr/>
      </p:nvGrpSpPr>
      <p:grpSpPr>
        <a:xfrm>
          <a:off x="0" y="0"/>
          <a:ext cx="0" cy="0"/>
          <a:chOff x="0" y="0"/>
          <a:chExt cx="0" cy="0"/>
        </a:xfrm>
      </p:grpSpPr>
      <p:sp>
        <p:nvSpPr>
          <p:cNvPr id="65" name="Google Shape;65;p5"/>
          <p:cNvSpPr/>
          <p:nvPr/>
        </p:nvSpPr>
        <p:spPr>
          <a:xfrm>
            <a:off x="1144200" y="2698575"/>
            <a:ext cx="893700" cy="893700"/>
          </a:xfrm>
          <a:prstGeom prst="ellipse">
            <a:avLst/>
          </a:prstGeom>
          <a:noFill/>
          <a:ln w="9525" cap="flat" cmpd="sng">
            <a:solidFill>
              <a:srgbClr val="BBCD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5"/>
          <p:cNvSpPr txBox="1">
            <a:spLocks noGrp="1"/>
          </p:cNvSpPr>
          <p:nvPr>
            <p:ph type="title"/>
          </p:nvPr>
        </p:nvSpPr>
        <p:spPr>
          <a:xfrm>
            <a:off x="2935875" y="909050"/>
            <a:ext cx="5275500" cy="641100"/>
          </a:xfrm>
          <a:prstGeom prst="rect">
            <a:avLst/>
          </a:prstGeom>
        </p:spPr>
        <p:txBody>
          <a:bodyPr spcFirstLastPara="1" wrap="square" lIns="91425" tIns="91425" rIns="91425" bIns="91425"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67" name="Google Shape;67;p5"/>
          <p:cNvSpPr txBox="1">
            <a:spLocks noGrp="1"/>
          </p:cNvSpPr>
          <p:nvPr>
            <p:ph type="body" idx="1"/>
          </p:nvPr>
        </p:nvSpPr>
        <p:spPr>
          <a:xfrm>
            <a:off x="2935875" y="1525758"/>
            <a:ext cx="5275500" cy="27861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sz="2400"/>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sz="2400"/>
            </a:lvl4pPr>
            <a:lvl5pPr marL="2286000" lvl="4" indent="-381000">
              <a:spcBef>
                <a:spcPts val="0"/>
              </a:spcBef>
              <a:spcAft>
                <a:spcPts val="0"/>
              </a:spcAft>
              <a:buSzPts val="2400"/>
              <a:buChar char="○"/>
              <a:defRPr sz="2400"/>
            </a:lvl5pPr>
            <a:lvl6pPr marL="2743200" lvl="5" indent="-381000">
              <a:spcBef>
                <a:spcPts val="0"/>
              </a:spcBef>
              <a:spcAft>
                <a:spcPts val="0"/>
              </a:spcAft>
              <a:buSzPts val="2400"/>
              <a:buChar char="■"/>
              <a:defRPr sz="2400"/>
            </a:lvl6pPr>
            <a:lvl7pPr marL="3200400" lvl="6" indent="-381000">
              <a:spcBef>
                <a:spcPts val="0"/>
              </a:spcBef>
              <a:spcAft>
                <a:spcPts val="0"/>
              </a:spcAft>
              <a:buSzPts val="2400"/>
              <a:buChar char="●"/>
              <a:defRPr sz="2400"/>
            </a:lvl7pPr>
            <a:lvl8pPr marL="3657600" lvl="7" indent="-381000">
              <a:spcBef>
                <a:spcPts val="0"/>
              </a:spcBef>
              <a:spcAft>
                <a:spcPts val="0"/>
              </a:spcAft>
              <a:buSzPts val="2400"/>
              <a:buChar char="○"/>
              <a:defRPr sz="2400"/>
            </a:lvl8pPr>
            <a:lvl9pPr marL="4114800" lvl="8" indent="-381000">
              <a:spcBef>
                <a:spcPts val="0"/>
              </a:spcBef>
              <a:spcAft>
                <a:spcPts val="0"/>
              </a:spcAft>
              <a:buSzPts val="2400"/>
              <a:buChar char="■"/>
              <a:defRPr sz="2400"/>
            </a:lvl9pPr>
          </a:lstStyle>
          <a:p>
            <a:endParaRPr/>
          </a:p>
        </p:txBody>
      </p:sp>
      <p:sp>
        <p:nvSpPr>
          <p:cNvPr id="68" name="Google Shape;68;p5"/>
          <p:cNvSpPr/>
          <p:nvPr/>
        </p:nvSpPr>
        <p:spPr>
          <a:xfrm>
            <a:off x="259925" y="-206300"/>
            <a:ext cx="2347200" cy="2347200"/>
          </a:xfrm>
          <a:prstGeom prst="donut">
            <a:avLst>
              <a:gd name="adj" fmla="val 29778"/>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5"/>
          <p:cNvSpPr/>
          <p:nvPr/>
        </p:nvSpPr>
        <p:spPr>
          <a:xfrm>
            <a:off x="-152925" y="1360050"/>
            <a:ext cx="978600" cy="978600"/>
          </a:xfrm>
          <a:prstGeom prst="ellipse">
            <a:avLst/>
          </a:prstGeom>
          <a:solidFill>
            <a:srgbClr val="ED4A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5"/>
          <p:cNvSpPr/>
          <p:nvPr/>
        </p:nvSpPr>
        <p:spPr>
          <a:xfrm>
            <a:off x="2339600" y="243625"/>
            <a:ext cx="657600" cy="657600"/>
          </a:xfrm>
          <a:prstGeom prst="ellipse">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5"/>
          <p:cNvSpPr/>
          <p:nvPr/>
        </p:nvSpPr>
        <p:spPr>
          <a:xfrm>
            <a:off x="788725" y="2338650"/>
            <a:ext cx="811200" cy="811200"/>
          </a:xfrm>
          <a:prstGeom prst="donut">
            <a:avLst>
              <a:gd name="adj" fmla="val 22275"/>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5"/>
          <p:cNvSpPr/>
          <p:nvPr/>
        </p:nvSpPr>
        <p:spPr>
          <a:xfrm>
            <a:off x="153675" y="4149950"/>
            <a:ext cx="1207800" cy="1207800"/>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5"/>
          <p:cNvSpPr/>
          <p:nvPr/>
        </p:nvSpPr>
        <p:spPr>
          <a:xfrm>
            <a:off x="1315800" y="3860975"/>
            <a:ext cx="550500" cy="550500"/>
          </a:xfrm>
          <a:prstGeom prst="donut">
            <a:avLst>
              <a:gd name="adj" fmla="val 42915"/>
            </a:avLst>
          </a:prstGeom>
          <a:solidFill>
            <a:srgbClr val="65BB48">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5"/>
          <p:cNvSpPr/>
          <p:nvPr/>
        </p:nvSpPr>
        <p:spPr>
          <a:xfrm>
            <a:off x="438575" y="2993025"/>
            <a:ext cx="304800" cy="304800"/>
          </a:xfrm>
          <a:prstGeom prst="ellipse">
            <a:avLst/>
          </a:prstGeom>
          <a:solidFill>
            <a:srgbClr val="E8004C">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5"/>
          <p:cNvSpPr/>
          <p:nvPr/>
        </p:nvSpPr>
        <p:spPr>
          <a:xfrm>
            <a:off x="7744850" y="420475"/>
            <a:ext cx="550500" cy="550500"/>
          </a:xfrm>
          <a:prstGeom prst="ellipse">
            <a:avLst/>
          </a:prstGeom>
          <a:solidFill>
            <a:srgbClr val="F8BB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5"/>
          <p:cNvSpPr/>
          <p:nvPr/>
        </p:nvSpPr>
        <p:spPr>
          <a:xfrm>
            <a:off x="8839500" y="1019775"/>
            <a:ext cx="397500" cy="397500"/>
          </a:xfrm>
          <a:prstGeom prst="ellipse">
            <a:avLst/>
          </a:prstGeom>
          <a:solidFill>
            <a:srgbClr val="00D1C6">
              <a:alpha val="86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5"/>
          <p:cNvSpPr/>
          <p:nvPr/>
        </p:nvSpPr>
        <p:spPr>
          <a:xfrm>
            <a:off x="8295350" y="-321125"/>
            <a:ext cx="741600" cy="741600"/>
          </a:xfrm>
          <a:prstGeom prst="donut">
            <a:avLst>
              <a:gd name="adj" fmla="val 31897"/>
            </a:avLst>
          </a:prstGeom>
          <a:solidFill>
            <a:srgbClr val="00ACC3">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5"/>
          <p:cNvSpPr/>
          <p:nvPr/>
        </p:nvSpPr>
        <p:spPr>
          <a:xfrm>
            <a:off x="8651500" y="1616325"/>
            <a:ext cx="188100" cy="188100"/>
          </a:xfrm>
          <a:prstGeom prst="ellipse">
            <a:avLst/>
          </a:prstGeom>
          <a:solidFill>
            <a:srgbClr val="BBCD00">
              <a:alpha val="86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5"/>
          <p:cNvSpPr/>
          <p:nvPr/>
        </p:nvSpPr>
        <p:spPr>
          <a:xfrm>
            <a:off x="2179100" y="83125"/>
            <a:ext cx="978600" cy="978600"/>
          </a:xfrm>
          <a:prstGeom prst="ellipse">
            <a:avLst/>
          </a:prstGeom>
          <a:noFill/>
          <a:ln w="9525" cap="flat" cmpd="sng">
            <a:solidFill>
              <a:srgbClr val="00ACC3"/>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5"/>
          <p:cNvSpPr/>
          <p:nvPr/>
        </p:nvSpPr>
        <p:spPr>
          <a:xfrm>
            <a:off x="8062825" y="688875"/>
            <a:ext cx="449700" cy="449700"/>
          </a:xfrm>
          <a:prstGeom prst="ellipse">
            <a:avLst/>
          </a:prstGeom>
          <a:noFill/>
          <a:ln w="9525" cap="flat" cmpd="sng">
            <a:solidFill>
              <a:srgbClr val="ED4A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5"/>
          <p:cNvSpPr txBox="1">
            <a:spLocks noGrp="1"/>
          </p:cNvSpPr>
          <p:nvPr>
            <p:ph type="sldNum" idx="12"/>
          </p:nvPr>
        </p:nvSpPr>
        <p:spPr>
          <a:xfrm>
            <a:off x="8635625" y="4751625"/>
            <a:ext cx="469800" cy="391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935875" y="909050"/>
            <a:ext cx="5275500" cy="6411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1pPr>
            <a:lvl2pPr lvl="1">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2pPr>
            <a:lvl3pPr lvl="2">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3pPr>
            <a:lvl4pPr lvl="3">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4pPr>
            <a:lvl5pPr lvl="4">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5pPr>
            <a:lvl6pPr lvl="5">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6pPr>
            <a:lvl7pPr lvl="6">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7pPr>
            <a:lvl8pPr lvl="7">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8pPr>
            <a:lvl9pPr lvl="8">
              <a:spcBef>
                <a:spcPts val="0"/>
              </a:spcBef>
              <a:spcAft>
                <a:spcPts val="0"/>
              </a:spcAft>
              <a:buClr>
                <a:srgbClr val="617A86"/>
              </a:buClr>
              <a:buSzPts val="1800"/>
              <a:buFont typeface="Nixie One"/>
              <a:buNone/>
              <a:defRPr sz="1800">
                <a:solidFill>
                  <a:srgbClr val="617A86"/>
                </a:solidFill>
                <a:latin typeface="Nixie One"/>
                <a:ea typeface="Nixie One"/>
                <a:cs typeface="Nixie One"/>
                <a:sym typeface="Nixie One"/>
              </a:defRPr>
            </a:lvl9pPr>
          </a:lstStyle>
          <a:p>
            <a:endParaRPr/>
          </a:p>
        </p:txBody>
      </p:sp>
      <p:sp>
        <p:nvSpPr>
          <p:cNvPr id="7" name="Google Shape;7;p1"/>
          <p:cNvSpPr txBox="1">
            <a:spLocks noGrp="1"/>
          </p:cNvSpPr>
          <p:nvPr>
            <p:ph type="body" idx="1"/>
          </p:nvPr>
        </p:nvSpPr>
        <p:spPr>
          <a:xfrm>
            <a:off x="2935875" y="1525758"/>
            <a:ext cx="5275500" cy="27861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1pPr>
            <a:lvl2pPr marL="914400" lvl="1"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2pPr>
            <a:lvl3pPr marL="1371600" lvl="2"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3pPr>
            <a:lvl4pPr marL="1828800" lvl="3"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4pPr>
            <a:lvl5pPr marL="2286000" lvl="4"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5pPr>
            <a:lvl6pPr marL="2743200" lvl="5"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6pPr>
            <a:lvl7pPr marL="3200400" lvl="6"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7pPr>
            <a:lvl8pPr marL="3657600" lvl="7"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8pPr>
            <a:lvl9pPr marL="4114800" lvl="8" indent="-381000">
              <a:spcBef>
                <a:spcPts val="0"/>
              </a:spcBef>
              <a:spcAft>
                <a:spcPts val="0"/>
              </a:spcAft>
              <a:buClr>
                <a:srgbClr val="A1BECC"/>
              </a:buClr>
              <a:buSzPts val="2400"/>
              <a:buFont typeface="Varela Round"/>
              <a:buChar char="■"/>
              <a:defRPr sz="2400">
                <a:solidFill>
                  <a:srgbClr val="617A86"/>
                </a:solidFill>
                <a:latin typeface="Varela Round"/>
                <a:ea typeface="Varela Round"/>
                <a:cs typeface="Varela Round"/>
                <a:sym typeface="Varela Round"/>
              </a:defRPr>
            </a:lvl9pPr>
          </a:lstStyle>
          <a:p>
            <a:endParaRPr/>
          </a:p>
        </p:txBody>
      </p:sp>
      <p:sp>
        <p:nvSpPr>
          <p:cNvPr id="8" name="Google Shape;8;p1"/>
          <p:cNvSpPr txBox="1">
            <a:spLocks noGrp="1"/>
          </p:cNvSpPr>
          <p:nvPr>
            <p:ph type="sldNum" idx="12"/>
          </p:nvPr>
        </p:nvSpPr>
        <p:spPr>
          <a:xfrm>
            <a:off x="8635625" y="4751625"/>
            <a:ext cx="469800" cy="391500"/>
          </a:xfrm>
          <a:prstGeom prst="rect">
            <a:avLst/>
          </a:prstGeom>
          <a:noFill/>
          <a:ln>
            <a:noFill/>
          </a:ln>
        </p:spPr>
        <p:txBody>
          <a:bodyPr spcFirstLastPara="1" wrap="square" lIns="91425" tIns="91425" rIns="91425" bIns="91425" anchor="t" anchorCtr="0">
            <a:noAutofit/>
          </a:bodyPr>
          <a:lstStyle>
            <a:lvl1pPr lvl="0" algn="r">
              <a:buNone/>
              <a:defRPr sz="1200">
                <a:solidFill>
                  <a:srgbClr val="A1BECC"/>
                </a:solidFill>
                <a:latin typeface="Nixie One"/>
                <a:ea typeface="Nixie One"/>
                <a:cs typeface="Nixie One"/>
                <a:sym typeface="Nixie One"/>
              </a:defRPr>
            </a:lvl1pPr>
            <a:lvl2pPr lvl="1" algn="r">
              <a:buNone/>
              <a:defRPr sz="1200">
                <a:solidFill>
                  <a:srgbClr val="A1BECC"/>
                </a:solidFill>
                <a:latin typeface="Nixie One"/>
                <a:ea typeface="Nixie One"/>
                <a:cs typeface="Nixie One"/>
                <a:sym typeface="Nixie One"/>
              </a:defRPr>
            </a:lvl2pPr>
            <a:lvl3pPr lvl="2" algn="r">
              <a:buNone/>
              <a:defRPr sz="1200">
                <a:solidFill>
                  <a:srgbClr val="A1BECC"/>
                </a:solidFill>
                <a:latin typeface="Nixie One"/>
                <a:ea typeface="Nixie One"/>
                <a:cs typeface="Nixie One"/>
                <a:sym typeface="Nixie One"/>
              </a:defRPr>
            </a:lvl3pPr>
            <a:lvl4pPr lvl="3" algn="r">
              <a:buNone/>
              <a:defRPr sz="1200">
                <a:solidFill>
                  <a:srgbClr val="A1BECC"/>
                </a:solidFill>
                <a:latin typeface="Nixie One"/>
                <a:ea typeface="Nixie One"/>
                <a:cs typeface="Nixie One"/>
                <a:sym typeface="Nixie One"/>
              </a:defRPr>
            </a:lvl4pPr>
            <a:lvl5pPr lvl="4" algn="r">
              <a:buNone/>
              <a:defRPr sz="1200">
                <a:solidFill>
                  <a:srgbClr val="A1BECC"/>
                </a:solidFill>
                <a:latin typeface="Nixie One"/>
                <a:ea typeface="Nixie One"/>
                <a:cs typeface="Nixie One"/>
                <a:sym typeface="Nixie One"/>
              </a:defRPr>
            </a:lvl5pPr>
            <a:lvl6pPr lvl="5" algn="r">
              <a:buNone/>
              <a:defRPr sz="1200">
                <a:solidFill>
                  <a:srgbClr val="A1BECC"/>
                </a:solidFill>
                <a:latin typeface="Nixie One"/>
                <a:ea typeface="Nixie One"/>
                <a:cs typeface="Nixie One"/>
                <a:sym typeface="Nixie One"/>
              </a:defRPr>
            </a:lvl6pPr>
            <a:lvl7pPr lvl="6" algn="r">
              <a:buNone/>
              <a:defRPr sz="1200">
                <a:solidFill>
                  <a:srgbClr val="A1BECC"/>
                </a:solidFill>
                <a:latin typeface="Nixie One"/>
                <a:ea typeface="Nixie One"/>
                <a:cs typeface="Nixie One"/>
                <a:sym typeface="Nixie One"/>
              </a:defRPr>
            </a:lvl7pPr>
            <a:lvl8pPr lvl="7" algn="r">
              <a:buNone/>
              <a:defRPr sz="1200">
                <a:solidFill>
                  <a:srgbClr val="A1BECC"/>
                </a:solidFill>
                <a:latin typeface="Nixie One"/>
                <a:ea typeface="Nixie One"/>
                <a:cs typeface="Nixie One"/>
                <a:sym typeface="Nixie One"/>
              </a:defRPr>
            </a:lvl8pPr>
            <a:lvl9pPr lvl="8" algn="r">
              <a:buNone/>
              <a:defRPr sz="1200">
                <a:solidFill>
                  <a:srgbClr val="A1BECC"/>
                </a:solidFill>
                <a:latin typeface="Nixie One"/>
                <a:ea typeface="Nixie One"/>
                <a:cs typeface="Nixie One"/>
                <a:sym typeface="Nixie One"/>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3"/>
          <p:cNvSpPr txBox="1">
            <a:spLocks noGrp="1"/>
          </p:cNvSpPr>
          <p:nvPr>
            <p:ph type="ctrTitle"/>
          </p:nvPr>
        </p:nvSpPr>
        <p:spPr>
          <a:xfrm>
            <a:off x="1488332" y="1721796"/>
            <a:ext cx="6254885" cy="1877302"/>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VE" sz="4400" b="1" dirty="0" smtClean="0">
                <a:solidFill>
                  <a:schemeClr val="tx1"/>
                </a:solidFill>
                <a:effectLst>
                  <a:outerShdw blurRad="38100" dist="38100" dir="2700000" algn="tl">
                    <a:srgbClr val="000000">
                      <a:alpha val="43137"/>
                    </a:srgbClr>
                  </a:outerShdw>
                </a:effectLst>
                <a:latin typeface="Narkisim" panose="020E0502050101010101" pitchFamily="34" charset="-79"/>
                <a:cs typeface="Narkisim" panose="020E0502050101010101" pitchFamily="34" charset="-79"/>
              </a:rPr>
              <a:t>Herramientas para el Análisis del Entorno</a:t>
            </a:r>
            <a:endParaRPr lang="es-VE" sz="4400" b="1" dirty="0">
              <a:solidFill>
                <a:schemeClr val="tx1"/>
              </a:solidFill>
              <a:effectLst>
                <a:outerShdw blurRad="38100" dist="38100" dir="2700000" algn="tl">
                  <a:srgbClr val="000000">
                    <a:alpha val="43137"/>
                  </a:srgbClr>
                </a:outerShdw>
              </a:effectLst>
              <a:latin typeface="Narkisim" panose="020E0502050101010101" pitchFamily="34" charset="-79"/>
              <a:cs typeface="Narkisim" panose="020E0502050101010101" pitchFamily="34" charset="-79"/>
            </a:endParaRPr>
          </a:p>
        </p:txBody>
      </p:sp>
      <p:sp>
        <p:nvSpPr>
          <p:cNvPr id="3" name="Rectángulo redondeado 2"/>
          <p:cNvSpPr/>
          <p:nvPr/>
        </p:nvSpPr>
        <p:spPr>
          <a:xfrm>
            <a:off x="3127455" y="4085618"/>
            <a:ext cx="2889139" cy="515566"/>
          </a:xfrm>
          <a:prstGeom prst="roundRect">
            <a:avLst/>
          </a:prstGeom>
          <a:solidFill>
            <a:srgbClr val="CC0066"/>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800" b="1" dirty="0" smtClean="0">
                <a:solidFill>
                  <a:schemeClr val="bg1"/>
                </a:solidFill>
                <a:effectLst>
                  <a:outerShdw blurRad="38100" dist="38100" dir="2700000" algn="tl">
                    <a:srgbClr val="000000">
                      <a:alpha val="43137"/>
                    </a:srgbClr>
                  </a:outerShdw>
                </a:effectLst>
              </a:rPr>
              <a:t>Prof. Belkis </a:t>
            </a:r>
            <a:r>
              <a:rPr lang="es-VE" sz="1800" b="1" dirty="0" err="1" smtClean="0">
                <a:solidFill>
                  <a:schemeClr val="bg1"/>
                </a:solidFill>
                <a:effectLst>
                  <a:outerShdw blurRad="38100" dist="38100" dir="2700000" algn="tl">
                    <a:srgbClr val="000000">
                      <a:alpha val="43137"/>
                    </a:srgbClr>
                  </a:outerShdw>
                </a:effectLst>
              </a:rPr>
              <a:t>Camacaro</a:t>
            </a:r>
            <a:endParaRPr lang="es-VE" sz="1800" b="1" dirty="0">
              <a:solidFill>
                <a:schemeClr val="bg1"/>
              </a:solidFill>
              <a:effectLst>
                <a:outerShdw blurRad="38100" dist="38100" dir="2700000" algn="tl">
                  <a:srgbClr val="000000">
                    <a:alpha val="43137"/>
                  </a:srgbClr>
                </a:outerShdw>
              </a:effectLst>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1470" y="299058"/>
            <a:ext cx="3608534" cy="78631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sz="2800" b="1" dirty="0" smtClean="0">
                <a:solidFill>
                  <a:srgbClr val="000000"/>
                </a:solidFill>
                <a:latin typeface="Narkisim" panose="020E0502050101010101" pitchFamily="34" charset="-79"/>
                <a:cs typeface="Narkisim" panose="020E0502050101010101" pitchFamily="34" charset="-79"/>
              </a:rPr>
              <a:t>La Iniciativa es del Creativo…</a:t>
            </a:r>
            <a:endParaRPr lang="es-VE" sz="2800"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solidFill>
                  <a:srgbClr val="000000"/>
                </a:solidFill>
              </a:rPr>
              <a:t>El planificador puede ayudar en esta etapa pero la iniciativa es </a:t>
            </a:r>
            <a:r>
              <a:rPr lang="es-VE" sz="1800" dirty="0" smtClean="0">
                <a:solidFill>
                  <a:srgbClr val="000000"/>
                </a:solidFill>
              </a:rPr>
              <a:t>del creativo</a:t>
            </a:r>
            <a:r>
              <a:rPr lang="es-VE" sz="1800" dirty="0">
                <a:solidFill>
                  <a:srgbClr val="000000"/>
                </a:solidFill>
              </a:rPr>
              <a:t>, ya que, aunque los dos busquen el mismo objetivo, los </a:t>
            </a:r>
            <a:r>
              <a:rPr lang="es-VE" sz="1800" dirty="0" smtClean="0">
                <a:solidFill>
                  <a:srgbClr val="000000"/>
                </a:solidFill>
              </a:rPr>
              <a:t>creativos en </a:t>
            </a:r>
            <a:r>
              <a:rPr lang="es-VE" sz="1800" dirty="0">
                <a:solidFill>
                  <a:srgbClr val="000000"/>
                </a:solidFill>
              </a:rPr>
              <a:t>ocasiones ven el trabajo del planificador en esta fase como hostil, </a:t>
            </a:r>
            <a:r>
              <a:rPr lang="es-VE" sz="1800" dirty="0" smtClean="0">
                <a:solidFill>
                  <a:srgbClr val="000000"/>
                </a:solidFill>
              </a:rPr>
              <a:t>por lo </a:t>
            </a:r>
            <a:r>
              <a:rPr lang="es-VE" sz="1800" dirty="0">
                <a:solidFill>
                  <a:srgbClr val="000000"/>
                </a:solidFill>
              </a:rPr>
              <a:t>que el planificador debe ocuparse de mejorar las relaciones entre </a:t>
            </a:r>
            <a:r>
              <a:rPr lang="es-VE" sz="1800" dirty="0" smtClean="0">
                <a:solidFill>
                  <a:srgbClr val="000000"/>
                </a:solidFill>
              </a:rPr>
              <a:t>ellos en </a:t>
            </a:r>
            <a:r>
              <a:rPr lang="es-VE" sz="1800" dirty="0">
                <a:solidFill>
                  <a:srgbClr val="000000"/>
                </a:solidFill>
              </a:rPr>
              <a:t>vez de molestarle opinando sobre las ideas creativas</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10</a:t>
            </a:fld>
            <a:endParaRPr lang="es-VE"/>
          </a:p>
        </p:txBody>
      </p:sp>
    </p:spTree>
    <p:extLst>
      <p:ext uri="{BB962C8B-B14F-4D97-AF65-F5344CB8AC3E}">
        <p14:creationId xmlns:p14="http://schemas.microsoft.com/office/powerpoint/2010/main" val="379758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sz="2400" b="1" dirty="0" smtClean="0">
                <a:solidFill>
                  <a:srgbClr val="000000"/>
                </a:solidFill>
                <a:latin typeface="Narkisim" panose="020E0502050101010101" pitchFamily="34" charset="-79"/>
                <a:cs typeface="Narkisim" panose="020E0502050101010101" pitchFamily="34" charset="-79"/>
              </a:rPr>
              <a:t>El </a:t>
            </a:r>
            <a:r>
              <a:rPr lang="es-VE" sz="2400" b="1" dirty="0" err="1" smtClean="0">
                <a:solidFill>
                  <a:srgbClr val="000000"/>
                </a:solidFill>
                <a:latin typeface="Narkisim" panose="020E0502050101010101" pitchFamily="34" charset="-79"/>
                <a:cs typeface="Narkisim" panose="020E0502050101010101" pitchFamily="34" charset="-79"/>
              </a:rPr>
              <a:t>Planner</a:t>
            </a:r>
            <a:r>
              <a:rPr lang="es-VE" sz="2400" b="1" dirty="0" smtClean="0">
                <a:solidFill>
                  <a:srgbClr val="000000"/>
                </a:solidFill>
                <a:latin typeface="Narkisim" panose="020E0502050101010101" pitchFamily="34" charset="-79"/>
                <a:cs typeface="Narkisim" panose="020E0502050101010101" pitchFamily="34" charset="-79"/>
              </a:rPr>
              <a:t> colabora con los Creativos…</a:t>
            </a:r>
            <a:endParaRPr lang="es-VE" sz="2400"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smtClean="0">
                <a:solidFill>
                  <a:srgbClr val="000000"/>
                </a:solidFill>
              </a:rPr>
              <a:t>El </a:t>
            </a:r>
            <a:r>
              <a:rPr lang="es-VE" sz="1800" dirty="0">
                <a:solidFill>
                  <a:srgbClr val="000000"/>
                </a:solidFill>
              </a:rPr>
              <a:t>planificador estratégico </a:t>
            </a:r>
            <a:r>
              <a:rPr lang="es-VE" sz="1800" dirty="0" smtClean="0">
                <a:solidFill>
                  <a:srgbClr val="000000"/>
                </a:solidFill>
              </a:rPr>
              <a:t>colabora con </a:t>
            </a:r>
            <a:r>
              <a:rPr lang="es-VE" sz="1800" dirty="0">
                <a:solidFill>
                  <a:srgbClr val="000000"/>
                </a:solidFill>
              </a:rPr>
              <a:t>los creativos y con los resultados finales de la agencia. Todos los </a:t>
            </a:r>
            <a:r>
              <a:rPr lang="es-VE" sz="1800" dirty="0" smtClean="0">
                <a:solidFill>
                  <a:srgbClr val="000000"/>
                </a:solidFill>
              </a:rPr>
              <a:t>departamentos están </a:t>
            </a:r>
            <a:r>
              <a:rPr lang="es-VE" sz="1800" dirty="0">
                <a:solidFill>
                  <a:srgbClr val="000000"/>
                </a:solidFill>
              </a:rPr>
              <a:t>más involucrados en el desarrollo creativo y estratégico. </a:t>
            </a:r>
            <a:endParaRPr lang="es-VE" sz="1800" dirty="0" smtClean="0">
              <a:solidFill>
                <a:srgbClr val="000000"/>
              </a:solidFill>
            </a:endParaRPr>
          </a:p>
          <a:p>
            <a:pPr marL="76200" indent="0" algn="just">
              <a:buNone/>
            </a:pPr>
            <a:r>
              <a:rPr lang="es-VE" sz="1800" dirty="0" smtClean="0">
                <a:solidFill>
                  <a:srgbClr val="000000"/>
                </a:solidFill>
              </a:rPr>
              <a:t>Se conoce </a:t>
            </a:r>
            <a:r>
              <a:rPr lang="es-VE" sz="1800" dirty="0">
                <a:solidFill>
                  <a:srgbClr val="000000"/>
                </a:solidFill>
              </a:rPr>
              <a:t>bien el negocio del cliente y sus objetivos, y, por tanto, se tiene </a:t>
            </a:r>
            <a:r>
              <a:rPr lang="es-VE" sz="1800" dirty="0" smtClean="0">
                <a:solidFill>
                  <a:srgbClr val="000000"/>
                </a:solidFill>
              </a:rPr>
              <a:t>más y </a:t>
            </a:r>
            <a:r>
              <a:rPr lang="es-VE" sz="1800" dirty="0">
                <a:solidFill>
                  <a:srgbClr val="000000"/>
                </a:solidFill>
              </a:rPr>
              <a:t>mejor información para desarrollar la estrategia.</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11</a:t>
            </a:fld>
            <a:endParaRPr lang="es-VE"/>
          </a:p>
        </p:txBody>
      </p:sp>
    </p:spTree>
    <p:extLst>
      <p:ext uri="{BB962C8B-B14F-4D97-AF65-F5344CB8AC3E}">
        <p14:creationId xmlns:p14="http://schemas.microsoft.com/office/powerpoint/2010/main" val="3851197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sz="2400" b="1" dirty="0" smtClean="0">
                <a:solidFill>
                  <a:srgbClr val="000000"/>
                </a:solidFill>
                <a:latin typeface="Narkisim" panose="020E0502050101010101" pitchFamily="34" charset="-79"/>
                <a:cs typeface="Narkisim" panose="020E0502050101010101" pitchFamily="34" charset="-79"/>
              </a:rPr>
              <a:t>Comprensión del Consumidor… </a:t>
            </a:r>
            <a:endParaRPr lang="es-VE" sz="2400"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solidFill>
                  <a:srgbClr val="000000"/>
                </a:solidFill>
                <a:latin typeface="StoneSerif"/>
              </a:rPr>
              <a:t>La planificación estratégica muestra, en definitiva, la importancia de </a:t>
            </a:r>
            <a:r>
              <a:rPr lang="es-VE" sz="1800" dirty="0" smtClean="0">
                <a:solidFill>
                  <a:srgbClr val="000000"/>
                </a:solidFill>
                <a:latin typeface="StoneSerif"/>
              </a:rPr>
              <a:t>llegar a </a:t>
            </a:r>
            <a:r>
              <a:rPr lang="es-VE" sz="1800" dirty="0">
                <a:solidFill>
                  <a:srgbClr val="000000"/>
                </a:solidFill>
                <a:latin typeface="StoneSerif"/>
              </a:rPr>
              <a:t>comprender en profundidad al consumidor mediante la recopilación </a:t>
            </a:r>
            <a:r>
              <a:rPr lang="es-VE" sz="1800" dirty="0" smtClean="0">
                <a:solidFill>
                  <a:srgbClr val="000000"/>
                </a:solidFill>
                <a:latin typeface="StoneSerif"/>
              </a:rPr>
              <a:t>de datos</a:t>
            </a:r>
            <a:r>
              <a:rPr lang="es-VE" sz="1800" dirty="0">
                <a:solidFill>
                  <a:srgbClr val="000000"/>
                </a:solidFill>
                <a:latin typeface="StoneSerif"/>
              </a:rPr>
              <a:t>, pero, sobre todo, mediante la interpretación, el análisis y la </a:t>
            </a:r>
            <a:r>
              <a:rPr lang="es-VE" sz="1800" dirty="0" smtClean="0">
                <a:solidFill>
                  <a:srgbClr val="000000"/>
                </a:solidFill>
                <a:latin typeface="StoneSerif"/>
              </a:rPr>
              <a:t>transformación de </a:t>
            </a:r>
            <a:r>
              <a:rPr lang="es-VE" sz="1800" dirty="0">
                <a:solidFill>
                  <a:srgbClr val="000000"/>
                </a:solidFill>
                <a:latin typeface="StoneSerif"/>
              </a:rPr>
              <a:t>esa información en conocimiento útil para el equipo creativo.</a:t>
            </a:r>
            <a:endParaRPr lang="es-VE" sz="1800" dirty="0">
              <a:solidFill>
                <a:srgbClr val="000000"/>
              </a:solidFill>
            </a:endParaRP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12</a:t>
            </a:fld>
            <a:endParaRPr lang="es-VE"/>
          </a:p>
        </p:txBody>
      </p:sp>
    </p:spTree>
    <p:extLst>
      <p:ext uri="{BB962C8B-B14F-4D97-AF65-F5344CB8AC3E}">
        <p14:creationId xmlns:p14="http://schemas.microsoft.com/office/powerpoint/2010/main" val="2403804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35875" y="432394"/>
            <a:ext cx="5275500" cy="641100"/>
          </a:xfrm>
        </p:spPr>
        <p:txBody>
          <a:bodyPr/>
          <a:lstStyle/>
          <a:p>
            <a:pPr algn="ctr"/>
            <a:r>
              <a:rPr lang="es-VE" sz="2400" b="1" dirty="0" smtClean="0">
                <a:solidFill>
                  <a:srgbClr val="A50021"/>
                </a:solidFill>
                <a:effectLst>
                  <a:outerShdw blurRad="38100" dist="38100" dir="2700000" algn="tl">
                    <a:srgbClr val="000000">
                      <a:alpha val="43137"/>
                    </a:srgbClr>
                  </a:outerShdw>
                </a:effectLst>
                <a:latin typeface="Narkisim" panose="020E0502050101010101" pitchFamily="34" charset="-79"/>
                <a:cs typeface="Narkisim" panose="020E0502050101010101" pitchFamily="34" charset="-79"/>
              </a:rPr>
              <a:t>El </a:t>
            </a:r>
            <a:r>
              <a:rPr lang="es-VE" sz="2400" b="1" dirty="0" err="1" smtClean="0">
                <a:solidFill>
                  <a:srgbClr val="A50021"/>
                </a:solidFill>
                <a:effectLst>
                  <a:outerShdw blurRad="38100" dist="38100" dir="2700000" algn="tl">
                    <a:srgbClr val="000000">
                      <a:alpha val="43137"/>
                    </a:srgbClr>
                  </a:outerShdw>
                </a:effectLst>
                <a:latin typeface="Narkisim" panose="020E0502050101010101" pitchFamily="34" charset="-79"/>
                <a:cs typeface="Narkisim" panose="020E0502050101010101" pitchFamily="34" charset="-79"/>
              </a:rPr>
              <a:t>Planner</a:t>
            </a:r>
            <a:r>
              <a:rPr lang="es-VE" sz="2400" b="1" dirty="0" smtClean="0">
                <a:solidFill>
                  <a:srgbClr val="A50021"/>
                </a:solidFill>
                <a:effectLst>
                  <a:outerShdw blurRad="38100" dist="38100" dir="2700000" algn="tl">
                    <a:srgbClr val="000000">
                      <a:alpha val="43137"/>
                    </a:srgbClr>
                  </a:outerShdw>
                </a:effectLst>
                <a:latin typeface="Narkisim" panose="020E0502050101010101" pitchFamily="34" charset="-79"/>
                <a:cs typeface="Narkisim" panose="020E0502050101010101" pitchFamily="34" charset="-79"/>
              </a:rPr>
              <a:t> y la Investigación Estratégica</a:t>
            </a:r>
            <a:endParaRPr lang="es-VE" sz="2400" b="1" dirty="0">
              <a:solidFill>
                <a:srgbClr val="A50021"/>
              </a:solidFill>
              <a:effectLst>
                <a:outerShdw blurRad="38100" dist="38100" dir="2700000" algn="tl">
                  <a:srgbClr val="000000">
                    <a:alpha val="43137"/>
                  </a:srgbClr>
                </a:outerShdw>
              </a:effectLst>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a:xfrm>
            <a:off x="2935875" y="1243655"/>
            <a:ext cx="5275500" cy="3308889"/>
          </a:xfrm>
        </p:spPr>
        <p:txBody>
          <a:bodyPr/>
          <a:lstStyle/>
          <a:p>
            <a:pPr marL="76200" indent="0" algn="just">
              <a:buNone/>
            </a:pPr>
            <a:r>
              <a:rPr lang="es-VE" sz="1400" dirty="0">
                <a:solidFill>
                  <a:schemeClr val="tx1"/>
                </a:solidFill>
              </a:rPr>
              <a:t>El objetivo principal de la investigación estratégica que lidera el </a:t>
            </a:r>
            <a:r>
              <a:rPr lang="es-VE" sz="1400" dirty="0" err="1">
                <a:solidFill>
                  <a:schemeClr val="tx1"/>
                </a:solidFill>
              </a:rPr>
              <a:t>planner</a:t>
            </a:r>
            <a:r>
              <a:rPr lang="es-VE" sz="1400" dirty="0">
                <a:solidFill>
                  <a:schemeClr val="tx1"/>
                </a:solidFill>
              </a:rPr>
              <a:t> es entender mejor la forma </a:t>
            </a:r>
            <a:r>
              <a:rPr lang="es-VE" sz="1400" dirty="0" smtClean="0">
                <a:solidFill>
                  <a:schemeClr val="tx1"/>
                </a:solidFill>
              </a:rPr>
              <a:t>en que </a:t>
            </a:r>
            <a:r>
              <a:rPr lang="es-VE" sz="1400" dirty="0">
                <a:solidFill>
                  <a:schemeClr val="tx1"/>
                </a:solidFill>
              </a:rPr>
              <a:t>piensan, sienten y se comportan los consumidores, empleando esas observaciones y </a:t>
            </a:r>
            <a:r>
              <a:rPr lang="es-VE" sz="1400" dirty="0" smtClean="0">
                <a:solidFill>
                  <a:schemeClr val="tx1"/>
                </a:solidFill>
              </a:rPr>
              <a:t>descubrimientos como </a:t>
            </a:r>
            <a:r>
              <a:rPr lang="es-VE" sz="1400" dirty="0">
                <a:solidFill>
                  <a:schemeClr val="tx1"/>
                </a:solidFill>
              </a:rPr>
              <a:t>estímulo del proceso creativo, ya que proporcionan información relevante que ayuda a definir </a:t>
            </a:r>
            <a:r>
              <a:rPr lang="es-VE" sz="1400" dirty="0" smtClean="0">
                <a:solidFill>
                  <a:schemeClr val="tx1"/>
                </a:solidFill>
              </a:rPr>
              <a:t>y comprender </a:t>
            </a:r>
            <a:r>
              <a:rPr lang="es-VE" sz="1400" dirty="0">
                <a:solidFill>
                  <a:schemeClr val="tx1"/>
                </a:solidFill>
              </a:rPr>
              <a:t>el problema de comunicación y a descubrir </a:t>
            </a:r>
            <a:r>
              <a:rPr lang="es-VE" sz="1400" dirty="0" err="1">
                <a:solidFill>
                  <a:schemeClr val="tx1"/>
                </a:solidFill>
              </a:rPr>
              <a:t>insights</a:t>
            </a:r>
            <a:r>
              <a:rPr lang="es-VE" sz="1400" dirty="0">
                <a:solidFill>
                  <a:schemeClr val="tx1"/>
                </a:solidFill>
              </a:rPr>
              <a:t> del </a:t>
            </a:r>
            <a:r>
              <a:rPr lang="es-VE" sz="1400" dirty="0" smtClean="0">
                <a:solidFill>
                  <a:schemeClr val="tx1"/>
                </a:solidFill>
              </a:rPr>
              <a:t>destinatario. </a:t>
            </a:r>
            <a:r>
              <a:rPr lang="es-VE" sz="1400" dirty="0">
                <a:solidFill>
                  <a:schemeClr val="tx1"/>
                </a:solidFill>
              </a:rPr>
              <a:t>Esta es la función </a:t>
            </a:r>
            <a:r>
              <a:rPr lang="es-VE" sz="1400" dirty="0" smtClean="0">
                <a:solidFill>
                  <a:schemeClr val="tx1"/>
                </a:solidFill>
              </a:rPr>
              <a:t>más destacada </a:t>
            </a:r>
            <a:r>
              <a:rPr lang="es-VE" sz="1400" dirty="0">
                <a:solidFill>
                  <a:schemeClr val="tx1"/>
                </a:solidFill>
              </a:rPr>
              <a:t>de los planificadores </a:t>
            </a:r>
            <a:r>
              <a:rPr lang="es-VE" sz="1400" dirty="0" smtClean="0">
                <a:solidFill>
                  <a:schemeClr val="tx1"/>
                </a:solidFill>
              </a:rPr>
              <a:t>estratégicos, </a:t>
            </a:r>
            <a:r>
              <a:rPr lang="es-VE" sz="1400" dirty="0">
                <a:solidFill>
                  <a:schemeClr val="tx1"/>
                </a:solidFill>
              </a:rPr>
              <a:t>estando en contacto continuo con </a:t>
            </a:r>
            <a:r>
              <a:rPr lang="es-VE" sz="1400" dirty="0" smtClean="0">
                <a:solidFill>
                  <a:schemeClr val="tx1"/>
                </a:solidFill>
              </a:rPr>
              <a:t>el consumidor para </a:t>
            </a:r>
            <a:r>
              <a:rPr lang="es-VE" sz="1400" dirty="0">
                <a:solidFill>
                  <a:schemeClr val="tx1"/>
                </a:solidFill>
              </a:rPr>
              <a:t>ayudar </a:t>
            </a:r>
            <a:r>
              <a:rPr lang="es-VE" sz="1400" dirty="0" smtClean="0">
                <a:solidFill>
                  <a:schemeClr val="tx1"/>
                </a:solidFill>
              </a:rPr>
              <a:t>producir las </a:t>
            </a:r>
            <a:r>
              <a:rPr lang="es-VE" sz="1400" dirty="0">
                <a:solidFill>
                  <a:schemeClr val="tx1"/>
                </a:solidFill>
              </a:rPr>
              <a:t>ideas </a:t>
            </a:r>
            <a:r>
              <a:rPr lang="es-VE" sz="1400" dirty="0" smtClean="0">
                <a:solidFill>
                  <a:schemeClr val="tx1"/>
                </a:solidFill>
              </a:rPr>
              <a:t>y </a:t>
            </a:r>
            <a:r>
              <a:rPr lang="es-VE" sz="1400" dirty="0">
                <a:solidFill>
                  <a:schemeClr val="tx1"/>
                </a:solidFill>
              </a:rPr>
              <a:t>ser </a:t>
            </a:r>
            <a:r>
              <a:rPr lang="es-VE" sz="1400" dirty="0" smtClean="0">
                <a:solidFill>
                  <a:schemeClr val="tx1"/>
                </a:solidFill>
              </a:rPr>
              <a:t>un conductor </a:t>
            </a:r>
            <a:r>
              <a:rPr lang="es-VE" sz="1400" dirty="0">
                <a:solidFill>
                  <a:schemeClr val="tx1"/>
                </a:solidFill>
              </a:rPr>
              <a:t>de </a:t>
            </a:r>
            <a:r>
              <a:rPr lang="es-VE" sz="1400" dirty="0" smtClean="0">
                <a:solidFill>
                  <a:schemeClr val="tx1"/>
                </a:solidFill>
              </a:rPr>
              <a:t>tormentas </a:t>
            </a:r>
            <a:r>
              <a:rPr lang="es-VE" sz="1400" dirty="0">
                <a:solidFill>
                  <a:schemeClr val="tx1"/>
                </a:solidFill>
              </a:rPr>
              <a:t>de </a:t>
            </a:r>
            <a:r>
              <a:rPr lang="es-VE" sz="1400" dirty="0" smtClean="0">
                <a:solidFill>
                  <a:schemeClr val="tx1"/>
                </a:solidFill>
              </a:rPr>
              <a:t>ideas </a:t>
            </a:r>
            <a:r>
              <a:rPr lang="es-VE" sz="1400" dirty="0">
                <a:solidFill>
                  <a:schemeClr val="tx1"/>
                </a:solidFill>
              </a:rPr>
              <a:t>y un generador de </a:t>
            </a:r>
            <a:r>
              <a:rPr lang="es-VE" sz="1400" dirty="0" smtClean="0">
                <a:solidFill>
                  <a:schemeClr val="tx1"/>
                </a:solidFill>
              </a:rPr>
              <a:t>conocimiento.</a:t>
            </a:r>
            <a:endParaRPr lang="es-VE" sz="1400" dirty="0">
              <a:solidFill>
                <a:schemeClr val="tx1"/>
              </a:solidFill>
            </a:endParaRP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13</a:t>
            </a:fld>
            <a:endParaRPr lang="es-VE"/>
          </a:p>
        </p:txBody>
      </p:sp>
    </p:spTree>
    <p:extLst>
      <p:ext uri="{BB962C8B-B14F-4D97-AF65-F5344CB8AC3E}">
        <p14:creationId xmlns:p14="http://schemas.microsoft.com/office/powerpoint/2010/main" val="485412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400" b="1" dirty="0">
                <a:latin typeface="Narkisim" panose="020E0502050101010101" pitchFamily="34" charset="-79"/>
                <a:cs typeface="Narkisim" panose="020E0502050101010101" pitchFamily="34" charset="-79"/>
              </a:rPr>
              <a:t>El </a:t>
            </a:r>
            <a:r>
              <a:rPr lang="es-VE" sz="2400" b="1" dirty="0" err="1">
                <a:latin typeface="Narkisim" panose="020E0502050101010101" pitchFamily="34" charset="-79"/>
                <a:cs typeface="Narkisim" panose="020E0502050101010101" pitchFamily="34" charset="-79"/>
              </a:rPr>
              <a:t>Planner</a:t>
            </a:r>
            <a:r>
              <a:rPr lang="es-VE" sz="2400" b="1" dirty="0">
                <a:latin typeface="Narkisim" panose="020E0502050101010101" pitchFamily="34" charset="-79"/>
                <a:cs typeface="Narkisim" panose="020E0502050101010101" pitchFamily="34" charset="-79"/>
              </a:rPr>
              <a:t> y la Investigación Estratégica</a:t>
            </a:r>
          </a:p>
        </p:txBody>
      </p:sp>
      <p:sp>
        <p:nvSpPr>
          <p:cNvPr id="3" name="Marcador de texto 2"/>
          <p:cNvSpPr>
            <a:spLocks noGrp="1"/>
          </p:cNvSpPr>
          <p:nvPr>
            <p:ph type="body" idx="1"/>
          </p:nvPr>
        </p:nvSpPr>
        <p:spPr/>
        <p:txBody>
          <a:bodyPr/>
          <a:lstStyle/>
          <a:p>
            <a:pPr marL="76200" indent="0" algn="just">
              <a:buNone/>
            </a:pPr>
            <a:r>
              <a:rPr lang="es-VE" sz="1800" dirty="0" smtClean="0"/>
              <a:t>Los </a:t>
            </a:r>
            <a:r>
              <a:rPr lang="es-VE" sz="1800" dirty="0" err="1" smtClean="0"/>
              <a:t>planners</a:t>
            </a:r>
            <a:r>
              <a:rPr lang="es-VE" sz="1800" dirty="0" smtClean="0"/>
              <a:t> pasan </a:t>
            </a:r>
            <a:r>
              <a:rPr lang="es-VE" sz="1800" dirty="0"/>
              <a:t>la mayor parte de la jornada realizando actividades que tienen </a:t>
            </a:r>
            <a:r>
              <a:rPr lang="es-VE" sz="1800" dirty="0" smtClean="0"/>
              <a:t>que ver </a:t>
            </a:r>
            <a:r>
              <a:rPr lang="es-VE" sz="1800" dirty="0"/>
              <a:t>con la investigación. Sobre todo dedican tiempo a pensar y crear, incluso algo más que </a:t>
            </a:r>
            <a:r>
              <a:rPr lang="es-VE" sz="1800" dirty="0" smtClean="0"/>
              <a:t>a analizar </a:t>
            </a:r>
            <a:r>
              <a:rPr lang="es-VE" sz="1800" dirty="0"/>
              <a:t>e </a:t>
            </a:r>
            <a:r>
              <a:rPr lang="es-VE" sz="1800" dirty="0" smtClean="0"/>
              <a:t>investigar, el </a:t>
            </a:r>
            <a:r>
              <a:rPr lang="es-VE" sz="1800" dirty="0"/>
              <a:t>fin de su trabajo no es la investigación por la investigación sino que </a:t>
            </a:r>
            <a:r>
              <a:rPr lang="es-VE" sz="1800" dirty="0" smtClean="0"/>
              <a:t>es un </a:t>
            </a:r>
            <a:r>
              <a:rPr lang="es-VE" sz="1800" dirty="0"/>
              <a:t>medio para un fin mayor que es el de crear campañas de comunicación relevantes y distintivas</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14</a:t>
            </a:fld>
            <a:endParaRPr lang="es-VE"/>
          </a:p>
        </p:txBody>
      </p:sp>
    </p:spTree>
    <p:extLst>
      <p:ext uri="{BB962C8B-B14F-4D97-AF65-F5344CB8AC3E}">
        <p14:creationId xmlns:p14="http://schemas.microsoft.com/office/powerpoint/2010/main" val="730239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400" b="1" dirty="0" smtClean="0">
                <a:latin typeface="Narkisim" panose="020E0502050101010101" pitchFamily="34" charset="-79"/>
                <a:cs typeface="Narkisim" panose="020E0502050101010101" pitchFamily="34" charset="-79"/>
              </a:rPr>
              <a:t>Análisis de la Situación de Mercados</a:t>
            </a:r>
            <a:endParaRPr lang="es-VE" sz="2400" b="1" dirty="0">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t>Junto con el conocimiento del consumidor, el </a:t>
            </a:r>
            <a:r>
              <a:rPr lang="es-VE" sz="1800" dirty="0" err="1"/>
              <a:t>planner</a:t>
            </a:r>
            <a:r>
              <a:rPr lang="es-VE" sz="1800" dirty="0"/>
              <a:t> realiza un análisis de la situación de </a:t>
            </a:r>
            <a:r>
              <a:rPr lang="es-VE" sz="1800" dirty="0" smtClean="0"/>
              <a:t>mercado: compañía</a:t>
            </a:r>
            <a:r>
              <a:rPr lang="es-VE" sz="1800" dirty="0"/>
              <a:t>, categoría de producto, productos dentro de la categoría, análisis de la marca, </a:t>
            </a:r>
            <a:r>
              <a:rPr lang="es-VE" sz="1800" dirty="0" smtClean="0"/>
              <a:t>mensajes publicitarios </a:t>
            </a:r>
            <a:r>
              <a:rPr lang="es-VE" sz="1800" dirty="0"/>
              <a:t>que se quieren transmitir, medios, etc. </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15</a:t>
            </a:fld>
            <a:endParaRPr lang="es-VE"/>
          </a:p>
        </p:txBody>
      </p:sp>
    </p:spTree>
    <p:extLst>
      <p:ext uri="{BB962C8B-B14F-4D97-AF65-F5344CB8AC3E}">
        <p14:creationId xmlns:p14="http://schemas.microsoft.com/office/powerpoint/2010/main" val="4093088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400" b="1" dirty="0" smtClean="0">
                <a:latin typeface="Narkisim" panose="020E0502050101010101" pitchFamily="34" charset="-79"/>
                <a:cs typeface="Narkisim" panose="020E0502050101010101" pitchFamily="34" charset="-79"/>
              </a:rPr>
              <a:t>Tendencias de Mercado e </a:t>
            </a:r>
            <a:r>
              <a:rPr lang="es-VE" sz="2400" b="1" dirty="0" err="1" smtClean="0">
                <a:latin typeface="Narkisim" panose="020E0502050101010101" pitchFamily="34" charset="-79"/>
                <a:cs typeface="Narkisim" panose="020E0502050101010101" pitchFamily="34" charset="-79"/>
              </a:rPr>
              <a:t>Insights</a:t>
            </a:r>
            <a:endParaRPr lang="es-VE" sz="2400" b="1" dirty="0">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t>A</a:t>
            </a:r>
            <a:r>
              <a:rPr lang="es-VE" sz="1800" dirty="0" smtClean="0"/>
              <a:t>plica </a:t>
            </a:r>
            <a:r>
              <a:rPr lang="es-VE" sz="1800" dirty="0"/>
              <a:t>las técnicas de investigación </a:t>
            </a:r>
            <a:r>
              <a:rPr lang="es-VE" sz="1800" dirty="0" smtClean="0"/>
              <a:t>adecuadas, anticipa </a:t>
            </a:r>
            <a:r>
              <a:rPr lang="es-VE" sz="1800" dirty="0"/>
              <a:t>tendencias de mercado y </a:t>
            </a:r>
            <a:r>
              <a:rPr lang="es-VE" sz="1800" dirty="0" smtClean="0"/>
              <a:t>descubre </a:t>
            </a:r>
            <a:r>
              <a:rPr lang="es-VE" sz="1800" dirty="0" err="1"/>
              <a:t>insights</a:t>
            </a:r>
            <a:r>
              <a:rPr lang="es-VE" sz="1800" dirty="0"/>
              <a:t> como recurso fundamental hoy en día para el </a:t>
            </a:r>
            <a:r>
              <a:rPr lang="es-VE" sz="1800" dirty="0" smtClean="0"/>
              <a:t>diseño de </a:t>
            </a:r>
            <a:r>
              <a:rPr lang="es-VE" sz="1800" dirty="0"/>
              <a:t>estrategias de creatividad publicitaria. </a:t>
            </a:r>
            <a:endParaRPr lang="es-VE" sz="1800" dirty="0" smtClean="0"/>
          </a:p>
          <a:p>
            <a:pPr marL="76200" indent="0" algn="just">
              <a:buNone/>
            </a:pPr>
            <a:r>
              <a:rPr lang="es-VE" sz="1800" dirty="0" smtClean="0"/>
              <a:t>Esta </a:t>
            </a:r>
            <a:r>
              <a:rPr lang="es-VE" sz="1800" dirty="0"/>
              <a:t>investigación previa al desarrollo de ideas sobre </a:t>
            </a:r>
            <a:r>
              <a:rPr lang="es-VE" sz="1800" dirty="0" smtClean="0"/>
              <a:t>los consumidores </a:t>
            </a:r>
            <a:r>
              <a:rPr lang="es-VE" sz="1800" dirty="0"/>
              <a:t>y el mercado proporciona elementos de análisis para la posterior evaluación de </a:t>
            </a:r>
            <a:r>
              <a:rPr lang="es-VE" sz="1800" dirty="0" smtClean="0"/>
              <a:t>la campaña</a:t>
            </a:r>
            <a:r>
              <a:rPr lang="es-VE" sz="1800" dirty="0"/>
              <a:t>.</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16</a:t>
            </a:fld>
            <a:endParaRPr lang="es-VE"/>
          </a:p>
        </p:txBody>
      </p:sp>
    </p:spTree>
    <p:extLst>
      <p:ext uri="{BB962C8B-B14F-4D97-AF65-F5344CB8AC3E}">
        <p14:creationId xmlns:p14="http://schemas.microsoft.com/office/powerpoint/2010/main" val="129709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800" b="1" dirty="0" err="1" smtClean="0">
                <a:latin typeface="Narkisim" panose="020E0502050101010101" pitchFamily="34" charset="-79"/>
                <a:cs typeface="Narkisim" panose="020E0502050101010101" pitchFamily="34" charset="-79"/>
              </a:rPr>
              <a:t>Insights</a:t>
            </a:r>
            <a:endParaRPr lang="es-VE" sz="2800" b="1" dirty="0">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2000" dirty="0" smtClean="0"/>
              <a:t>Los </a:t>
            </a:r>
            <a:r>
              <a:rPr lang="es-VE" sz="2000" dirty="0" err="1"/>
              <a:t>insights</a:t>
            </a:r>
            <a:r>
              <a:rPr lang="es-VE" sz="2000" dirty="0"/>
              <a:t> son verdades y/o </a:t>
            </a:r>
            <a:r>
              <a:rPr lang="es-VE" sz="2000" dirty="0" smtClean="0"/>
              <a:t>experiencias subjetivas </a:t>
            </a:r>
            <a:r>
              <a:rPr lang="es-VE" sz="2000" dirty="0"/>
              <a:t>reveladoras del consumidor y relevantes para el mismo, basadas en motivaciones </a:t>
            </a:r>
            <a:r>
              <a:rPr lang="es-VE" sz="2000" dirty="0" smtClean="0"/>
              <a:t>profundas que</a:t>
            </a:r>
            <a:r>
              <a:rPr lang="es-VE" sz="2000" dirty="0"/>
              <a:t>, empleados en la comunicación persuasiva, permiten reforzar el vínculo entre marca y </a:t>
            </a:r>
            <a:r>
              <a:rPr lang="es-VE" sz="2000" dirty="0" smtClean="0"/>
              <a:t>consumidor, conectando </a:t>
            </a:r>
            <a:r>
              <a:rPr lang="es-VE" sz="2000" dirty="0"/>
              <a:t>con él como persona.</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17</a:t>
            </a:fld>
            <a:endParaRPr lang="es-VE"/>
          </a:p>
        </p:txBody>
      </p:sp>
    </p:spTree>
    <p:extLst>
      <p:ext uri="{BB962C8B-B14F-4D97-AF65-F5344CB8AC3E}">
        <p14:creationId xmlns:p14="http://schemas.microsoft.com/office/powerpoint/2010/main" val="3577228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35875" y="233464"/>
            <a:ext cx="5275500" cy="995673"/>
          </a:xfrm>
        </p:spPr>
        <p:txBody>
          <a:bodyPr/>
          <a:lstStyle/>
          <a:p>
            <a:pPr algn="ctr"/>
            <a:r>
              <a:rPr lang="es-VE" sz="2400" b="1" dirty="0" smtClean="0">
                <a:latin typeface="Narkisim" panose="020E0502050101010101" pitchFamily="34" charset="-79"/>
                <a:cs typeface="Narkisim" panose="020E0502050101010101" pitchFamily="34" charset="-79"/>
              </a:rPr>
              <a:t>Desarrollo de Primeras Fases de Estrategia Creativa</a:t>
            </a:r>
            <a:endParaRPr lang="es-VE" sz="2400" b="1" dirty="0">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a:xfrm>
            <a:off x="2935875" y="1229137"/>
            <a:ext cx="5275500" cy="3303952"/>
          </a:xfrm>
        </p:spPr>
        <p:txBody>
          <a:bodyPr/>
          <a:lstStyle/>
          <a:p>
            <a:pPr marL="76200" indent="0" algn="just">
              <a:buNone/>
            </a:pPr>
            <a:r>
              <a:rPr lang="es-VE" sz="1600" dirty="0"/>
              <a:t>Desarrollar las primeras fases de la estrategia creativa –eje de comunicación y concepto creativo-</a:t>
            </a:r>
            <a:r>
              <a:rPr lang="es-VE" sz="1600" dirty="0" smtClean="0"/>
              <a:t>,convirtiendo </a:t>
            </a:r>
            <a:r>
              <a:rPr lang="es-VE" sz="1600" dirty="0"/>
              <a:t>desde un enfoque estratégico toda la información recopilada en unas </a:t>
            </a:r>
            <a:r>
              <a:rPr lang="es-VE" sz="1600" dirty="0" smtClean="0"/>
              <a:t>instrucciones concretas </a:t>
            </a:r>
            <a:r>
              <a:rPr lang="es-VE" sz="1600" dirty="0"/>
              <a:t>a propósito de los objetivos de comunicación, la reacción que se pretende conseguir en </a:t>
            </a:r>
            <a:r>
              <a:rPr lang="es-VE" sz="1600" dirty="0" smtClean="0"/>
              <a:t>el consumidor</a:t>
            </a:r>
            <a:r>
              <a:rPr lang="es-VE" sz="1600" dirty="0"/>
              <a:t>, la realidad social que toma como punto de partida, el “qué” se pretende comunicar (eje </a:t>
            </a:r>
            <a:r>
              <a:rPr lang="es-VE" sz="1600" dirty="0" smtClean="0"/>
              <a:t>de comunicación</a:t>
            </a:r>
            <a:r>
              <a:rPr lang="es-VE" sz="1600" dirty="0"/>
              <a:t>) y el “cómo” (concepto creativo), para proporcionar unas pautas que inspiren a </a:t>
            </a:r>
            <a:r>
              <a:rPr lang="es-VE" sz="1600" dirty="0" smtClean="0"/>
              <a:t>los creativos </a:t>
            </a:r>
            <a:r>
              <a:rPr lang="es-VE" sz="1600" dirty="0"/>
              <a:t>en el diseño de las ejecuciones.</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18</a:t>
            </a:fld>
            <a:endParaRPr lang="es-VE"/>
          </a:p>
        </p:txBody>
      </p:sp>
    </p:spTree>
    <p:extLst>
      <p:ext uri="{BB962C8B-B14F-4D97-AF65-F5344CB8AC3E}">
        <p14:creationId xmlns:p14="http://schemas.microsoft.com/office/powerpoint/2010/main" val="2209688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55651" y="500489"/>
            <a:ext cx="5817140" cy="641100"/>
          </a:xfrm>
        </p:spPr>
        <p:txBody>
          <a:bodyPr/>
          <a:lstStyle/>
          <a:p>
            <a:pPr algn="ctr"/>
            <a:r>
              <a:rPr lang="es-VE" sz="2400" b="1" dirty="0" smtClean="0">
                <a:latin typeface="Narkisim" panose="020E0502050101010101" pitchFamily="34" charset="-79"/>
                <a:cs typeface="Narkisim" panose="020E0502050101010101" pitchFamily="34" charset="-79"/>
              </a:rPr>
              <a:t>Del Concepto Creativo al Eje de Comunicación</a:t>
            </a:r>
            <a:endParaRPr lang="es-VE" sz="2400" b="1" dirty="0">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a:xfrm>
            <a:off x="2480553" y="1224200"/>
            <a:ext cx="6060332" cy="2786100"/>
          </a:xfrm>
        </p:spPr>
        <p:txBody>
          <a:bodyPr/>
          <a:lstStyle/>
          <a:p>
            <a:pPr marL="76200" indent="0" algn="just">
              <a:buNone/>
            </a:pPr>
            <a:r>
              <a:rPr lang="es-VE" sz="1800" dirty="0"/>
              <a:t>El concepto creativo materializa el eje de comunicación con un mensaje atractivo, sencillo y evocador </a:t>
            </a:r>
            <a:r>
              <a:rPr lang="es-VE" sz="1800" dirty="0" smtClean="0"/>
              <a:t>a ojos </a:t>
            </a:r>
            <a:r>
              <a:rPr lang="es-VE" sz="1800" dirty="0"/>
              <a:t>del consumidor. Y una manera de hacerlo es basándose en aquellos </a:t>
            </a:r>
            <a:r>
              <a:rPr lang="es-VE" sz="1800" dirty="0" err="1"/>
              <a:t>insights</a:t>
            </a:r>
            <a:r>
              <a:rPr lang="es-VE" sz="1800" dirty="0"/>
              <a:t> reveladores que </a:t>
            </a:r>
            <a:r>
              <a:rPr lang="es-VE" sz="1800" dirty="0" smtClean="0"/>
              <a:t>se identificaron </a:t>
            </a:r>
            <a:r>
              <a:rPr lang="es-VE" sz="1800" dirty="0"/>
              <a:t>en el estudio de la conducta y el comportamiento del destinatario. Con los </a:t>
            </a:r>
            <a:r>
              <a:rPr lang="es-VE" sz="1800" dirty="0" err="1"/>
              <a:t>insights</a:t>
            </a:r>
            <a:r>
              <a:rPr lang="es-VE" sz="1800" dirty="0"/>
              <a:t>, </a:t>
            </a:r>
            <a:r>
              <a:rPr lang="es-VE" sz="1800" dirty="0" smtClean="0"/>
              <a:t>las marcas </a:t>
            </a:r>
            <a:r>
              <a:rPr lang="es-VE" sz="1800" dirty="0"/>
              <a:t>deben ser como ese mago que es capaz de convertir los sueños en realidad porque </a:t>
            </a:r>
            <a:r>
              <a:rPr lang="es-VE" sz="1800" dirty="0" smtClean="0"/>
              <a:t>se activan </a:t>
            </a:r>
            <a:r>
              <a:rPr lang="es-VE" sz="1800" dirty="0"/>
              <a:t>los </a:t>
            </a:r>
            <a:r>
              <a:rPr lang="es-VE" sz="1800" dirty="0" smtClean="0"/>
              <a:t>mecanismos de </a:t>
            </a:r>
            <a:r>
              <a:rPr lang="es-VE" sz="1800" dirty="0"/>
              <a:t>identificación y empatía del público destinatario. De esta manera, la publicidad comunica e </a:t>
            </a:r>
            <a:r>
              <a:rPr lang="es-VE" sz="1800" dirty="0" smtClean="0"/>
              <a:t>inspira experiencias</a:t>
            </a:r>
            <a:endParaRPr lang="es-VE" sz="1800" dirty="0"/>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19</a:t>
            </a:fld>
            <a:endParaRPr lang="es-VE"/>
          </a:p>
        </p:txBody>
      </p:sp>
    </p:spTree>
    <p:extLst>
      <p:ext uri="{BB962C8B-B14F-4D97-AF65-F5344CB8AC3E}">
        <p14:creationId xmlns:p14="http://schemas.microsoft.com/office/powerpoint/2010/main" val="680199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400" b="1" dirty="0" smtClean="0">
                <a:latin typeface="Narkisim" panose="020E0502050101010101" pitchFamily="34" charset="-79"/>
                <a:cs typeface="Narkisim" panose="020E0502050101010101" pitchFamily="34" charset="-79"/>
              </a:rPr>
              <a:t>Identificar los </a:t>
            </a:r>
            <a:r>
              <a:rPr lang="es-VE" sz="2400" b="1" dirty="0" err="1" smtClean="0">
                <a:latin typeface="Narkisim" panose="020E0502050101010101" pitchFamily="34" charset="-79"/>
                <a:cs typeface="Narkisim" panose="020E0502050101010101" pitchFamily="34" charset="-79"/>
              </a:rPr>
              <a:t>Insights</a:t>
            </a:r>
            <a:endParaRPr lang="es-VE" sz="2400" b="1" dirty="0">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a:xfrm>
            <a:off x="2935875" y="1525758"/>
            <a:ext cx="5275500" cy="3036514"/>
          </a:xfrm>
        </p:spPr>
        <p:txBody>
          <a:bodyPr/>
          <a:lstStyle/>
          <a:p>
            <a:pPr marL="76200" indent="0" algn="just">
              <a:buNone/>
            </a:pPr>
            <a:r>
              <a:rPr lang="es-VE" sz="1800" dirty="0" smtClean="0">
                <a:solidFill>
                  <a:srgbClr val="000000"/>
                </a:solidFill>
                <a:latin typeface="StoneSerif"/>
              </a:rPr>
              <a:t>Una </a:t>
            </a:r>
            <a:r>
              <a:rPr lang="es-VE" sz="1800" dirty="0">
                <a:solidFill>
                  <a:srgbClr val="000000"/>
                </a:solidFill>
                <a:latin typeface="StoneSerif"/>
              </a:rPr>
              <a:t>de las principales responsabilidades </a:t>
            </a:r>
            <a:r>
              <a:rPr lang="es-VE" sz="1800" dirty="0" smtClean="0">
                <a:solidFill>
                  <a:srgbClr val="000000"/>
                </a:solidFill>
                <a:latin typeface="StoneSerif"/>
              </a:rPr>
              <a:t>del planificador es el </a:t>
            </a:r>
            <a:r>
              <a:rPr lang="es-VE" sz="1800" dirty="0">
                <a:solidFill>
                  <a:srgbClr val="000000"/>
                </a:solidFill>
                <a:latin typeface="StoneSerif"/>
              </a:rPr>
              <a:t>producto creativo y se entiende que, en el origen de la disciplina de la </a:t>
            </a:r>
            <a:r>
              <a:rPr lang="es-VE" sz="1800" dirty="0" smtClean="0">
                <a:solidFill>
                  <a:srgbClr val="000000"/>
                </a:solidFill>
                <a:latin typeface="StoneSerif"/>
              </a:rPr>
              <a:t>planificación estratégica </a:t>
            </a:r>
            <a:r>
              <a:rPr lang="es-VE" sz="1800" dirty="0">
                <a:solidFill>
                  <a:srgbClr val="000000"/>
                </a:solidFill>
                <a:latin typeface="StoneSerif"/>
              </a:rPr>
              <a:t>en 1968, existía la motivación</a:t>
            </a:r>
            <a:r>
              <a:rPr lang="es-VE" sz="1800" dirty="0" smtClean="0">
                <a:solidFill>
                  <a:srgbClr val="000000"/>
                </a:solidFill>
                <a:latin typeface="StoneSerif"/>
              </a:rPr>
              <a:t>, </a:t>
            </a:r>
            <a:r>
              <a:rPr lang="es-VE" sz="1800" dirty="0">
                <a:solidFill>
                  <a:srgbClr val="000000"/>
                </a:solidFill>
                <a:latin typeface="StoneSerif"/>
              </a:rPr>
              <a:t>de </a:t>
            </a:r>
            <a:r>
              <a:rPr lang="es-VE" sz="1800" dirty="0" smtClean="0">
                <a:solidFill>
                  <a:srgbClr val="000000"/>
                </a:solidFill>
                <a:latin typeface="StoneSerif"/>
              </a:rPr>
              <a:t>ayudar </a:t>
            </a:r>
            <a:r>
              <a:rPr lang="es-VE" sz="1800" dirty="0">
                <a:solidFill>
                  <a:srgbClr val="000000"/>
                </a:solidFill>
                <a:latin typeface="StoneSerif"/>
              </a:rPr>
              <a:t>a los creativos con la complicada tarea de identificar los </a:t>
            </a:r>
            <a:r>
              <a:rPr lang="es-VE" sz="1800" i="1" dirty="0" err="1">
                <a:solidFill>
                  <a:srgbClr val="000000"/>
                </a:solidFill>
                <a:latin typeface="StoneSerif-Italic"/>
              </a:rPr>
              <a:t>insights</a:t>
            </a:r>
            <a:r>
              <a:rPr lang="es-VE" sz="1800" i="1" dirty="0">
                <a:solidFill>
                  <a:srgbClr val="000000"/>
                </a:solidFill>
                <a:latin typeface="StoneSerif-Italic"/>
              </a:rPr>
              <a:t> </a:t>
            </a:r>
            <a:r>
              <a:rPr lang="es-VE" sz="1800" dirty="0" smtClean="0">
                <a:solidFill>
                  <a:srgbClr val="000000"/>
                </a:solidFill>
                <a:latin typeface="StoneSerif"/>
              </a:rPr>
              <a:t>del poderoso </a:t>
            </a:r>
            <a:r>
              <a:rPr lang="es-VE" sz="1800" dirty="0">
                <a:solidFill>
                  <a:srgbClr val="000000"/>
                </a:solidFill>
                <a:latin typeface="StoneSerif"/>
              </a:rPr>
              <a:t>ser </a:t>
            </a:r>
            <a:r>
              <a:rPr lang="es-VE" sz="1800" dirty="0" smtClean="0">
                <a:solidFill>
                  <a:srgbClr val="000000"/>
                </a:solidFill>
                <a:latin typeface="StoneSerif"/>
              </a:rPr>
              <a:t>humano. Por </a:t>
            </a:r>
            <a:r>
              <a:rPr lang="es-VE" sz="1800" dirty="0">
                <a:solidFill>
                  <a:srgbClr val="000000"/>
                </a:solidFill>
                <a:latin typeface="StoneSerif"/>
              </a:rPr>
              <a:t>tanto, el </a:t>
            </a:r>
            <a:r>
              <a:rPr lang="es-VE" sz="1800" dirty="0" smtClean="0">
                <a:solidFill>
                  <a:srgbClr val="000000"/>
                </a:solidFill>
                <a:latin typeface="StoneSerif"/>
              </a:rPr>
              <a:t>planificador estratégico tiene </a:t>
            </a:r>
            <a:r>
              <a:rPr lang="es-VE" sz="1800" dirty="0">
                <a:solidFill>
                  <a:srgbClr val="000000"/>
                </a:solidFill>
                <a:latin typeface="StoneSerif"/>
              </a:rPr>
              <a:t>que conseguir que la investigación establezca un diálogo entre </a:t>
            </a:r>
            <a:r>
              <a:rPr lang="es-VE" sz="1800" dirty="0" smtClean="0">
                <a:solidFill>
                  <a:srgbClr val="000000"/>
                </a:solidFill>
                <a:latin typeface="StoneSerif"/>
              </a:rPr>
              <a:t>los creativos </a:t>
            </a:r>
            <a:r>
              <a:rPr lang="es-VE" sz="1800" dirty="0">
                <a:solidFill>
                  <a:srgbClr val="000000"/>
                </a:solidFill>
                <a:latin typeface="StoneSerif"/>
              </a:rPr>
              <a:t>y los consumidores.</a:t>
            </a:r>
            <a:endParaRPr lang="es-VE" sz="1800" dirty="0">
              <a:solidFill>
                <a:srgbClr val="000000"/>
              </a:solidFill>
            </a:endParaRP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2</a:t>
            </a:fld>
            <a:endParaRPr lang="es-VE"/>
          </a:p>
        </p:txBody>
      </p:sp>
    </p:spTree>
    <p:extLst>
      <p:ext uri="{BB962C8B-B14F-4D97-AF65-F5344CB8AC3E}">
        <p14:creationId xmlns:p14="http://schemas.microsoft.com/office/powerpoint/2010/main" val="995165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35875" y="383757"/>
            <a:ext cx="5275500" cy="641100"/>
          </a:xfrm>
        </p:spPr>
        <p:txBody>
          <a:bodyPr/>
          <a:lstStyle/>
          <a:p>
            <a:pPr algn="ctr"/>
            <a:r>
              <a:rPr lang="es-VE" sz="2400" b="1" dirty="0" smtClean="0">
                <a:latin typeface="Narkisim" panose="020E0502050101010101" pitchFamily="34" charset="-79"/>
                <a:cs typeface="Narkisim" panose="020E0502050101010101" pitchFamily="34" charset="-79"/>
              </a:rPr>
              <a:t>El </a:t>
            </a:r>
            <a:r>
              <a:rPr lang="es-VE" sz="2400" b="1" dirty="0" err="1" smtClean="0">
                <a:latin typeface="Narkisim" panose="020E0502050101010101" pitchFamily="34" charset="-79"/>
                <a:cs typeface="Narkisim" panose="020E0502050101010101" pitchFamily="34" charset="-79"/>
              </a:rPr>
              <a:t>Insight</a:t>
            </a:r>
            <a:r>
              <a:rPr lang="es-VE" sz="2400" b="1" dirty="0" smtClean="0">
                <a:latin typeface="Narkisim" panose="020E0502050101010101" pitchFamily="34" charset="-79"/>
                <a:cs typeface="Narkisim" panose="020E0502050101010101" pitchFamily="34" charset="-79"/>
              </a:rPr>
              <a:t> como Mina…</a:t>
            </a:r>
            <a:endParaRPr lang="es-VE" sz="2400" b="1" dirty="0">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a:xfrm>
            <a:off x="2500009" y="1156105"/>
            <a:ext cx="5992238" cy="3376983"/>
          </a:xfrm>
        </p:spPr>
        <p:txBody>
          <a:bodyPr/>
          <a:lstStyle/>
          <a:p>
            <a:pPr marL="76200" indent="0" algn="just">
              <a:buNone/>
            </a:pPr>
            <a:r>
              <a:rPr lang="es-VE" sz="1800" dirty="0"/>
              <a:t>Si un </a:t>
            </a:r>
            <a:r>
              <a:rPr lang="es-VE" sz="1800" dirty="0" err="1"/>
              <a:t>insight</a:t>
            </a:r>
            <a:r>
              <a:rPr lang="es-VE" sz="1800" dirty="0"/>
              <a:t> es una verdad disruptiva para los individuos del público destinatario y compartida por </a:t>
            </a:r>
            <a:r>
              <a:rPr lang="es-VE" sz="1800" dirty="0" smtClean="0"/>
              <a:t>ellos, la </a:t>
            </a:r>
            <a:r>
              <a:rPr lang="es-VE" sz="1800" dirty="0"/>
              <a:t>reacción que provoca es la de familiaridad </a:t>
            </a:r>
            <a:r>
              <a:rPr lang="es-VE" sz="1800" dirty="0" smtClean="0"/>
              <a:t>“</a:t>
            </a:r>
            <a:r>
              <a:rPr lang="es-VE" sz="1800" dirty="0"/>
              <a:t>eso es verdad”, “eso me ha pasado </a:t>
            </a:r>
            <a:r>
              <a:rPr lang="es-VE" sz="1800" dirty="0" smtClean="0"/>
              <a:t>a mí</a:t>
            </a:r>
            <a:r>
              <a:rPr lang="es-VE" sz="1800" dirty="0"/>
              <a:t>”, “yo lo he vivido</a:t>
            </a:r>
            <a:r>
              <a:rPr lang="es-VE" sz="1800" dirty="0" smtClean="0"/>
              <a:t>” </a:t>
            </a:r>
            <a:r>
              <a:rPr lang="es-VE" sz="1800" dirty="0"/>
              <a:t>e incluso obviedad, generando una percepción positiva hacia la historia </a:t>
            </a:r>
            <a:r>
              <a:rPr lang="es-VE" sz="1800" dirty="0" smtClean="0"/>
              <a:t>publicitaria al </a:t>
            </a:r>
            <a:r>
              <a:rPr lang="es-VE" sz="1800" dirty="0"/>
              <a:t>poner al consumidor frente a algo que, a pesar de serle familiar, le genera curiosidad y sorpresa.</a:t>
            </a:r>
          </a:p>
          <a:p>
            <a:pPr marL="76200" indent="0" algn="just">
              <a:buNone/>
            </a:pPr>
            <a:r>
              <a:rPr lang="es-VE" sz="1800" dirty="0"/>
              <a:t>Descubrimiento, incertidumbre y expectativas fundamentan la experiencia en la que se basa el </a:t>
            </a:r>
            <a:r>
              <a:rPr lang="es-VE" sz="1800" dirty="0" err="1" smtClean="0"/>
              <a:t>insight</a:t>
            </a:r>
            <a:r>
              <a:rPr lang="es-VE" sz="1800" dirty="0" smtClean="0"/>
              <a:t>.</a:t>
            </a:r>
            <a:endParaRPr lang="es-VE" sz="1800" dirty="0"/>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20</a:t>
            </a:fld>
            <a:endParaRPr lang="es-VE"/>
          </a:p>
        </p:txBody>
      </p:sp>
    </p:spTree>
    <p:extLst>
      <p:ext uri="{BB962C8B-B14F-4D97-AF65-F5344CB8AC3E}">
        <p14:creationId xmlns:p14="http://schemas.microsoft.com/office/powerpoint/2010/main" val="3215654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800" b="1" dirty="0" err="1" smtClean="0">
                <a:latin typeface="Narkisim" panose="020E0502050101010101" pitchFamily="34" charset="-79"/>
                <a:cs typeface="Narkisim" panose="020E0502050101010101" pitchFamily="34" charset="-79"/>
              </a:rPr>
              <a:t>Insights</a:t>
            </a:r>
            <a:r>
              <a:rPr lang="es-VE" sz="2800" b="1" dirty="0" smtClean="0">
                <a:latin typeface="Narkisim" panose="020E0502050101010101" pitchFamily="34" charset="-79"/>
                <a:cs typeface="Narkisim" panose="020E0502050101010101" pitchFamily="34" charset="-79"/>
              </a:rPr>
              <a:t> y Vida Cotidiana</a:t>
            </a:r>
            <a:endParaRPr lang="es-VE" sz="2800" b="1" dirty="0">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smtClean="0"/>
              <a:t>Los </a:t>
            </a:r>
            <a:r>
              <a:rPr lang="es-VE" sz="1800" dirty="0" err="1"/>
              <a:t>insights</a:t>
            </a:r>
            <a:r>
              <a:rPr lang="es-VE" sz="1800" dirty="0"/>
              <a:t> ni se crean ni se fabrican; se encuentran gracias a la </a:t>
            </a:r>
            <a:r>
              <a:rPr lang="es-VE" sz="1800" dirty="0" smtClean="0"/>
              <a:t>investigación etnográfica, </a:t>
            </a:r>
            <a:r>
              <a:rPr lang="es-VE" sz="1800" dirty="0"/>
              <a:t>la intuición, la curiosidad y a la observación profunda de la </a:t>
            </a:r>
            <a:r>
              <a:rPr lang="es-VE" sz="1800" dirty="0" smtClean="0"/>
              <a:t>vida cotidiana </a:t>
            </a:r>
            <a:r>
              <a:rPr lang="es-VE" sz="1800" dirty="0"/>
              <a:t>y la realidad social del consumidor. </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21</a:t>
            </a:fld>
            <a:endParaRPr lang="es-VE"/>
          </a:p>
        </p:txBody>
      </p:sp>
    </p:spTree>
    <p:extLst>
      <p:ext uri="{BB962C8B-B14F-4D97-AF65-F5344CB8AC3E}">
        <p14:creationId xmlns:p14="http://schemas.microsoft.com/office/powerpoint/2010/main" val="11119647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800" b="1" dirty="0" err="1" smtClean="0">
                <a:latin typeface="Narkisim" panose="020E0502050101010101" pitchFamily="34" charset="-79"/>
                <a:cs typeface="Narkisim" panose="020E0502050101010101" pitchFamily="34" charset="-79"/>
              </a:rPr>
              <a:t>Insights</a:t>
            </a:r>
            <a:r>
              <a:rPr lang="es-VE" sz="2800" b="1" dirty="0" smtClean="0">
                <a:latin typeface="Narkisim" panose="020E0502050101010101" pitchFamily="34" charset="-79"/>
                <a:cs typeface="Narkisim" panose="020E0502050101010101" pitchFamily="34" charset="-79"/>
              </a:rPr>
              <a:t> y la Cotidianidad</a:t>
            </a:r>
            <a:endParaRPr lang="es-VE" sz="2800" b="1" dirty="0">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t>Por lo tanto, los </a:t>
            </a:r>
            <a:r>
              <a:rPr lang="es-VE" sz="1800" dirty="0" err="1"/>
              <a:t>insights</a:t>
            </a:r>
            <a:r>
              <a:rPr lang="es-VE" sz="1800" dirty="0"/>
              <a:t> están en la vida diaria, suceden en </a:t>
            </a:r>
            <a:r>
              <a:rPr lang="es-VE" sz="1800" dirty="0" smtClean="0"/>
              <a:t>lo cotidiano -en </a:t>
            </a:r>
            <a:r>
              <a:rPr lang="es-VE" sz="1800" dirty="0"/>
              <a:t>muchas ocasiones proceden de situaciones divertidas, embarazosas, desagradables y </a:t>
            </a:r>
            <a:r>
              <a:rPr lang="es-VE" sz="1800" dirty="0" smtClean="0"/>
              <a:t>hasta incómodas </a:t>
            </a:r>
            <a:r>
              <a:rPr lang="es-VE" sz="1800" dirty="0"/>
              <a:t>del día a día-, porque pertenecen a las personas y no son propiedad de la marca ni </a:t>
            </a:r>
            <a:r>
              <a:rPr lang="es-VE" sz="1800" dirty="0" smtClean="0"/>
              <a:t>del producto</a:t>
            </a:r>
            <a:r>
              <a:rPr lang="es-VE" sz="1800" dirty="0"/>
              <a:t>.</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22</a:t>
            </a:fld>
            <a:endParaRPr lang="es-VE"/>
          </a:p>
        </p:txBody>
      </p:sp>
    </p:spTree>
    <p:extLst>
      <p:ext uri="{BB962C8B-B14F-4D97-AF65-F5344CB8AC3E}">
        <p14:creationId xmlns:p14="http://schemas.microsoft.com/office/powerpoint/2010/main" val="3583030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sz="2400" b="1" dirty="0" smtClean="0">
                <a:latin typeface="Narkisim" panose="020E0502050101010101" pitchFamily="34" charset="-79"/>
                <a:cs typeface="Narkisim" panose="020E0502050101010101" pitchFamily="34" charset="-79"/>
              </a:rPr>
              <a:t>Cabe destacar que…</a:t>
            </a:r>
            <a:endParaRPr lang="es-VE" sz="2400" b="1" dirty="0">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solidFill>
                  <a:srgbClr val="000000"/>
                </a:solidFill>
              </a:rPr>
              <a:t>Respecto al resto de las agencias, todas manejan un cúmulo muy heterogéneo de herramientas, pero tienen como objetivo común la búsqueda de un punto de vista estratégico de manera que contribuyan con los objetivos principales del departamento</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23</a:t>
            </a:fld>
            <a:endParaRPr lang="es-VE"/>
          </a:p>
        </p:txBody>
      </p:sp>
    </p:spTree>
    <p:extLst>
      <p:ext uri="{BB962C8B-B14F-4D97-AF65-F5344CB8AC3E}">
        <p14:creationId xmlns:p14="http://schemas.microsoft.com/office/powerpoint/2010/main" val="3816875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000" b="1" dirty="0" smtClean="0">
                <a:solidFill>
                  <a:srgbClr val="000000"/>
                </a:solidFill>
                <a:latin typeface="Narkisim" panose="020E0502050101010101" pitchFamily="34" charset="-79"/>
                <a:cs typeface="Narkisim" panose="020E0502050101010101" pitchFamily="34" charset="-79"/>
              </a:rPr>
              <a:t>Herramientas para Foco Estratégico y Arquitectura de Marca</a:t>
            </a:r>
            <a:endParaRPr lang="es-VE" sz="2000"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a:xfrm>
            <a:off x="2828870" y="1550150"/>
            <a:ext cx="5468823" cy="2958693"/>
          </a:xfrm>
        </p:spPr>
        <p:txBody>
          <a:bodyPr/>
          <a:lstStyle/>
          <a:p>
            <a:pPr marL="76200" indent="0" algn="just">
              <a:buNone/>
            </a:pPr>
            <a:r>
              <a:rPr lang="es-VE" sz="1800" dirty="0">
                <a:solidFill>
                  <a:srgbClr val="000000"/>
                </a:solidFill>
              </a:rPr>
              <a:t>Otra de las herramientas </a:t>
            </a:r>
            <a:r>
              <a:rPr lang="es-VE" sz="1800" dirty="0" smtClean="0">
                <a:solidFill>
                  <a:srgbClr val="000000"/>
                </a:solidFill>
              </a:rPr>
              <a:t>son </a:t>
            </a:r>
            <a:r>
              <a:rPr lang="es-VE" sz="1800" dirty="0">
                <a:solidFill>
                  <a:srgbClr val="000000"/>
                </a:solidFill>
              </a:rPr>
              <a:t>aquellas que permiten hallar foco estratégico y las que se enfocan en la construcción y arquitectura de marcas. </a:t>
            </a:r>
            <a:endParaRPr lang="es-VE" sz="1800" dirty="0" smtClean="0">
              <a:solidFill>
                <a:srgbClr val="000000"/>
              </a:solidFill>
            </a:endParaRPr>
          </a:p>
          <a:p>
            <a:pPr marL="76200" indent="0" algn="just">
              <a:buNone/>
            </a:pPr>
            <a:r>
              <a:rPr lang="es-VE" sz="1800" dirty="0" smtClean="0">
                <a:solidFill>
                  <a:srgbClr val="000000"/>
                </a:solidFill>
              </a:rPr>
              <a:t>Estas </a:t>
            </a:r>
            <a:r>
              <a:rPr lang="es-VE" sz="1800" dirty="0">
                <a:solidFill>
                  <a:srgbClr val="000000"/>
                </a:solidFill>
              </a:rPr>
              <a:t>permiten estructurar el pensamiento y su utilidad será directamente proporcional a la calidad del resultado del </a:t>
            </a:r>
            <a:r>
              <a:rPr lang="es-VE" sz="1800" dirty="0" smtClean="0">
                <a:solidFill>
                  <a:srgbClr val="000000"/>
                </a:solidFill>
              </a:rPr>
              <a:t>pensamiento, entre ellas se encuentran </a:t>
            </a:r>
            <a:r>
              <a:rPr lang="es-VE" sz="1800" dirty="0" err="1" smtClean="0">
                <a:solidFill>
                  <a:srgbClr val="000000"/>
                </a:solidFill>
              </a:rPr>
              <a:t>Springboard</a:t>
            </a:r>
            <a:r>
              <a:rPr lang="es-VE" sz="1800" dirty="0" smtClean="0">
                <a:solidFill>
                  <a:srgbClr val="000000"/>
                </a:solidFill>
              </a:rPr>
              <a:t> </a:t>
            </a:r>
            <a:r>
              <a:rPr lang="es-VE" sz="1800" dirty="0">
                <a:solidFill>
                  <a:srgbClr val="000000"/>
                </a:solidFill>
              </a:rPr>
              <a:t>de ARS DDB; </a:t>
            </a:r>
            <a:r>
              <a:rPr lang="es-VE" sz="1800" dirty="0" err="1">
                <a:solidFill>
                  <a:srgbClr val="000000"/>
                </a:solidFill>
              </a:rPr>
              <a:t>Butterfly</a:t>
            </a:r>
            <a:r>
              <a:rPr lang="es-VE" sz="1800" dirty="0">
                <a:solidFill>
                  <a:srgbClr val="000000"/>
                </a:solidFill>
              </a:rPr>
              <a:t>, </a:t>
            </a:r>
            <a:r>
              <a:rPr lang="es-VE" sz="1800" dirty="0" err="1">
                <a:solidFill>
                  <a:srgbClr val="000000"/>
                </a:solidFill>
              </a:rPr>
              <a:t>Fusion</a:t>
            </a:r>
            <a:r>
              <a:rPr lang="es-VE" sz="1800" dirty="0">
                <a:solidFill>
                  <a:srgbClr val="000000"/>
                </a:solidFill>
              </a:rPr>
              <a:t> y Leonardo de Grupo </a:t>
            </a:r>
            <a:r>
              <a:rPr lang="es-VE" sz="1800" dirty="0" err="1">
                <a:solidFill>
                  <a:srgbClr val="000000"/>
                </a:solidFill>
              </a:rPr>
              <a:t>Ogylvy</a:t>
            </a:r>
            <a:r>
              <a:rPr lang="es-VE" sz="1800" dirty="0">
                <a:solidFill>
                  <a:srgbClr val="000000"/>
                </a:solidFill>
              </a:rPr>
              <a:t> y Brand Oracle y Brand Key de JWT.</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24</a:t>
            </a:fld>
            <a:endParaRPr lang="es-VE"/>
          </a:p>
        </p:txBody>
      </p:sp>
    </p:spTree>
    <p:extLst>
      <p:ext uri="{BB962C8B-B14F-4D97-AF65-F5344CB8AC3E}">
        <p14:creationId xmlns:p14="http://schemas.microsoft.com/office/powerpoint/2010/main" val="28031200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400" b="1" dirty="0" smtClean="0">
                <a:solidFill>
                  <a:srgbClr val="000000"/>
                </a:solidFill>
                <a:latin typeface="Narkisim" panose="020E0502050101010101" pitchFamily="34" charset="-79"/>
                <a:cs typeface="Narkisim" panose="020E0502050101010101" pitchFamily="34" charset="-79"/>
              </a:rPr>
              <a:t>Herramienta 3C: Cliente, Contexto y Consumidor</a:t>
            </a:r>
            <a:endParaRPr lang="es-VE" sz="2400"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solidFill>
                  <a:srgbClr val="000000"/>
                </a:solidFill>
              </a:rPr>
              <a:t>La aproximación de las 3C constituye otra herramienta importante en la que se toman en cuenta el cliente, el contexto y el </a:t>
            </a:r>
            <a:r>
              <a:rPr lang="es-VE" sz="1800" dirty="0" smtClean="0">
                <a:solidFill>
                  <a:srgbClr val="000000"/>
                </a:solidFill>
              </a:rPr>
              <a:t>consumidor, esta herramienta la utiliza mucho la agencia de publicidad  JWT para organizar </a:t>
            </a:r>
            <a:r>
              <a:rPr lang="es-VE" sz="1800" dirty="0">
                <a:solidFill>
                  <a:srgbClr val="000000"/>
                </a:solidFill>
              </a:rPr>
              <a:t>estos tres aspectos </a:t>
            </a:r>
            <a:r>
              <a:rPr lang="es-VE" sz="1800" dirty="0" smtClean="0">
                <a:solidFill>
                  <a:srgbClr val="000000"/>
                </a:solidFill>
              </a:rPr>
              <a:t>que </a:t>
            </a:r>
            <a:r>
              <a:rPr lang="es-VE" sz="1800" dirty="0">
                <a:solidFill>
                  <a:srgbClr val="000000"/>
                </a:solidFill>
              </a:rPr>
              <a:t>permiten observar con mayor perspectiva el problema a solucionar.</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25</a:t>
            </a:fld>
            <a:endParaRPr lang="es-VE"/>
          </a:p>
        </p:txBody>
      </p:sp>
    </p:spTree>
    <p:extLst>
      <p:ext uri="{BB962C8B-B14F-4D97-AF65-F5344CB8AC3E}">
        <p14:creationId xmlns:p14="http://schemas.microsoft.com/office/powerpoint/2010/main" val="25079725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400" b="1" dirty="0" smtClean="0">
                <a:solidFill>
                  <a:srgbClr val="000000"/>
                </a:solidFill>
                <a:latin typeface="Narkisim" panose="020E0502050101010101" pitchFamily="34" charset="-79"/>
                <a:cs typeface="Narkisim" panose="020E0502050101010101" pitchFamily="34" charset="-79"/>
              </a:rPr>
              <a:t>Técnicas de Levantamiento de Información </a:t>
            </a:r>
            <a:endParaRPr lang="es-VE" sz="2400"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solidFill>
                  <a:srgbClr val="000000"/>
                </a:solidFill>
              </a:rPr>
              <a:t>Respecto a las técnicas de levantamiento de información se evidencian la entrevista individual, técnicas de observación, herramientas de investigación digital, investigación por Internet, TGI, recursos informales de levantamiento de información y </a:t>
            </a:r>
            <a:r>
              <a:rPr lang="es-VE" sz="1800" dirty="0" err="1">
                <a:solidFill>
                  <a:srgbClr val="000000"/>
                </a:solidFill>
              </a:rPr>
              <a:t>focus</a:t>
            </a:r>
            <a:r>
              <a:rPr lang="es-VE" sz="1800" dirty="0">
                <a:solidFill>
                  <a:srgbClr val="000000"/>
                </a:solidFill>
              </a:rPr>
              <a:t> </a:t>
            </a:r>
            <a:r>
              <a:rPr lang="es-VE" sz="1800" dirty="0" err="1">
                <a:solidFill>
                  <a:srgbClr val="000000"/>
                </a:solidFill>
              </a:rPr>
              <a:t>groups</a:t>
            </a:r>
            <a:r>
              <a:rPr lang="es-VE" sz="1800" dirty="0">
                <a:solidFill>
                  <a:srgbClr val="000000"/>
                </a:solidFill>
              </a:rPr>
              <a:t>. </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26</a:t>
            </a:fld>
            <a:endParaRPr lang="es-VE"/>
          </a:p>
        </p:txBody>
      </p:sp>
    </p:spTree>
    <p:extLst>
      <p:ext uri="{BB962C8B-B14F-4D97-AF65-F5344CB8AC3E}">
        <p14:creationId xmlns:p14="http://schemas.microsoft.com/office/powerpoint/2010/main" val="1272024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VE"/>
          </a:p>
        </p:txBody>
      </p:sp>
      <p:sp>
        <p:nvSpPr>
          <p:cNvPr id="3" name="Marcador de texto 2"/>
          <p:cNvSpPr>
            <a:spLocks noGrp="1"/>
          </p:cNvSpPr>
          <p:nvPr>
            <p:ph type="body" idx="1"/>
          </p:nvPr>
        </p:nvSpPr>
        <p:spPr/>
        <p:txBody>
          <a:bodyPr/>
          <a:lstStyle/>
          <a:p>
            <a:pPr marL="76200" indent="0" algn="just">
              <a:buNone/>
            </a:pPr>
            <a:r>
              <a:rPr lang="es-VE" sz="1800" dirty="0">
                <a:solidFill>
                  <a:srgbClr val="000000"/>
                </a:solidFill>
                <a:latin typeface="StoneSerif"/>
              </a:rPr>
              <a:t>En este sentido, el objetivo de </a:t>
            </a:r>
            <a:r>
              <a:rPr lang="es-VE" sz="1800" dirty="0" err="1">
                <a:solidFill>
                  <a:srgbClr val="000000"/>
                </a:solidFill>
                <a:latin typeface="StoneSerif"/>
              </a:rPr>
              <a:t>Pollitt</a:t>
            </a:r>
            <a:r>
              <a:rPr lang="es-VE" sz="1800" dirty="0">
                <a:solidFill>
                  <a:srgbClr val="000000"/>
                </a:solidFill>
                <a:latin typeface="StoneSerif"/>
              </a:rPr>
              <a:t>, uno de los dos precursores de la </a:t>
            </a:r>
            <a:r>
              <a:rPr lang="es-VE" sz="1800" dirty="0" smtClean="0">
                <a:solidFill>
                  <a:srgbClr val="000000"/>
                </a:solidFill>
                <a:latin typeface="StoneSerif"/>
              </a:rPr>
              <a:t>disciplina, al </a:t>
            </a:r>
            <a:r>
              <a:rPr lang="es-VE" sz="1800" dirty="0">
                <a:solidFill>
                  <a:srgbClr val="000000"/>
                </a:solidFill>
                <a:latin typeface="StoneSerif"/>
              </a:rPr>
              <a:t>comenzar el trabajo de formación de planificadores consistió en </a:t>
            </a:r>
            <a:r>
              <a:rPr lang="es-VE" sz="1800" dirty="0" smtClean="0">
                <a:solidFill>
                  <a:srgbClr val="000000"/>
                </a:solidFill>
                <a:latin typeface="StoneSerif"/>
              </a:rPr>
              <a:t>hacerles comprender </a:t>
            </a:r>
            <a:r>
              <a:rPr lang="es-VE" sz="1800" dirty="0">
                <a:solidFill>
                  <a:srgbClr val="000000"/>
                </a:solidFill>
                <a:latin typeface="StoneSerif"/>
              </a:rPr>
              <a:t>que la creatividad publicitaria se mejora cuando las </a:t>
            </a:r>
            <a:r>
              <a:rPr lang="es-VE" sz="1800" dirty="0" smtClean="0">
                <a:solidFill>
                  <a:srgbClr val="000000"/>
                </a:solidFill>
                <a:latin typeface="StoneSerif"/>
              </a:rPr>
              <a:t>respuestas del </a:t>
            </a:r>
            <a:r>
              <a:rPr lang="es-VE" sz="1800" dirty="0">
                <a:solidFill>
                  <a:srgbClr val="000000"/>
                </a:solidFill>
                <a:latin typeface="StoneSerif"/>
              </a:rPr>
              <a:t>consumidor están presentes en todo el proceso de creación. </a:t>
            </a:r>
            <a:endParaRPr lang="es-VE" sz="1800" dirty="0">
              <a:solidFill>
                <a:srgbClr val="000000"/>
              </a:solidFill>
            </a:endParaRP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3</a:t>
            </a:fld>
            <a:endParaRPr lang="es-VE"/>
          </a:p>
        </p:txBody>
      </p:sp>
    </p:spTree>
    <p:extLst>
      <p:ext uri="{BB962C8B-B14F-4D97-AF65-F5344CB8AC3E}">
        <p14:creationId xmlns:p14="http://schemas.microsoft.com/office/powerpoint/2010/main" val="2206193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400" b="1" dirty="0" smtClean="0">
                <a:solidFill>
                  <a:srgbClr val="000000"/>
                </a:solidFill>
                <a:latin typeface="Narkisim" panose="020E0502050101010101" pitchFamily="34" charset="-79"/>
                <a:cs typeface="Narkisim" panose="020E0502050101010101" pitchFamily="34" charset="-79"/>
              </a:rPr>
              <a:t>El </a:t>
            </a:r>
            <a:r>
              <a:rPr lang="es-VE" sz="2400" b="1" dirty="0" err="1" smtClean="0">
                <a:solidFill>
                  <a:srgbClr val="000000"/>
                </a:solidFill>
                <a:latin typeface="Narkisim" panose="020E0502050101010101" pitchFamily="34" charset="-79"/>
                <a:cs typeface="Narkisim" panose="020E0502050101010101" pitchFamily="34" charset="-79"/>
              </a:rPr>
              <a:t>Planning</a:t>
            </a:r>
            <a:r>
              <a:rPr lang="es-VE" sz="2400" b="1" dirty="0" smtClean="0">
                <a:solidFill>
                  <a:srgbClr val="000000"/>
                </a:solidFill>
                <a:latin typeface="Narkisim" panose="020E0502050101010101" pitchFamily="34" charset="-79"/>
                <a:cs typeface="Narkisim" panose="020E0502050101010101" pitchFamily="34" charset="-79"/>
              </a:rPr>
              <a:t> una Herramienta en sí Misma</a:t>
            </a:r>
            <a:endParaRPr lang="es-VE" sz="2400"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smtClean="0">
                <a:solidFill>
                  <a:srgbClr val="000000"/>
                </a:solidFill>
              </a:rPr>
              <a:t>Esta </a:t>
            </a:r>
            <a:r>
              <a:rPr lang="es-VE" sz="1800" dirty="0">
                <a:solidFill>
                  <a:srgbClr val="000000"/>
                </a:solidFill>
              </a:rPr>
              <a:t>disciplina es </a:t>
            </a:r>
            <a:r>
              <a:rPr lang="es-VE" sz="1800" dirty="0" smtClean="0">
                <a:solidFill>
                  <a:srgbClr val="000000"/>
                </a:solidFill>
              </a:rPr>
              <a:t>para </a:t>
            </a:r>
            <a:r>
              <a:rPr lang="es-VE" sz="1800" dirty="0">
                <a:solidFill>
                  <a:srgbClr val="000000"/>
                </a:solidFill>
              </a:rPr>
              <a:t>los clientes, una herramienta que ayuda a mejorar la eficacia de la publicidad y eso les gusta, y en cuanto a los buenos creativos, raramente les disgusta la idea de disponer de más información que les ayude a encauzar la </a:t>
            </a:r>
            <a:r>
              <a:rPr lang="es-VE" sz="1800" dirty="0" smtClean="0">
                <a:solidFill>
                  <a:srgbClr val="000000"/>
                </a:solidFill>
              </a:rPr>
              <a:t>campaña.</a:t>
            </a:r>
            <a:endParaRPr lang="es-VE" sz="1800" dirty="0">
              <a:solidFill>
                <a:srgbClr val="000000"/>
              </a:solidFill>
            </a:endParaRPr>
          </a:p>
          <a:p>
            <a:pPr marL="76200" indent="0" algn="just">
              <a:buNone/>
            </a:pPr>
            <a:endParaRPr lang="es-VE" sz="2000" dirty="0"/>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4</a:t>
            </a:fld>
            <a:endParaRPr lang="es-VE"/>
          </a:p>
        </p:txBody>
      </p:sp>
    </p:spTree>
    <p:extLst>
      <p:ext uri="{BB962C8B-B14F-4D97-AF65-F5344CB8AC3E}">
        <p14:creationId xmlns:p14="http://schemas.microsoft.com/office/powerpoint/2010/main" val="308704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35875" y="519944"/>
            <a:ext cx="5275500" cy="641100"/>
          </a:xfrm>
        </p:spPr>
        <p:txBody>
          <a:bodyPr/>
          <a:lstStyle/>
          <a:p>
            <a:pPr algn="ctr"/>
            <a:r>
              <a:rPr lang="es-VE" sz="2000" b="1" dirty="0" smtClean="0">
                <a:solidFill>
                  <a:srgbClr val="000000"/>
                </a:solidFill>
                <a:latin typeface="Narkisim" panose="020E0502050101010101" pitchFamily="34" charset="-79"/>
                <a:cs typeface="Narkisim" panose="020E0502050101010101" pitchFamily="34" charset="-79"/>
              </a:rPr>
              <a:t>¿Cómo se desarrolla el Proceso Creativo mediante el Uso de Herramientas?</a:t>
            </a:r>
            <a:endParaRPr lang="es-VE" sz="2000"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a:xfrm>
            <a:off x="2935875" y="1253384"/>
            <a:ext cx="5275500" cy="3308888"/>
          </a:xfrm>
        </p:spPr>
        <p:txBody>
          <a:bodyPr/>
          <a:lstStyle/>
          <a:p>
            <a:pPr marL="76200" indent="0" algn="just">
              <a:buNone/>
            </a:pPr>
            <a:r>
              <a:rPr lang="es-VE" sz="1800" dirty="0">
                <a:solidFill>
                  <a:srgbClr val="000000"/>
                </a:solidFill>
                <a:latin typeface="StoneSerif"/>
              </a:rPr>
              <a:t>Los planificadores participan en el desarrollo creativo en las siguientes fases:</a:t>
            </a:r>
          </a:p>
          <a:p>
            <a:pPr marL="76200" indent="0" algn="just">
              <a:buNone/>
            </a:pPr>
            <a:r>
              <a:rPr lang="es-VE" sz="1800" dirty="0">
                <a:solidFill>
                  <a:srgbClr val="000000"/>
                </a:solidFill>
                <a:latin typeface="StoneSerif"/>
              </a:rPr>
              <a:t>1. Al comienzo del proceso, proporcionando </a:t>
            </a:r>
            <a:r>
              <a:rPr lang="es-VE" sz="1800" dirty="0" smtClean="0">
                <a:solidFill>
                  <a:srgbClr val="000000"/>
                </a:solidFill>
                <a:latin typeface="StoneSerif"/>
              </a:rPr>
              <a:t>el </a:t>
            </a:r>
            <a:r>
              <a:rPr lang="es-VE" sz="1800" i="1" dirty="0" err="1" smtClean="0">
                <a:solidFill>
                  <a:srgbClr val="000000"/>
                </a:solidFill>
                <a:latin typeface="StoneSerif-Italic"/>
              </a:rPr>
              <a:t>briefing</a:t>
            </a:r>
            <a:r>
              <a:rPr lang="es-VE" sz="1800" i="1" dirty="0" smtClean="0">
                <a:solidFill>
                  <a:srgbClr val="000000"/>
                </a:solidFill>
                <a:latin typeface="StoneSerif-Italic"/>
              </a:rPr>
              <a:t> </a:t>
            </a:r>
            <a:r>
              <a:rPr lang="es-VE" sz="1800" dirty="0">
                <a:solidFill>
                  <a:srgbClr val="000000"/>
                </a:solidFill>
                <a:latin typeface="StoneSerif"/>
              </a:rPr>
              <a:t>creativo.</a:t>
            </a:r>
          </a:p>
          <a:p>
            <a:pPr marL="76200" indent="0" algn="just">
              <a:buNone/>
            </a:pPr>
            <a:r>
              <a:rPr lang="es-VE" sz="1800" dirty="0">
                <a:solidFill>
                  <a:srgbClr val="000000"/>
                </a:solidFill>
                <a:latin typeface="StoneSerif"/>
              </a:rPr>
              <a:t>2. A través de los </a:t>
            </a:r>
            <a:r>
              <a:rPr lang="es-VE" sz="1800" i="1" dirty="0" err="1">
                <a:solidFill>
                  <a:srgbClr val="000000"/>
                </a:solidFill>
                <a:latin typeface="StoneSerif-Italic"/>
              </a:rPr>
              <a:t>insights</a:t>
            </a:r>
            <a:r>
              <a:rPr lang="es-VE" sz="1800" i="1" dirty="0">
                <a:solidFill>
                  <a:srgbClr val="000000"/>
                </a:solidFill>
                <a:latin typeface="StoneSerif-Italic"/>
              </a:rPr>
              <a:t> </a:t>
            </a:r>
            <a:r>
              <a:rPr lang="es-VE" sz="1800" dirty="0">
                <a:solidFill>
                  <a:srgbClr val="000000"/>
                </a:solidFill>
                <a:latin typeface="StoneSerif"/>
              </a:rPr>
              <a:t>que han </a:t>
            </a:r>
            <a:r>
              <a:rPr lang="es-VE" sz="1800" dirty="0" smtClean="0">
                <a:solidFill>
                  <a:srgbClr val="000000"/>
                </a:solidFill>
                <a:latin typeface="StoneSerif"/>
              </a:rPr>
              <a:t>conseguido en </a:t>
            </a:r>
            <a:r>
              <a:rPr lang="es-VE" sz="1800" dirty="0">
                <a:solidFill>
                  <a:srgbClr val="000000"/>
                </a:solidFill>
                <a:latin typeface="StoneSerif"/>
              </a:rPr>
              <a:t>la primera fase de </a:t>
            </a:r>
            <a:r>
              <a:rPr lang="es-VE" sz="1800" dirty="0" smtClean="0">
                <a:solidFill>
                  <a:srgbClr val="000000"/>
                </a:solidFill>
                <a:latin typeface="StoneSerif"/>
              </a:rPr>
              <a:t>investigación, que </a:t>
            </a:r>
            <a:r>
              <a:rPr lang="es-VE" sz="1800" dirty="0">
                <a:solidFill>
                  <a:srgbClr val="000000"/>
                </a:solidFill>
                <a:latin typeface="StoneSerif"/>
              </a:rPr>
              <a:t>ayudan a los creativos en la gestación de ideas.</a:t>
            </a:r>
          </a:p>
          <a:p>
            <a:pPr marL="76200" indent="0" algn="just">
              <a:buNone/>
            </a:pPr>
            <a:r>
              <a:rPr lang="es-VE" sz="1800" dirty="0">
                <a:solidFill>
                  <a:srgbClr val="000000"/>
                </a:solidFill>
                <a:latin typeface="StoneSerif"/>
              </a:rPr>
              <a:t>3. Durante el proceso creativo: cuando </a:t>
            </a:r>
            <a:r>
              <a:rPr lang="es-VE" sz="1800" dirty="0" smtClean="0">
                <a:solidFill>
                  <a:srgbClr val="000000"/>
                </a:solidFill>
                <a:latin typeface="StoneSerif"/>
              </a:rPr>
              <a:t>los creativos </a:t>
            </a:r>
            <a:r>
              <a:rPr lang="es-VE" sz="1800" dirty="0">
                <a:solidFill>
                  <a:srgbClr val="000000"/>
                </a:solidFill>
                <a:latin typeface="StoneSerif"/>
              </a:rPr>
              <a:t>buscan las primeras ideas.</a:t>
            </a:r>
          </a:p>
          <a:p>
            <a:pPr marL="76200" indent="0">
              <a:buNone/>
            </a:pPr>
            <a:r>
              <a:rPr lang="es-VE" sz="1800" dirty="0">
                <a:solidFill>
                  <a:srgbClr val="000000"/>
                </a:solidFill>
                <a:latin typeface="StoneSerif"/>
              </a:rPr>
              <a:t>4. En la etapa de evaluación del anuncio.</a:t>
            </a:r>
            <a:endParaRPr lang="es-VE" sz="1800" dirty="0">
              <a:solidFill>
                <a:srgbClr val="000000"/>
              </a:solidFill>
            </a:endParaRP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5</a:t>
            </a:fld>
            <a:endParaRPr lang="es-VE"/>
          </a:p>
        </p:txBody>
      </p:sp>
    </p:spTree>
    <p:extLst>
      <p:ext uri="{BB962C8B-B14F-4D97-AF65-F5344CB8AC3E}">
        <p14:creationId xmlns:p14="http://schemas.microsoft.com/office/powerpoint/2010/main" val="3162503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400" b="1" dirty="0" smtClean="0">
                <a:solidFill>
                  <a:srgbClr val="000000"/>
                </a:solidFill>
                <a:latin typeface="Narkisim" panose="020E0502050101010101" pitchFamily="34" charset="-79"/>
                <a:cs typeface="Narkisim" panose="020E0502050101010101" pitchFamily="34" charset="-79"/>
              </a:rPr>
              <a:t>El </a:t>
            </a:r>
            <a:r>
              <a:rPr lang="es-VE" sz="2400" b="1" dirty="0" err="1" smtClean="0">
                <a:solidFill>
                  <a:srgbClr val="000000"/>
                </a:solidFill>
                <a:latin typeface="Narkisim" panose="020E0502050101010101" pitchFamily="34" charset="-79"/>
                <a:cs typeface="Narkisim" panose="020E0502050101010101" pitchFamily="34" charset="-79"/>
              </a:rPr>
              <a:t>Briefing</a:t>
            </a:r>
            <a:r>
              <a:rPr lang="es-VE" sz="2400" b="1" dirty="0" smtClean="0">
                <a:solidFill>
                  <a:srgbClr val="000000"/>
                </a:solidFill>
                <a:latin typeface="Narkisim" panose="020E0502050101010101" pitchFamily="34" charset="-79"/>
                <a:cs typeface="Narkisim" panose="020E0502050101010101" pitchFamily="34" charset="-79"/>
              </a:rPr>
              <a:t> Creativo como Herramienta</a:t>
            </a:r>
            <a:endParaRPr lang="es-VE" sz="2400"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solidFill>
                  <a:srgbClr val="000000"/>
                </a:solidFill>
                <a:latin typeface="StoneSerif"/>
              </a:rPr>
              <a:t>Es el puente entre el pensamiento estratégico inteligente y la gran publicidad (la que </a:t>
            </a:r>
            <a:r>
              <a:rPr lang="es-VE" sz="1800" dirty="0" smtClean="0">
                <a:solidFill>
                  <a:srgbClr val="000000"/>
                </a:solidFill>
                <a:latin typeface="StoneSerif"/>
              </a:rPr>
              <a:t>compromete a </a:t>
            </a:r>
            <a:r>
              <a:rPr lang="es-VE" sz="1800" dirty="0">
                <a:solidFill>
                  <a:srgbClr val="000000"/>
                </a:solidFill>
                <a:latin typeface="StoneSerif"/>
              </a:rPr>
              <a:t>los consumidores en los terrenos racional y emocional y es capaz de </a:t>
            </a:r>
            <a:r>
              <a:rPr lang="es-VE" sz="1800" dirty="0" smtClean="0">
                <a:solidFill>
                  <a:srgbClr val="000000"/>
                </a:solidFill>
                <a:latin typeface="StoneSerif"/>
              </a:rPr>
              <a:t>modificar sus </a:t>
            </a:r>
            <a:r>
              <a:rPr lang="es-VE" sz="1800" dirty="0">
                <a:solidFill>
                  <a:srgbClr val="000000"/>
                </a:solidFill>
                <a:latin typeface="StoneSerif"/>
              </a:rPr>
              <a:t>ideas y su comportamiento); es el instrumento esencial del que se sirven los </a:t>
            </a:r>
            <a:r>
              <a:rPr lang="es-VE" sz="1800" dirty="0" smtClean="0">
                <a:solidFill>
                  <a:srgbClr val="000000"/>
                </a:solidFill>
                <a:latin typeface="StoneSerif"/>
              </a:rPr>
              <a:t>planificadores y </a:t>
            </a:r>
            <a:r>
              <a:rPr lang="es-VE" sz="1800" dirty="0">
                <a:solidFill>
                  <a:srgbClr val="000000"/>
                </a:solidFill>
                <a:latin typeface="StoneSerif"/>
              </a:rPr>
              <a:t>directores de cuentas para liberar el talento y la imaginación del personal </a:t>
            </a:r>
            <a:r>
              <a:rPr lang="es-VE" sz="1800" dirty="0" smtClean="0">
                <a:solidFill>
                  <a:srgbClr val="000000"/>
                </a:solidFill>
                <a:latin typeface="StoneSerif"/>
              </a:rPr>
              <a:t>creativo de </a:t>
            </a:r>
            <a:r>
              <a:rPr lang="es-VE" sz="1800" dirty="0">
                <a:solidFill>
                  <a:srgbClr val="000000"/>
                </a:solidFill>
                <a:latin typeface="StoneSerif"/>
              </a:rPr>
              <a:t>su agencia</a:t>
            </a:r>
            <a:endParaRPr lang="es-VE" sz="1800" dirty="0">
              <a:solidFill>
                <a:srgbClr val="000000"/>
              </a:solidFill>
            </a:endParaRP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6</a:t>
            </a:fld>
            <a:endParaRPr lang="es-VE"/>
          </a:p>
        </p:txBody>
      </p:sp>
    </p:spTree>
    <p:extLst>
      <p:ext uri="{BB962C8B-B14F-4D97-AF65-F5344CB8AC3E}">
        <p14:creationId xmlns:p14="http://schemas.microsoft.com/office/powerpoint/2010/main" val="916134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400" b="1" dirty="0" smtClean="0">
                <a:solidFill>
                  <a:srgbClr val="000000"/>
                </a:solidFill>
                <a:latin typeface="Narkisim" panose="020E0502050101010101" pitchFamily="34" charset="-79"/>
                <a:cs typeface="Narkisim" panose="020E0502050101010101" pitchFamily="34" charset="-79"/>
              </a:rPr>
              <a:t>Finalidad del </a:t>
            </a:r>
            <a:r>
              <a:rPr lang="es-VE" sz="2400" b="1" dirty="0" err="1" smtClean="0">
                <a:solidFill>
                  <a:srgbClr val="000000"/>
                </a:solidFill>
                <a:latin typeface="Narkisim" panose="020E0502050101010101" pitchFamily="34" charset="-79"/>
                <a:cs typeface="Narkisim" panose="020E0502050101010101" pitchFamily="34" charset="-79"/>
              </a:rPr>
              <a:t>Brief</a:t>
            </a:r>
            <a:r>
              <a:rPr lang="es-VE" sz="2400" b="1" dirty="0" smtClean="0">
                <a:solidFill>
                  <a:srgbClr val="000000"/>
                </a:solidFill>
                <a:latin typeface="Narkisim" panose="020E0502050101010101" pitchFamily="34" charset="-79"/>
                <a:cs typeface="Narkisim" panose="020E0502050101010101" pitchFamily="34" charset="-79"/>
              </a:rPr>
              <a:t> Creativo…</a:t>
            </a:r>
            <a:endParaRPr lang="es-VE" sz="2400"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solidFill>
                  <a:srgbClr val="000000"/>
                </a:solidFill>
                <a:latin typeface="StoneSerif"/>
              </a:rPr>
              <a:t>Por tanto, la finalidad del </a:t>
            </a:r>
            <a:r>
              <a:rPr lang="es-VE" sz="1800" i="1" dirty="0" err="1">
                <a:solidFill>
                  <a:srgbClr val="000000"/>
                </a:solidFill>
                <a:latin typeface="StoneSerif-Italic"/>
              </a:rPr>
              <a:t>briefing</a:t>
            </a:r>
            <a:r>
              <a:rPr lang="es-VE" sz="1800" i="1" dirty="0">
                <a:solidFill>
                  <a:srgbClr val="000000"/>
                </a:solidFill>
                <a:latin typeface="StoneSerif-Italic"/>
              </a:rPr>
              <a:t> </a:t>
            </a:r>
            <a:r>
              <a:rPr lang="es-VE" sz="1800" dirty="0">
                <a:solidFill>
                  <a:srgbClr val="000000"/>
                </a:solidFill>
                <a:latin typeface="StoneSerif"/>
              </a:rPr>
              <a:t>consiste, por una parte, en informar al </a:t>
            </a:r>
            <a:r>
              <a:rPr lang="es-VE" sz="1800" dirty="0" smtClean="0">
                <a:solidFill>
                  <a:srgbClr val="000000"/>
                </a:solidFill>
                <a:latin typeface="StoneSerif"/>
              </a:rPr>
              <a:t>equipo creativo</a:t>
            </a:r>
            <a:r>
              <a:rPr lang="es-VE" sz="1800" dirty="0">
                <a:solidFill>
                  <a:srgbClr val="000000"/>
                </a:solidFill>
                <a:latin typeface="StoneSerif"/>
              </a:rPr>
              <a:t>, pero, sobre todo, procura servirle de inspiración gracias a la </a:t>
            </a:r>
            <a:r>
              <a:rPr lang="es-VE" sz="1800" dirty="0" smtClean="0">
                <a:solidFill>
                  <a:srgbClr val="000000"/>
                </a:solidFill>
                <a:latin typeface="StoneSerif"/>
              </a:rPr>
              <a:t>organización de </a:t>
            </a:r>
            <a:r>
              <a:rPr lang="es-VE" sz="1800" dirty="0">
                <a:solidFill>
                  <a:srgbClr val="000000"/>
                </a:solidFill>
                <a:latin typeface="StoneSerif"/>
              </a:rPr>
              <a:t>toda la información que tiene acerca del cliente y de los </a:t>
            </a:r>
            <a:r>
              <a:rPr lang="es-VE" sz="1800" dirty="0" smtClean="0">
                <a:solidFill>
                  <a:srgbClr val="000000"/>
                </a:solidFill>
                <a:latin typeface="StoneSerif"/>
              </a:rPr>
              <a:t>consumidores, y </a:t>
            </a:r>
            <a:r>
              <a:rPr lang="es-VE" sz="1800" dirty="0">
                <a:solidFill>
                  <a:srgbClr val="000000"/>
                </a:solidFill>
                <a:latin typeface="StoneSerif"/>
              </a:rPr>
              <a:t>ayudarle a crear una única idea poderosa</a:t>
            </a:r>
            <a:endParaRPr lang="es-VE" sz="1800" dirty="0">
              <a:solidFill>
                <a:srgbClr val="000000"/>
              </a:solidFill>
            </a:endParaRP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7</a:t>
            </a:fld>
            <a:endParaRPr lang="es-VE"/>
          </a:p>
        </p:txBody>
      </p:sp>
    </p:spTree>
    <p:extLst>
      <p:ext uri="{BB962C8B-B14F-4D97-AF65-F5344CB8AC3E}">
        <p14:creationId xmlns:p14="http://schemas.microsoft.com/office/powerpoint/2010/main" val="3436282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smtClean="0">
                <a:solidFill>
                  <a:srgbClr val="000000"/>
                </a:solidFill>
                <a:latin typeface="Narkisim" panose="020E0502050101010101" pitchFamily="34" charset="-79"/>
                <a:cs typeface="Narkisim" panose="020E0502050101010101" pitchFamily="34" charset="-79"/>
              </a:rPr>
              <a:t>Una Publicidad que la Audiencia escuche…</a:t>
            </a:r>
            <a:endParaRPr lang="es-VE"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solidFill>
                  <a:srgbClr val="000000"/>
                </a:solidFill>
                <a:latin typeface="StoneSerif"/>
              </a:rPr>
              <a:t>El </a:t>
            </a:r>
            <a:r>
              <a:rPr lang="es-VE" sz="1800" i="1" dirty="0" err="1">
                <a:solidFill>
                  <a:srgbClr val="000000"/>
                </a:solidFill>
                <a:latin typeface="StoneSerif-Italic"/>
              </a:rPr>
              <a:t>brief</a:t>
            </a:r>
            <a:r>
              <a:rPr lang="es-VE" sz="1800" i="1" dirty="0">
                <a:solidFill>
                  <a:srgbClr val="000000"/>
                </a:solidFill>
                <a:latin typeface="StoneSerif-Italic"/>
              </a:rPr>
              <a:t> </a:t>
            </a:r>
            <a:r>
              <a:rPr lang="es-VE" sz="1800" dirty="0">
                <a:solidFill>
                  <a:srgbClr val="000000"/>
                </a:solidFill>
                <a:latin typeface="StoneSerif"/>
              </a:rPr>
              <a:t>tiene que demostrar una comprensión fuerte de la audiencia y describirla </a:t>
            </a:r>
            <a:r>
              <a:rPr lang="es-VE" sz="1800" dirty="0" smtClean="0">
                <a:solidFill>
                  <a:srgbClr val="000000"/>
                </a:solidFill>
                <a:latin typeface="StoneSerif"/>
              </a:rPr>
              <a:t>de manera </a:t>
            </a:r>
            <a:r>
              <a:rPr lang="es-VE" sz="1800" dirty="0">
                <a:solidFill>
                  <a:srgbClr val="000000"/>
                </a:solidFill>
                <a:latin typeface="StoneSerif"/>
              </a:rPr>
              <a:t>que dé a los equipos creativos un sentimiento real acerca de las personas de </a:t>
            </a:r>
            <a:r>
              <a:rPr lang="es-VE" sz="1800" dirty="0" smtClean="0">
                <a:solidFill>
                  <a:srgbClr val="000000"/>
                </a:solidFill>
                <a:latin typeface="StoneSerif"/>
              </a:rPr>
              <a:t>las que </a:t>
            </a:r>
            <a:r>
              <a:rPr lang="es-VE" sz="1800" dirty="0">
                <a:solidFill>
                  <a:srgbClr val="000000"/>
                </a:solidFill>
                <a:latin typeface="StoneSerif"/>
              </a:rPr>
              <a:t>están hablando. </a:t>
            </a:r>
            <a:endParaRPr lang="es-VE" sz="1800" dirty="0" smtClean="0">
              <a:solidFill>
                <a:srgbClr val="000000"/>
              </a:solidFill>
              <a:latin typeface="StoneSerif"/>
            </a:endParaRPr>
          </a:p>
          <a:p>
            <a:pPr marL="76200" indent="0" algn="just">
              <a:buNone/>
            </a:pPr>
            <a:r>
              <a:rPr lang="es-VE" sz="1800" dirty="0" smtClean="0">
                <a:solidFill>
                  <a:srgbClr val="000000"/>
                </a:solidFill>
                <a:latin typeface="StoneSerif"/>
              </a:rPr>
              <a:t>El </a:t>
            </a:r>
            <a:r>
              <a:rPr lang="es-VE" sz="1800" dirty="0">
                <a:solidFill>
                  <a:srgbClr val="000000"/>
                </a:solidFill>
                <a:latin typeface="StoneSerif"/>
              </a:rPr>
              <a:t>resultado será una publicidad que la audiencia escuchará, </a:t>
            </a:r>
            <a:r>
              <a:rPr lang="es-VE" sz="1800" dirty="0" smtClean="0">
                <a:solidFill>
                  <a:srgbClr val="000000"/>
                </a:solidFill>
                <a:latin typeface="StoneSerif"/>
              </a:rPr>
              <a:t>porque les </a:t>
            </a:r>
            <a:r>
              <a:rPr lang="es-VE" sz="1800" dirty="0">
                <a:solidFill>
                  <a:srgbClr val="000000"/>
                </a:solidFill>
                <a:latin typeface="StoneSerif"/>
              </a:rPr>
              <a:t>habremos hecho que quieran </a:t>
            </a:r>
            <a:r>
              <a:rPr lang="es-VE" sz="1800" dirty="0" smtClean="0">
                <a:solidFill>
                  <a:srgbClr val="000000"/>
                </a:solidFill>
                <a:latin typeface="StoneSerif"/>
              </a:rPr>
              <a:t>escucharla.</a:t>
            </a:r>
            <a:endParaRPr lang="es-VE" sz="1800" dirty="0">
              <a:solidFill>
                <a:srgbClr val="000000"/>
              </a:solidFill>
            </a:endParaRP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8</a:t>
            </a:fld>
            <a:endParaRPr lang="es-VE"/>
          </a:p>
        </p:txBody>
      </p:sp>
    </p:spTree>
    <p:extLst>
      <p:ext uri="{BB962C8B-B14F-4D97-AF65-F5344CB8AC3E}">
        <p14:creationId xmlns:p14="http://schemas.microsoft.com/office/powerpoint/2010/main" val="3782711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sz="2400" b="1" dirty="0" smtClean="0">
                <a:solidFill>
                  <a:srgbClr val="000000"/>
                </a:solidFill>
                <a:latin typeface="Narkisim" panose="020E0502050101010101" pitchFamily="34" charset="-79"/>
                <a:cs typeface="Narkisim" panose="020E0502050101010101" pitchFamily="34" charset="-79"/>
              </a:rPr>
              <a:t>Las ideas creativas van por buen camino…</a:t>
            </a:r>
            <a:endParaRPr lang="es-VE" sz="2400" b="1" dirty="0">
              <a:solidFill>
                <a:srgbClr val="000000"/>
              </a:solidFill>
              <a:latin typeface="Narkisim" panose="020E0502050101010101" pitchFamily="34" charset="-79"/>
              <a:cs typeface="Narkisim" panose="020E0502050101010101" pitchFamily="34" charset="-79"/>
            </a:endParaRPr>
          </a:p>
        </p:txBody>
      </p:sp>
      <p:sp>
        <p:nvSpPr>
          <p:cNvPr id="3" name="Marcador de texto 2"/>
          <p:cNvSpPr>
            <a:spLocks noGrp="1"/>
          </p:cNvSpPr>
          <p:nvPr>
            <p:ph type="body" idx="1"/>
          </p:nvPr>
        </p:nvSpPr>
        <p:spPr/>
        <p:txBody>
          <a:bodyPr/>
          <a:lstStyle/>
          <a:p>
            <a:pPr marL="76200" indent="0" algn="just">
              <a:buNone/>
            </a:pPr>
            <a:r>
              <a:rPr lang="es-VE" sz="1800" dirty="0">
                <a:solidFill>
                  <a:srgbClr val="000000"/>
                </a:solidFill>
              </a:rPr>
              <a:t>Por tanto, los planificadores enfocan el trabajo de los creativos con </a:t>
            </a:r>
            <a:r>
              <a:rPr lang="es-VE" sz="1800" dirty="0" smtClean="0">
                <a:solidFill>
                  <a:srgbClr val="000000"/>
                </a:solidFill>
              </a:rPr>
              <a:t>una estrategia </a:t>
            </a:r>
            <a:r>
              <a:rPr lang="es-VE" sz="1800" dirty="0">
                <a:solidFill>
                  <a:srgbClr val="000000"/>
                </a:solidFill>
              </a:rPr>
              <a:t>correcta desde el principio y se aseguran de que las ideas </a:t>
            </a:r>
            <a:r>
              <a:rPr lang="es-VE" sz="1800" dirty="0" smtClean="0">
                <a:solidFill>
                  <a:srgbClr val="000000"/>
                </a:solidFill>
              </a:rPr>
              <a:t>creativas de </a:t>
            </a:r>
            <a:r>
              <a:rPr lang="es-VE" sz="1800" dirty="0">
                <a:solidFill>
                  <a:srgbClr val="000000"/>
                </a:solidFill>
              </a:rPr>
              <a:t>la agencia van por el buen camino, el que orientó el consumidor </a:t>
            </a:r>
            <a:r>
              <a:rPr lang="es-VE" sz="1800" dirty="0" smtClean="0">
                <a:solidFill>
                  <a:srgbClr val="000000"/>
                </a:solidFill>
              </a:rPr>
              <a:t>y el </a:t>
            </a:r>
            <a:r>
              <a:rPr lang="es-VE" sz="1800" dirty="0">
                <a:solidFill>
                  <a:srgbClr val="000000"/>
                </a:solidFill>
              </a:rPr>
              <a:t>que ha ido demostrando el planificador con su investigación</a:t>
            </a:r>
          </a:p>
        </p:txBody>
      </p:sp>
      <p:sp>
        <p:nvSpPr>
          <p:cNvPr id="4" name="Marcador de número de diapositiva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VE" smtClean="0"/>
              <a:t>9</a:t>
            </a:fld>
            <a:endParaRPr lang="es-VE"/>
          </a:p>
        </p:txBody>
      </p:sp>
    </p:spTree>
    <p:extLst>
      <p:ext uri="{BB962C8B-B14F-4D97-AF65-F5344CB8AC3E}">
        <p14:creationId xmlns:p14="http://schemas.microsoft.com/office/powerpoint/2010/main" val="511979347"/>
      </p:ext>
    </p:extLst>
  </p:cSld>
  <p:clrMapOvr>
    <a:masterClrMapping/>
  </p:clrMapOvr>
</p:sld>
</file>

<file path=ppt/theme/theme1.xml><?xml version="1.0" encoding="utf-8"?>
<a:theme xmlns:a="http://schemas.openxmlformats.org/drawingml/2006/main" name="Puck template">
  <a:themeElements>
    <a:clrScheme name="Custom 347">
      <a:dk1>
        <a:srgbClr val="212A2E"/>
      </a:dk1>
      <a:lt1>
        <a:srgbClr val="FFFFFF"/>
      </a:lt1>
      <a:dk2>
        <a:srgbClr val="617A86"/>
      </a:dk2>
      <a:lt2>
        <a:srgbClr val="A1BECC"/>
      </a:lt2>
      <a:accent1>
        <a:srgbClr val="00D1C6"/>
      </a:accent1>
      <a:accent2>
        <a:srgbClr val="00ACC3"/>
      </a:accent2>
      <a:accent3>
        <a:srgbClr val="BBCD00"/>
      </a:accent3>
      <a:accent4>
        <a:srgbClr val="65BB48"/>
      </a:accent4>
      <a:accent5>
        <a:srgbClr val="F8BB00"/>
      </a:accent5>
      <a:accent6>
        <a:srgbClr val="EF6222"/>
      </a:accent6>
      <a:hlink>
        <a:srgbClr val="617A86"/>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1680</TotalTime>
  <Words>1687</Words>
  <Application>Microsoft Office PowerPoint</Application>
  <PresentationFormat>Presentación en pantalla (16:9)</PresentationFormat>
  <Paragraphs>85</Paragraphs>
  <Slides>26</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26</vt:i4>
      </vt:variant>
    </vt:vector>
  </HeadingPairs>
  <TitlesOfParts>
    <vt:vector size="33" baseType="lpstr">
      <vt:lpstr>Narkisim</vt:lpstr>
      <vt:lpstr>Arial</vt:lpstr>
      <vt:lpstr>Nixie One</vt:lpstr>
      <vt:lpstr>StoneSerif</vt:lpstr>
      <vt:lpstr>Varela Round</vt:lpstr>
      <vt:lpstr>StoneSerif-Italic</vt:lpstr>
      <vt:lpstr>Puck template</vt:lpstr>
      <vt:lpstr>Herramientas para el Análisis del Entorno</vt:lpstr>
      <vt:lpstr>Identificar los Insights</vt:lpstr>
      <vt:lpstr>Presentación de PowerPoint</vt:lpstr>
      <vt:lpstr>El Planning una Herramienta en sí Misma</vt:lpstr>
      <vt:lpstr>¿Cómo se desarrolla el Proceso Creativo mediante el Uso de Herramientas?</vt:lpstr>
      <vt:lpstr>El Briefing Creativo como Herramienta</vt:lpstr>
      <vt:lpstr>Finalidad del Brief Creativo…</vt:lpstr>
      <vt:lpstr>Una Publicidad que la Audiencia escuche…</vt:lpstr>
      <vt:lpstr>Las ideas creativas van por buen camino…</vt:lpstr>
      <vt:lpstr>La Iniciativa es del Creativo…</vt:lpstr>
      <vt:lpstr>El Planner colabora con los Creativos…</vt:lpstr>
      <vt:lpstr>Comprensión del Consumidor… </vt:lpstr>
      <vt:lpstr>El Planner y la Investigación Estratégica</vt:lpstr>
      <vt:lpstr>El Planner y la Investigación Estratégica</vt:lpstr>
      <vt:lpstr>Análisis de la Situación de Mercados</vt:lpstr>
      <vt:lpstr>Tendencias de Mercado e Insights</vt:lpstr>
      <vt:lpstr>Insights</vt:lpstr>
      <vt:lpstr>Desarrollo de Primeras Fases de Estrategia Creativa</vt:lpstr>
      <vt:lpstr>Del Concepto Creativo al Eje de Comunicación</vt:lpstr>
      <vt:lpstr>El Insight como Mina…</vt:lpstr>
      <vt:lpstr>Insights y Vida Cotidiana</vt:lpstr>
      <vt:lpstr>Insights y la Cotidianidad</vt:lpstr>
      <vt:lpstr>Cabe destacar que…</vt:lpstr>
      <vt:lpstr>Herramientas para Foco Estratégico y Arquitectura de Marca</vt:lpstr>
      <vt:lpstr>Herramienta 3C: Cliente, Contexto y Consumidor</vt:lpstr>
      <vt:lpstr>Técnicas de Levantamiento de Información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Usuario</dc:creator>
  <cp:lastModifiedBy>Usuario</cp:lastModifiedBy>
  <cp:revision>79</cp:revision>
  <dcterms:modified xsi:type="dcterms:W3CDTF">2021-11-28T22:32:35Z</dcterms:modified>
</cp:coreProperties>
</file>