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8"/>
  </p:notesMasterIdLst>
  <p:sldIdLst>
    <p:sldId id="256" r:id="rId2"/>
    <p:sldId id="261" r:id="rId3"/>
    <p:sldId id="263" r:id="rId4"/>
    <p:sldId id="264" r:id="rId5"/>
    <p:sldId id="262" r:id="rId6"/>
    <p:sldId id="265" r:id="rId7"/>
    <p:sldId id="266" r:id="rId8"/>
    <p:sldId id="267" r:id="rId9"/>
    <p:sldId id="268" r:id="rId10"/>
    <p:sldId id="270" r:id="rId11"/>
    <p:sldId id="271" r:id="rId12"/>
    <p:sldId id="272" r:id="rId13"/>
    <p:sldId id="273" r:id="rId14"/>
    <p:sldId id="274" r:id="rId15"/>
    <p:sldId id="275" r:id="rId16"/>
    <p:sldId id="276"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AD8C"/>
    <a:srgbClr val="FF856D"/>
    <a:srgbClr val="FF2549"/>
    <a:srgbClr val="003635"/>
    <a:srgbClr val="005856"/>
    <a:srgbClr val="9EFF29"/>
    <a:srgbClr val="007033"/>
    <a:srgbClr val="5EEC3C"/>
    <a:srgbClr val="F1C88B"/>
    <a:srgbClr val="FE92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96"/>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‹Nº›</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1825" y="1467475"/>
            <a:ext cx="7989723" cy="1423210"/>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r>
              <a:rPr lang="en-US" dirty="0" smtClean="0"/>
              <a:t/>
            </a:r>
            <a:br>
              <a:rPr lang="en-US" dirty="0" smtClean="0"/>
            </a:br>
            <a:r>
              <a:rPr lang="en-US" dirty="0" smtClean="0"/>
              <a:t>Master </a:t>
            </a:r>
            <a:r>
              <a:rPr lang="en-US" dirty="0"/>
              <a:t>title style</a:t>
            </a:r>
          </a:p>
        </p:txBody>
      </p:sp>
      <p:sp>
        <p:nvSpPr>
          <p:cNvPr id="3" name="Subtitle 2"/>
          <p:cNvSpPr>
            <a:spLocks noGrp="1"/>
          </p:cNvSpPr>
          <p:nvPr>
            <p:ph type="subTitle" idx="1"/>
          </p:nvPr>
        </p:nvSpPr>
        <p:spPr>
          <a:xfrm>
            <a:off x="704454" y="2890693"/>
            <a:ext cx="7975483" cy="685791"/>
          </a:xfrm>
        </p:spPr>
        <p:txBody>
          <a:bodyPr>
            <a:normAutofit/>
          </a:bodyPr>
          <a:lstStyle>
            <a:lvl1pPr marL="0" indent="0" algn="r">
              <a:buNone/>
              <a:defRPr sz="2800" b="0" i="0">
                <a:solidFill>
                  <a:srgbClr val="D8AD8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A11CB783-B3EB-4A66-BDA6-C8B9BE795F9A}"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EEBDC-4488-4DDB-9A06-669525870218}" type="datetime1">
              <a:rPr lang="en-US" smtClean="0"/>
              <a:t>12/1/2021</a:t>
            </a:fld>
            <a:endParaRPr lang="en-US"/>
          </a:p>
        </p:txBody>
      </p:sp>
      <p:sp>
        <p:nvSpPr>
          <p:cNvPr id="6" name="Footer Placeholder 5"/>
          <p:cNvSpPr>
            <a:spLocks noGrp="1"/>
          </p:cNvSpPr>
          <p:nvPr>
            <p:ph type="ftr" sz="quarter" idx="11"/>
          </p:nvPr>
        </p:nvSpPr>
        <p:spPr/>
        <p:txBody>
          <a:bodyPr/>
          <a:lstStyle/>
          <a:p>
            <a:r>
              <a:rPr lang="en-US" smtClean="0"/>
              <a:t>PROF. BELKIS CAMACARO</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089D8D-513F-4615-8120-259E8A87B28B}"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FFCADF-C0E4-4973-8DB3-3B8C5BE81530}"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6842" y="327573"/>
            <a:ext cx="8246070" cy="763526"/>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26843" y="1260987"/>
            <a:ext cx="8246070" cy="3276870"/>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254ED3D-B11B-4372-894B-EEF8DB977139}"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43549" y="465530"/>
            <a:ext cx="6880122" cy="725349"/>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1843549" y="1229055"/>
            <a:ext cx="6880122" cy="3511061"/>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9360EE1-90C9-47BC-AC4B-74C22F4AE831}"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EC2FD-CB15-4CF4-AF6E-FC0D776C07F9}" type="datetime1">
              <a:rPr lang="en-US" smtClean="0"/>
              <a:t>12/1/2021</a:t>
            </a:fld>
            <a:endParaRPr lang="en-US"/>
          </a:p>
        </p:txBody>
      </p:sp>
      <p:sp>
        <p:nvSpPr>
          <p:cNvPr id="5" name="Footer Placeholder 4"/>
          <p:cNvSpPr>
            <a:spLocks noGrp="1"/>
          </p:cNvSpPr>
          <p:nvPr>
            <p:ph type="ftr" sz="quarter" idx="11"/>
          </p:nvPr>
        </p:nvSpPr>
        <p:spPr/>
        <p:txBody>
          <a:bodyPr/>
          <a:lstStyle/>
          <a:p>
            <a:r>
              <a:rPr lang="en-US" smtClean="0"/>
              <a:t>PROF. BELKIS CAMACARO</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D109DF-5D27-474E-937E-0864A206958D}" type="datetime1">
              <a:rPr lang="en-US" smtClean="0"/>
              <a:t>12/1/2021</a:t>
            </a:fld>
            <a:endParaRPr lang="en-US"/>
          </a:p>
        </p:txBody>
      </p:sp>
      <p:sp>
        <p:nvSpPr>
          <p:cNvPr id="6" name="Footer Placeholder 5"/>
          <p:cNvSpPr>
            <a:spLocks noGrp="1"/>
          </p:cNvSpPr>
          <p:nvPr>
            <p:ph type="ftr" sz="quarter" idx="11"/>
          </p:nvPr>
        </p:nvSpPr>
        <p:spPr/>
        <p:txBody>
          <a:bodyPr/>
          <a:lstStyle/>
          <a:p>
            <a:r>
              <a:rPr lang="en-US" smtClean="0"/>
              <a:t>PROF. BELKIS CAMACARO</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317" y="242147"/>
            <a:ext cx="8093365"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96535"/>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68932"/>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96535"/>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68932"/>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45CF92E-7932-4573-8AE6-5EB617D32D02}" type="datetime1">
              <a:rPr lang="en-US" smtClean="0"/>
              <a:t>12/1/2021</a:t>
            </a:fld>
            <a:endParaRPr lang="en-US"/>
          </a:p>
        </p:txBody>
      </p:sp>
      <p:sp>
        <p:nvSpPr>
          <p:cNvPr id="8" name="Footer Placeholder 7"/>
          <p:cNvSpPr>
            <a:spLocks noGrp="1"/>
          </p:cNvSpPr>
          <p:nvPr>
            <p:ph type="ftr" sz="quarter" idx="11"/>
          </p:nvPr>
        </p:nvSpPr>
        <p:spPr/>
        <p:txBody>
          <a:bodyPr/>
          <a:lstStyle/>
          <a:p>
            <a:r>
              <a:rPr lang="en-US" smtClean="0"/>
              <a:t>PROF. BELKIS CAMACARO</a:t>
            </a:r>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689D0A-FB76-4E67-AD7C-DC484C7DDDB5}" type="datetime1">
              <a:rPr lang="en-US" smtClean="0"/>
              <a:t>12/1/2021</a:t>
            </a:fld>
            <a:endParaRPr lang="en-US"/>
          </a:p>
        </p:txBody>
      </p:sp>
      <p:sp>
        <p:nvSpPr>
          <p:cNvPr id="4" name="Footer Placeholder 3"/>
          <p:cNvSpPr>
            <a:spLocks noGrp="1"/>
          </p:cNvSpPr>
          <p:nvPr>
            <p:ph type="ftr" sz="quarter" idx="11"/>
          </p:nvPr>
        </p:nvSpPr>
        <p:spPr/>
        <p:txBody>
          <a:bodyPr/>
          <a:lstStyle/>
          <a:p>
            <a:r>
              <a:rPr lang="en-US" smtClean="0"/>
              <a:t>PROF. BELKIS CAMACARO</a:t>
            </a:r>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ECDB0-BD9D-4CB0-A0A7-901A694121F9}" type="datetime1">
              <a:rPr lang="en-US" smtClean="0"/>
              <a:t>12/1/2021</a:t>
            </a:fld>
            <a:endParaRPr lang="en-US"/>
          </a:p>
        </p:txBody>
      </p:sp>
      <p:sp>
        <p:nvSpPr>
          <p:cNvPr id="3" name="Footer Placeholder 2"/>
          <p:cNvSpPr>
            <a:spLocks noGrp="1"/>
          </p:cNvSpPr>
          <p:nvPr>
            <p:ph type="ftr" sz="quarter" idx="11"/>
          </p:nvPr>
        </p:nvSpPr>
        <p:spPr/>
        <p:txBody>
          <a:bodyPr/>
          <a:lstStyle/>
          <a:p>
            <a:r>
              <a:rPr lang="en-US" smtClean="0"/>
              <a:t>PROF. BELKIS CAMACARO</a:t>
            </a:r>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3A261E-20D9-4829-9F2B-2A7926B3C42C}" type="datetime1">
              <a:rPr lang="en-US" smtClean="0"/>
              <a:t>12/1/2021</a:t>
            </a:fld>
            <a:endParaRPr lang="en-US"/>
          </a:p>
        </p:txBody>
      </p:sp>
      <p:sp>
        <p:nvSpPr>
          <p:cNvPr id="6" name="Footer Placeholder 5"/>
          <p:cNvSpPr>
            <a:spLocks noGrp="1"/>
          </p:cNvSpPr>
          <p:nvPr>
            <p:ph type="ftr" sz="quarter" idx="11"/>
          </p:nvPr>
        </p:nvSpPr>
        <p:spPr/>
        <p:txBody>
          <a:bodyPr/>
          <a:lstStyle/>
          <a:p>
            <a:r>
              <a:rPr lang="en-US" smtClean="0"/>
              <a:t>PROF. BELKIS CAMACARO</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‹Nº›</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41C5C65-05A6-4688-B3E6-ED39B832F37B}" type="datetime1">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PROF. BELKIS CAMACARO</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‹Nº›</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3728" y="1460091"/>
            <a:ext cx="8203575" cy="1364225"/>
          </a:xfrm>
        </p:spPr>
        <p:txBody>
          <a:bodyPr>
            <a:normAutofit/>
          </a:bodyPr>
          <a:lstStyle/>
          <a:p>
            <a:r>
              <a:rPr lang="en-US" dirty="0" smtClean="0">
                <a:effectLst>
                  <a:outerShdw blurRad="38100" dist="38100" dir="2700000" algn="tl">
                    <a:srgbClr val="000000">
                      <a:alpha val="43137"/>
                    </a:srgbClr>
                  </a:outerShdw>
                </a:effectLst>
              </a:rPr>
              <a:t>TENDENCIAS DESDE 2017 </a:t>
            </a:r>
            <a:br>
              <a:rPr lang="en-US"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61104" y="3029545"/>
            <a:ext cx="8188953" cy="763525"/>
          </a:xfrm>
        </p:spPr>
        <p:txBody>
          <a:bodyPr/>
          <a:lstStyle/>
          <a:p>
            <a:r>
              <a:rPr lang="en-US" dirty="0" smtClean="0"/>
              <a:t>Prof. </a:t>
            </a:r>
            <a:r>
              <a:rPr lang="en-US" dirty="0" err="1" smtClean="0"/>
              <a:t>Belkis</a:t>
            </a:r>
            <a:r>
              <a:rPr lang="en-US" dirty="0" smtClean="0"/>
              <a:t> </a:t>
            </a:r>
            <a:r>
              <a:rPr lang="en-US" dirty="0" err="1" smtClean="0"/>
              <a:t>Camacaro</a:t>
            </a:r>
            <a:endParaRPr lang="en-US"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2020</a:t>
            </a:r>
          </a:p>
        </p:txBody>
      </p:sp>
      <p:sp>
        <p:nvSpPr>
          <p:cNvPr id="3" name="2 Marcador de contenido"/>
          <p:cNvSpPr>
            <a:spLocks noGrp="1"/>
          </p:cNvSpPr>
          <p:nvPr>
            <p:ph idx="1"/>
          </p:nvPr>
        </p:nvSpPr>
        <p:spPr/>
        <p:txBody>
          <a:bodyPr>
            <a:normAutofit fontScale="92500" lnSpcReduction="20000"/>
          </a:bodyPr>
          <a:lstStyle/>
          <a:p>
            <a:pPr algn="just"/>
            <a:r>
              <a:rPr lang="es-VE" dirty="0"/>
              <a:t>Las tres disciplinas que solucionan las agencias digitales son, principalmente, la Producción Digital, la Estrategia Digital y las acciones en Medios Sociales y Blogs.</a:t>
            </a:r>
          </a:p>
          <a:p>
            <a:pPr algn="just"/>
            <a:endParaRPr lang="es-VE" dirty="0"/>
          </a:p>
          <a:p>
            <a:pPr algn="just"/>
            <a:r>
              <a:rPr lang="es-VE" dirty="0"/>
              <a:t>Cuando se pide a los anunciantes colombianos definir a la agencia Digital ‘ideal’, las características que mencionan con mayor frecuencia son la Creatividad/Ideas Innovadoras, el Conocimiento del mercado/marca/cliente y la Investigación/Datos/Herramientas.</a:t>
            </a:r>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10</a:t>
            </a:fld>
            <a:endParaRPr lang="en-US"/>
          </a:p>
        </p:txBody>
      </p:sp>
    </p:spTree>
    <p:extLst>
      <p:ext uri="{BB962C8B-B14F-4D97-AF65-F5344CB8AC3E}">
        <p14:creationId xmlns:p14="http://schemas.microsoft.com/office/powerpoint/2010/main" val="90975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2020</a:t>
            </a:r>
          </a:p>
        </p:txBody>
      </p:sp>
      <p:sp>
        <p:nvSpPr>
          <p:cNvPr id="3" name="2 Marcador de contenido"/>
          <p:cNvSpPr>
            <a:spLocks noGrp="1"/>
          </p:cNvSpPr>
          <p:nvPr>
            <p:ph idx="1"/>
          </p:nvPr>
        </p:nvSpPr>
        <p:spPr/>
        <p:txBody>
          <a:bodyPr>
            <a:normAutofit/>
          </a:bodyPr>
          <a:lstStyle/>
          <a:p>
            <a:pPr algn="just"/>
            <a:r>
              <a:rPr lang="es-VE" sz="2400" dirty="0" smtClean="0"/>
              <a:t>Los </a:t>
            </a:r>
            <a:r>
              <a:rPr lang="es-VE" sz="2400" dirty="0"/>
              <a:t>clientes demandan datos, conocimiento y experiencia a sus agencias para facilitarles la toma de decisiones en un entorno cada vez más incierto. Si las agencias apuestan por reforzar sus capacidades en Data y Tecnología se convertirán en socios aún más imprescindibles para sus clientes uniendo ese talento a sus fortalezas en Estrategia y Creatividad con las que no cuentan otros </a:t>
            </a:r>
            <a:r>
              <a:rPr lang="es-VE" sz="2400" dirty="0" smtClean="0"/>
              <a:t>agentes.</a:t>
            </a:r>
            <a:endParaRPr lang="es-VE" sz="2400"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11</a:t>
            </a:fld>
            <a:endParaRPr lang="en-US"/>
          </a:p>
        </p:txBody>
      </p:sp>
    </p:spTree>
    <p:extLst>
      <p:ext uri="{BB962C8B-B14F-4D97-AF65-F5344CB8AC3E}">
        <p14:creationId xmlns:p14="http://schemas.microsoft.com/office/powerpoint/2010/main" val="2849620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2020</a:t>
            </a:r>
          </a:p>
        </p:txBody>
      </p:sp>
      <p:sp>
        <p:nvSpPr>
          <p:cNvPr id="3" name="2 Marcador de contenido"/>
          <p:cNvSpPr>
            <a:spLocks noGrp="1"/>
          </p:cNvSpPr>
          <p:nvPr>
            <p:ph idx="1"/>
          </p:nvPr>
        </p:nvSpPr>
        <p:spPr/>
        <p:txBody>
          <a:bodyPr>
            <a:normAutofit/>
          </a:bodyPr>
          <a:lstStyle/>
          <a:p>
            <a:pPr algn="just"/>
            <a:r>
              <a:rPr lang="es-VE" sz="2000" dirty="0"/>
              <a:t>Es muy notorio cómo han evolucionado las relaciones con las agencias digitales tanto en Colombia como en el mundo. Hoy en día son relaciones continuas (no por proyecto) y remuneradas por igualas muy cercanas en promedio a las igualas en publicidad. Todavía son escasos los casos en los que los anunciantes premian a sus agencias digitales con </a:t>
            </a:r>
            <a:r>
              <a:rPr lang="es-VE" sz="2000" dirty="0" err="1"/>
              <a:t>bonus</a:t>
            </a:r>
            <a:r>
              <a:rPr lang="es-VE" sz="2000" dirty="0"/>
              <a:t> por resultados, pero ya detectamos un aumento de los mismos respecto a la anterior edición del </a:t>
            </a:r>
            <a:r>
              <a:rPr lang="es-VE" sz="2000" dirty="0" smtClean="0"/>
              <a:t>estudio.</a:t>
            </a:r>
            <a:endParaRPr lang="es-VE" sz="2000"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12</a:t>
            </a:fld>
            <a:endParaRPr lang="en-US"/>
          </a:p>
        </p:txBody>
      </p:sp>
    </p:spTree>
    <p:extLst>
      <p:ext uri="{BB962C8B-B14F-4D97-AF65-F5344CB8AC3E}">
        <p14:creationId xmlns:p14="http://schemas.microsoft.com/office/powerpoint/2010/main" val="4279869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2020</a:t>
            </a:r>
          </a:p>
        </p:txBody>
      </p:sp>
      <p:sp>
        <p:nvSpPr>
          <p:cNvPr id="3" name="2 Marcador de contenido"/>
          <p:cNvSpPr>
            <a:spLocks noGrp="1"/>
          </p:cNvSpPr>
          <p:nvPr>
            <p:ph idx="1"/>
          </p:nvPr>
        </p:nvSpPr>
        <p:spPr/>
        <p:txBody>
          <a:bodyPr>
            <a:normAutofit/>
          </a:bodyPr>
          <a:lstStyle/>
          <a:p>
            <a:pPr algn="just"/>
            <a:r>
              <a:rPr lang="es-VE" sz="2400" dirty="0"/>
              <a:t>La satisfacción de los anunciantes colombianos con sus agencias digitales es clara y, con un 77.6%, obtienen el mejor dato entre las diferentes agencias creativas. Los </a:t>
            </a:r>
            <a:r>
              <a:rPr lang="es-VE" sz="2400" dirty="0" err="1"/>
              <a:t>marketers</a:t>
            </a:r>
            <a:r>
              <a:rPr lang="es-VE" sz="2400" dirty="0"/>
              <a:t> les adjudican además un 29.6% de contribución al crecimiento de sus negocios y no es por tanto de extrañar que sólo el 11.8% de ellos declare tener intención de cambiar. </a:t>
            </a:r>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13</a:t>
            </a:fld>
            <a:endParaRPr lang="en-US"/>
          </a:p>
        </p:txBody>
      </p:sp>
    </p:spTree>
    <p:extLst>
      <p:ext uri="{BB962C8B-B14F-4D97-AF65-F5344CB8AC3E}">
        <p14:creationId xmlns:p14="http://schemas.microsoft.com/office/powerpoint/2010/main" val="267519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2020</a:t>
            </a:r>
            <a:endParaRPr lang="es-VE" dirty="0"/>
          </a:p>
        </p:txBody>
      </p:sp>
      <p:sp>
        <p:nvSpPr>
          <p:cNvPr id="3" name="2 Marcador de contenido"/>
          <p:cNvSpPr>
            <a:spLocks noGrp="1"/>
          </p:cNvSpPr>
          <p:nvPr>
            <p:ph idx="1"/>
          </p:nvPr>
        </p:nvSpPr>
        <p:spPr/>
        <p:txBody>
          <a:bodyPr>
            <a:normAutofit/>
          </a:bodyPr>
          <a:lstStyle/>
          <a:p>
            <a:pPr algn="just"/>
            <a:r>
              <a:rPr lang="es-VE" sz="2000" dirty="0" smtClean="0"/>
              <a:t>Los </a:t>
            </a:r>
            <a:r>
              <a:rPr lang="es-VE" sz="2000" dirty="0"/>
              <a:t>anunciantes colombianos valoran en general a sus agencias mucho mejor que hace dos años. Aprecian especialmente sus aportaciones en áreas como la estrategia, la creatividad y el servicio y se las valora mejor en digital, con una mejor oferta en la relación calidad/precio y aportando mayor valor a sus empresas y rentabilidad a sus inversiones. Es el momento de que las agencias comiencen a evolucionar ofreciendo más servicios, capacitando a sus equipos en nuevos territorios y/o atrayendo nuevo </a:t>
            </a:r>
            <a:r>
              <a:rPr lang="es-VE" sz="2000" dirty="0" smtClean="0"/>
              <a:t>talento </a:t>
            </a:r>
            <a:endParaRPr lang="es-VE" sz="2000"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14</a:t>
            </a:fld>
            <a:endParaRPr lang="en-US"/>
          </a:p>
        </p:txBody>
      </p:sp>
    </p:spTree>
    <p:extLst>
      <p:ext uri="{BB962C8B-B14F-4D97-AF65-F5344CB8AC3E}">
        <p14:creationId xmlns:p14="http://schemas.microsoft.com/office/powerpoint/2010/main" val="3891296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a:t>
            </a:r>
            <a:r>
              <a:rPr lang="es-VE" dirty="0" smtClean="0"/>
              <a:t>2020-2021 España</a:t>
            </a:r>
            <a:endParaRPr lang="es-VE" dirty="0"/>
          </a:p>
        </p:txBody>
      </p:sp>
      <p:sp>
        <p:nvSpPr>
          <p:cNvPr id="3" name="2 Marcador de contenido"/>
          <p:cNvSpPr>
            <a:spLocks noGrp="1"/>
          </p:cNvSpPr>
          <p:nvPr>
            <p:ph idx="1"/>
          </p:nvPr>
        </p:nvSpPr>
        <p:spPr/>
        <p:txBody>
          <a:bodyPr>
            <a:noAutofit/>
          </a:bodyPr>
          <a:lstStyle/>
          <a:p>
            <a:pPr marL="0" indent="0" algn="just">
              <a:buNone/>
            </a:pPr>
            <a:r>
              <a:rPr lang="es-VE" sz="1800" dirty="0" smtClean="0"/>
              <a:t>-España </a:t>
            </a:r>
            <a:r>
              <a:rPr lang="es-VE" sz="1800" dirty="0"/>
              <a:t>es el tercer país de los analizados que más invierte en el </a:t>
            </a:r>
            <a:r>
              <a:rPr lang="es-VE" sz="1800" dirty="0" smtClean="0"/>
              <a:t>área digital</a:t>
            </a:r>
            <a:endParaRPr lang="es-VE" sz="1800" dirty="0"/>
          </a:p>
          <a:p>
            <a:pPr marL="0" indent="0" algn="just">
              <a:buNone/>
            </a:pPr>
            <a:r>
              <a:rPr lang="es-VE" sz="1800" dirty="0" smtClean="0"/>
              <a:t>-Los </a:t>
            </a:r>
            <a:r>
              <a:rPr lang="es-VE" sz="1800" dirty="0"/>
              <a:t>índices de satisfacción de los anunciantes españoles con </a:t>
            </a:r>
            <a:r>
              <a:rPr lang="es-VE" sz="1800" dirty="0" smtClean="0"/>
              <a:t>sus agencias </a:t>
            </a:r>
            <a:r>
              <a:rPr lang="es-VE" sz="1800" dirty="0"/>
              <a:t>son los más altos de la historia</a:t>
            </a:r>
          </a:p>
          <a:p>
            <a:pPr marL="0" indent="0" algn="just">
              <a:buNone/>
            </a:pPr>
            <a:r>
              <a:rPr lang="es-VE" sz="1800" dirty="0"/>
              <a:t>-</a:t>
            </a:r>
            <a:r>
              <a:rPr lang="es-VE" sz="1800" dirty="0" smtClean="0"/>
              <a:t>Solo </a:t>
            </a:r>
            <a:r>
              <a:rPr lang="es-VE" sz="1800" dirty="0"/>
              <a:t>un 3% de los anunciantes declaran estar insatisfechos con </a:t>
            </a:r>
            <a:r>
              <a:rPr lang="es-VE" sz="1800" dirty="0" smtClean="0"/>
              <a:t>el trabajo </a:t>
            </a:r>
            <a:r>
              <a:rPr lang="es-VE" sz="1800" dirty="0"/>
              <a:t>de sus agencias creativas y un 2% con las agencias de medios</a:t>
            </a:r>
          </a:p>
          <a:p>
            <a:pPr marL="0" indent="0" algn="just">
              <a:buNone/>
            </a:pPr>
            <a:r>
              <a:rPr lang="es-VE" sz="1800" dirty="0" smtClean="0"/>
              <a:t>-Los </a:t>
            </a:r>
            <a:r>
              <a:rPr lang="es-VE" sz="1800" dirty="0"/>
              <a:t>anunciantes consideran que las agencias contribuyen al crecimiento </a:t>
            </a:r>
            <a:r>
              <a:rPr lang="es-VE" sz="1800" dirty="0" smtClean="0"/>
              <a:t>de su </a:t>
            </a:r>
            <a:r>
              <a:rPr lang="es-VE" sz="1800" dirty="0"/>
              <a:t>negocio en un 24%</a:t>
            </a:r>
          </a:p>
          <a:p>
            <a:pPr marL="0" indent="0" algn="just">
              <a:buNone/>
            </a:pPr>
            <a:r>
              <a:rPr lang="es-VE" sz="1800" dirty="0" smtClean="0"/>
              <a:t>-Las </a:t>
            </a:r>
            <a:r>
              <a:rPr lang="es-VE" sz="1800" dirty="0"/>
              <a:t>agencias españolas mejoran sus valoraciones en el 90% de </a:t>
            </a:r>
            <a:r>
              <a:rPr lang="es-VE" sz="1800" dirty="0" smtClean="0"/>
              <a:t>los indicadores </a:t>
            </a:r>
            <a:r>
              <a:rPr lang="es-VE" sz="1800" dirty="0"/>
              <a:t>que se analizan</a:t>
            </a:r>
          </a:p>
          <a:p>
            <a:pPr marL="0" indent="0" algn="just">
              <a:buNone/>
            </a:pPr>
            <a:r>
              <a:rPr lang="es-VE" sz="1800" dirty="0"/>
              <a:t>-</a:t>
            </a:r>
            <a:r>
              <a:rPr lang="es-VE" sz="1800" dirty="0" smtClean="0"/>
              <a:t>El </a:t>
            </a:r>
            <a:r>
              <a:rPr lang="es-VE" sz="1800" dirty="0"/>
              <a:t>principal reto que los anunciantes mencionan para sí mismos </a:t>
            </a:r>
            <a:r>
              <a:rPr lang="es-VE" sz="1800" dirty="0" smtClean="0"/>
              <a:t>sigue siendo </a:t>
            </a:r>
            <a:r>
              <a:rPr lang="es-VE" sz="1800" dirty="0"/>
              <a:t>un mayor conocimiento del consumidor</a:t>
            </a:r>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15</a:t>
            </a:fld>
            <a:endParaRPr lang="en-US"/>
          </a:p>
        </p:txBody>
      </p:sp>
    </p:spTree>
    <p:extLst>
      <p:ext uri="{BB962C8B-B14F-4D97-AF65-F5344CB8AC3E}">
        <p14:creationId xmlns:p14="http://schemas.microsoft.com/office/powerpoint/2010/main" val="696885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a:t>Agency </a:t>
            </a:r>
            <a:r>
              <a:rPr lang="es-VE" dirty="0" err="1"/>
              <a:t>Scope</a:t>
            </a:r>
            <a:r>
              <a:rPr lang="es-VE" dirty="0"/>
              <a:t> </a:t>
            </a:r>
            <a:r>
              <a:rPr lang="es-VE" dirty="0" smtClean="0"/>
              <a:t>2020-2021 España</a:t>
            </a:r>
            <a:endParaRPr lang="es-VE"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VE" dirty="0"/>
              <a:t>Los principales desafíos que los responsables de marketing mencionan para </a:t>
            </a:r>
            <a:r>
              <a:rPr lang="es-VE" dirty="0" smtClean="0"/>
              <a:t>sus propias </a:t>
            </a:r>
            <a:r>
              <a:rPr lang="es-VE" dirty="0"/>
              <a:t>compañías en los próximos años son un mejor Conocimiento del Consumidor, </a:t>
            </a:r>
            <a:r>
              <a:rPr lang="es-VE" dirty="0" smtClean="0"/>
              <a:t>Diferenciación </a:t>
            </a:r>
            <a:r>
              <a:rPr lang="es-VE" dirty="0"/>
              <a:t>de la Competencia y una Mayor apuesta/inversión en digital. </a:t>
            </a:r>
            <a:endParaRPr lang="es-VE" dirty="0" smtClean="0"/>
          </a:p>
          <a:p>
            <a:pPr marL="0" indent="0" algn="just">
              <a:buNone/>
            </a:pPr>
            <a:r>
              <a:rPr lang="es-VE" dirty="0" smtClean="0"/>
              <a:t>Por </a:t>
            </a:r>
            <a:r>
              <a:rPr lang="es-VE" dirty="0"/>
              <a:t>otro </a:t>
            </a:r>
            <a:r>
              <a:rPr lang="es-VE" dirty="0" smtClean="0"/>
              <a:t>lado, los </a:t>
            </a:r>
            <a:r>
              <a:rPr lang="es-VE" dirty="0"/>
              <a:t>retos que destacan para sus agencias creativas son </a:t>
            </a:r>
            <a:r>
              <a:rPr lang="es-VE" dirty="0" smtClean="0"/>
              <a:t>reforzar </a:t>
            </a:r>
            <a:r>
              <a:rPr lang="es-VE" dirty="0"/>
              <a:t>la creatividad y </a:t>
            </a:r>
            <a:r>
              <a:rPr lang="es-VE" dirty="0" smtClean="0"/>
              <a:t>la Innovación</a:t>
            </a:r>
            <a:r>
              <a:rPr lang="es-VE" dirty="0"/>
              <a:t>, </a:t>
            </a:r>
            <a:r>
              <a:rPr lang="es-VE" dirty="0" smtClean="0"/>
              <a:t>apostar/invertir </a:t>
            </a:r>
            <a:r>
              <a:rPr lang="es-VE" dirty="0"/>
              <a:t>más en Digital y </a:t>
            </a:r>
            <a:r>
              <a:rPr lang="es-VE" dirty="0" smtClean="0"/>
              <a:t>diferenciarse </a:t>
            </a:r>
            <a:r>
              <a:rPr lang="es-VE" dirty="0"/>
              <a:t>de la Competencia y para </a:t>
            </a:r>
            <a:r>
              <a:rPr lang="es-VE" dirty="0" smtClean="0"/>
              <a:t>las agencias </a:t>
            </a:r>
            <a:r>
              <a:rPr lang="es-VE" dirty="0"/>
              <a:t>de medios mencionan sobre todo mejorar el Conocimiento del </a:t>
            </a:r>
            <a:r>
              <a:rPr lang="es-VE" dirty="0" smtClean="0"/>
              <a:t>consumidor, seguido </a:t>
            </a:r>
            <a:r>
              <a:rPr lang="es-VE" dirty="0"/>
              <a:t>de </a:t>
            </a:r>
            <a:r>
              <a:rPr lang="es-VE" dirty="0" smtClean="0"/>
              <a:t>diferenciarse </a:t>
            </a:r>
            <a:r>
              <a:rPr lang="es-VE" dirty="0"/>
              <a:t>de la competencia y Apostar/invertir más en Digital.</a:t>
            </a:r>
          </a:p>
          <a:p>
            <a:pPr marL="0" indent="0" algn="just">
              <a:buNone/>
            </a:pPr>
            <a:endParaRPr lang="es-VE"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16</a:t>
            </a:fld>
            <a:endParaRPr lang="en-US"/>
          </a:p>
        </p:txBody>
      </p:sp>
    </p:spTree>
    <p:extLst>
      <p:ext uri="{BB962C8B-B14F-4D97-AF65-F5344CB8AC3E}">
        <p14:creationId xmlns:p14="http://schemas.microsoft.com/office/powerpoint/2010/main" val="659133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VE" dirty="0" smtClean="0"/>
              <a:t>AGENCY SCOPE</a:t>
            </a:r>
            <a:endParaRPr lang="es-VE" dirty="0"/>
          </a:p>
        </p:txBody>
      </p:sp>
      <p:sp>
        <p:nvSpPr>
          <p:cNvPr id="5" name="4 Marcador de contenido"/>
          <p:cNvSpPr>
            <a:spLocks noGrp="1"/>
          </p:cNvSpPr>
          <p:nvPr>
            <p:ph idx="1"/>
          </p:nvPr>
        </p:nvSpPr>
        <p:spPr/>
        <p:txBody>
          <a:bodyPr>
            <a:normAutofit/>
          </a:bodyPr>
          <a:lstStyle/>
          <a:p>
            <a:pPr marL="0" indent="0" algn="just">
              <a:buNone/>
            </a:pPr>
            <a:r>
              <a:rPr lang="es-VE" sz="2000" dirty="0" smtClean="0"/>
              <a:t>Existe a nivel mundial un ranking que se hace a nivel de agencias y cuya periodicidad es cada dos años, dicho ranking se conoce con el nombre de Agency </a:t>
            </a:r>
            <a:r>
              <a:rPr lang="es-VE" sz="2000" dirty="0" err="1" smtClean="0"/>
              <a:t>Scope</a:t>
            </a:r>
            <a:r>
              <a:rPr lang="es-VE" sz="2000" dirty="0" smtClean="0"/>
              <a:t>.</a:t>
            </a:r>
          </a:p>
          <a:p>
            <a:pPr marL="0" indent="0" algn="just">
              <a:buNone/>
            </a:pPr>
            <a:r>
              <a:rPr lang="es-VE" sz="2000" dirty="0" smtClean="0"/>
              <a:t>Desde el año 2017 vienen observándose ciertas tendencias en función de ciertos criterios fundamentales entre los cuales destacan creatividad/innovación, conocimiento del mercado, marca y cliente entre otros, de ahí que el Agency </a:t>
            </a:r>
            <a:r>
              <a:rPr lang="es-VE" sz="2000" dirty="0" err="1" smtClean="0"/>
              <a:t>Scope</a:t>
            </a:r>
            <a:r>
              <a:rPr lang="es-VE" sz="2000" dirty="0" smtClean="0"/>
              <a:t> (2017-2019) destaque como criterios para la selección de agencias creativas o de medios, la creatividad/innovación, conocimiento del mercado, marca, cliente y la organización de una agencia más horizontal.</a:t>
            </a:r>
          </a:p>
        </p:txBody>
      </p:sp>
      <p:sp>
        <p:nvSpPr>
          <p:cNvPr id="6" name="5 Marcador de pie de página"/>
          <p:cNvSpPr>
            <a:spLocks noGrp="1"/>
          </p:cNvSpPr>
          <p:nvPr>
            <p:ph type="ftr" sz="quarter" idx="11"/>
          </p:nvPr>
        </p:nvSpPr>
        <p:spPr/>
        <p:txBody>
          <a:bodyPr/>
          <a:lstStyle/>
          <a:p>
            <a:r>
              <a:rPr lang="en-US" smtClean="0"/>
              <a:t>PROF. BELKIS CAMACARO</a:t>
            </a:r>
            <a:endParaRPr lang="en-US"/>
          </a:p>
        </p:txBody>
      </p:sp>
      <p:sp>
        <p:nvSpPr>
          <p:cNvPr id="7" name="6 Marcador de número de diapositiva"/>
          <p:cNvSpPr>
            <a:spLocks noGrp="1"/>
          </p:cNvSpPr>
          <p:nvPr>
            <p:ph type="sldNum" sz="quarter" idx="12"/>
          </p:nvPr>
        </p:nvSpPr>
        <p:spPr/>
        <p:txBody>
          <a:bodyPr/>
          <a:lstStyle/>
          <a:p>
            <a:fld id="{B82CCC60-E8CD-4174-8B1A-7DF615B22EEF}" type="slidenum">
              <a:rPr lang="en-US" smtClean="0"/>
              <a:pPr/>
              <a:t>2</a:t>
            </a:fld>
            <a:endParaRPr lang="en-US"/>
          </a:p>
        </p:txBody>
      </p:sp>
    </p:spTree>
    <p:extLst>
      <p:ext uri="{BB962C8B-B14F-4D97-AF65-F5344CB8AC3E}">
        <p14:creationId xmlns:p14="http://schemas.microsoft.com/office/powerpoint/2010/main" val="231375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México (2019)</a:t>
            </a:r>
            <a:endParaRPr lang="es-VE" dirty="0"/>
          </a:p>
        </p:txBody>
      </p:sp>
      <p:sp>
        <p:nvSpPr>
          <p:cNvPr id="3" name="2 Marcador de contenido"/>
          <p:cNvSpPr>
            <a:spLocks noGrp="1"/>
          </p:cNvSpPr>
          <p:nvPr>
            <p:ph idx="1"/>
          </p:nvPr>
        </p:nvSpPr>
        <p:spPr/>
        <p:txBody>
          <a:bodyPr/>
          <a:lstStyle/>
          <a:p>
            <a:pPr algn="just"/>
            <a:r>
              <a:rPr lang="es-VE" sz="2400" dirty="0" smtClean="0"/>
              <a:t>Un hallazgo que surgió del Agency </a:t>
            </a:r>
            <a:r>
              <a:rPr lang="es-VE" sz="2400" dirty="0" err="1" smtClean="0"/>
              <a:t>Scope</a:t>
            </a:r>
            <a:r>
              <a:rPr lang="es-VE" sz="2400" dirty="0" smtClean="0"/>
              <a:t> México consistió en que el crecimiento del negocio de los clientes de las Agencias de Publicidad se debe al uso de la Estrategia como clave para diferenciarse del resto de las agencias y obtener el posicionamiento</a:t>
            </a:r>
            <a:endParaRPr lang="es-VE" sz="2400"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3</a:t>
            </a:fld>
            <a:endParaRPr lang="en-US"/>
          </a:p>
        </p:txBody>
      </p:sp>
    </p:spTree>
    <p:extLst>
      <p:ext uri="{BB962C8B-B14F-4D97-AF65-F5344CB8AC3E}">
        <p14:creationId xmlns:p14="http://schemas.microsoft.com/office/powerpoint/2010/main" val="329148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Chile 2019</a:t>
            </a:r>
            <a:endParaRPr lang="es-VE" dirty="0"/>
          </a:p>
        </p:txBody>
      </p:sp>
      <p:sp>
        <p:nvSpPr>
          <p:cNvPr id="3" name="2 Marcador de contenido"/>
          <p:cNvSpPr>
            <a:spLocks noGrp="1"/>
          </p:cNvSpPr>
          <p:nvPr>
            <p:ph idx="1"/>
          </p:nvPr>
        </p:nvSpPr>
        <p:spPr/>
        <p:txBody>
          <a:bodyPr>
            <a:normAutofit/>
          </a:bodyPr>
          <a:lstStyle/>
          <a:p>
            <a:pPr algn="just"/>
            <a:r>
              <a:rPr lang="es-VE" sz="2400" dirty="0" smtClean="0"/>
              <a:t>Revela que la clave para el crecimiento de las empresas, según los anunciantes, consiste en la planificación estratégica digital, creatividad, </a:t>
            </a:r>
            <a:r>
              <a:rPr lang="es-VE" sz="2400" dirty="0" err="1" smtClean="0"/>
              <a:t>branding</a:t>
            </a:r>
            <a:r>
              <a:rPr lang="es-VE" sz="2400" dirty="0" smtClean="0"/>
              <a:t> e investigación, mientras que en la elección de una agencia creativa son determinantes la creatividad, el equipo de profesionales y la planificación estratégica.</a:t>
            </a:r>
            <a:endParaRPr lang="es-VE" sz="2400" dirty="0"/>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4</a:t>
            </a:fld>
            <a:endParaRPr lang="en-US"/>
          </a:p>
        </p:txBody>
      </p:sp>
    </p:spTree>
    <p:extLst>
      <p:ext uri="{BB962C8B-B14F-4D97-AF65-F5344CB8AC3E}">
        <p14:creationId xmlns:p14="http://schemas.microsoft.com/office/powerpoint/2010/main" val="1761223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VE" dirty="0" smtClean="0"/>
              <a:t>Agency </a:t>
            </a:r>
            <a:r>
              <a:rPr lang="es-VE" dirty="0" err="1" smtClean="0"/>
              <a:t>Scope</a:t>
            </a:r>
            <a:r>
              <a:rPr lang="es-VE" dirty="0" smtClean="0"/>
              <a:t> Colombia 2019</a:t>
            </a:r>
            <a:endParaRPr lang="es-VE" dirty="0"/>
          </a:p>
        </p:txBody>
      </p:sp>
      <p:sp>
        <p:nvSpPr>
          <p:cNvPr id="5" name="4 Marcador de contenido"/>
          <p:cNvSpPr>
            <a:spLocks noGrp="1"/>
          </p:cNvSpPr>
          <p:nvPr>
            <p:ph idx="1"/>
          </p:nvPr>
        </p:nvSpPr>
        <p:spPr/>
        <p:txBody>
          <a:bodyPr>
            <a:normAutofit/>
          </a:bodyPr>
          <a:lstStyle/>
          <a:p>
            <a:pPr algn="just"/>
            <a:r>
              <a:rPr lang="es-VE" sz="2400" dirty="0" smtClean="0"/>
              <a:t>Entre sus resultados destaca que en el trabajo con agencias creativas, los anunciantes mencionan la Planificación Estratégica, la creatividad y la estrategia digital como áreas clave.</a:t>
            </a:r>
            <a:endParaRPr lang="es-VE" sz="2400" dirty="0"/>
          </a:p>
        </p:txBody>
      </p:sp>
      <p:sp>
        <p:nvSpPr>
          <p:cNvPr id="6" name="5 Marcador de pie de página"/>
          <p:cNvSpPr>
            <a:spLocks noGrp="1"/>
          </p:cNvSpPr>
          <p:nvPr>
            <p:ph type="ftr" sz="quarter" idx="11"/>
          </p:nvPr>
        </p:nvSpPr>
        <p:spPr/>
        <p:txBody>
          <a:bodyPr/>
          <a:lstStyle/>
          <a:p>
            <a:r>
              <a:rPr lang="en-US" smtClean="0"/>
              <a:t>PROF. BELKIS CAMACARO</a:t>
            </a:r>
            <a:endParaRPr lang="en-US" dirty="0"/>
          </a:p>
        </p:txBody>
      </p:sp>
      <p:sp>
        <p:nvSpPr>
          <p:cNvPr id="7" name="6 Marcador de número de diapositiva"/>
          <p:cNvSpPr>
            <a:spLocks noGrp="1"/>
          </p:cNvSpPr>
          <p:nvPr>
            <p:ph type="sldNum" sz="quarter" idx="12"/>
          </p:nvPr>
        </p:nvSpPr>
        <p:spPr/>
        <p:txBody>
          <a:bodyPr/>
          <a:lstStyle/>
          <a:p>
            <a:fld id="{B82CCC60-E8CD-4174-8B1A-7DF615B22EEF}" type="slidenum">
              <a:rPr lang="en-US" smtClean="0"/>
              <a:pPr/>
              <a:t>5</a:t>
            </a:fld>
            <a:endParaRPr lang="en-US"/>
          </a:p>
        </p:txBody>
      </p:sp>
    </p:spTree>
    <p:extLst>
      <p:ext uri="{BB962C8B-B14F-4D97-AF65-F5344CB8AC3E}">
        <p14:creationId xmlns:p14="http://schemas.microsoft.com/office/powerpoint/2010/main" val="275496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Argentina 2019</a:t>
            </a:r>
            <a:endParaRPr lang="es-VE" dirty="0"/>
          </a:p>
        </p:txBody>
      </p:sp>
      <p:sp>
        <p:nvSpPr>
          <p:cNvPr id="3" name="2 Marcador de contenido"/>
          <p:cNvSpPr>
            <a:spLocks noGrp="1"/>
          </p:cNvSpPr>
          <p:nvPr>
            <p:ph idx="1"/>
          </p:nvPr>
        </p:nvSpPr>
        <p:spPr/>
        <p:txBody>
          <a:bodyPr>
            <a:normAutofit/>
          </a:bodyPr>
          <a:lstStyle/>
          <a:p>
            <a:pPr algn="just"/>
            <a:r>
              <a:rPr lang="es-VE" sz="2400" dirty="0" smtClean="0"/>
              <a:t>Se pone de manifiesto la relevancia de la Planificación Estratégica, el conocimiento del mercado, marca, cliente y la creatividad.</a:t>
            </a:r>
            <a:endParaRPr lang="es-VE" sz="2400" dirty="0"/>
          </a:p>
        </p:txBody>
      </p:sp>
      <p:sp>
        <p:nvSpPr>
          <p:cNvPr id="4" name="3 Marcador de pie de página"/>
          <p:cNvSpPr>
            <a:spLocks noGrp="1"/>
          </p:cNvSpPr>
          <p:nvPr>
            <p:ph type="ftr" sz="quarter" idx="11"/>
          </p:nvPr>
        </p:nvSpPr>
        <p:spPr/>
        <p:txBody>
          <a:bodyPr/>
          <a:lstStyle/>
          <a:p>
            <a:r>
              <a:rPr lang="en-US" smtClean="0"/>
              <a:t>PROF. BELKIS CAMACARO</a:t>
            </a:r>
            <a:endParaRPr lang="en-US" dirty="0"/>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6</a:t>
            </a:fld>
            <a:endParaRPr lang="en-US"/>
          </a:p>
        </p:txBody>
      </p:sp>
    </p:spTree>
    <p:extLst>
      <p:ext uri="{BB962C8B-B14F-4D97-AF65-F5344CB8AC3E}">
        <p14:creationId xmlns:p14="http://schemas.microsoft.com/office/powerpoint/2010/main" val="4237566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Brasil 2019</a:t>
            </a:r>
            <a:endParaRPr lang="es-VE" dirty="0"/>
          </a:p>
        </p:txBody>
      </p:sp>
      <p:sp>
        <p:nvSpPr>
          <p:cNvPr id="3" name="2 Marcador de contenido"/>
          <p:cNvSpPr>
            <a:spLocks noGrp="1"/>
          </p:cNvSpPr>
          <p:nvPr>
            <p:ph idx="1"/>
          </p:nvPr>
        </p:nvSpPr>
        <p:spPr/>
        <p:txBody>
          <a:bodyPr>
            <a:normAutofit/>
          </a:bodyPr>
          <a:lstStyle/>
          <a:p>
            <a:pPr algn="just"/>
            <a:r>
              <a:rPr lang="es-VE" sz="2400" dirty="0" smtClean="0"/>
              <a:t>Destaca como características deseables en una Agencia Creativa y Agencia de medios el conocimiento del mercado, marca y cliente, planificación estratégica y creatividad/innovación y en los criterios de selección de agencia son muy valorados creatividad, capacidad de planificación estratégica e innovación.</a:t>
            </a:r>
            <a:endParaRPr lang="es-VE" sz="2400" dirty="0"/>
          </a:p>
        </p:txBody>
      </p:sp>
      <p:sp>
        <p:nvSpPr>
          <p:cNvPr id="4" name="3 Marcador de pie de página"/>
          <p:cNvSpPr>
            <a:spLocks noGrp="1"/>
          </p:cNvSpPr>
          <p:nvPr>
            <p:ph type="ftr" sz="quarter" idx="11"/>
          </p:nvPr>
        </p:nvSpPr>
        <p:spPr/>
        <p:txBody>
          <a:bodyPr/>
          <a:lstStyle/>
          <a:p>
            <a:r>
              <a:rPr lang="en-US" smtClean="0"/>
              <a:t>PROF. BELKIS CAMACARO</a:t>
            </a:r>
            <a:endParaRPr lang="en-US" dirty="0"/>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7</a:t>
            </a:fld>
            <a:endParaRPr lang="en-US"/>
          </a:p>
        </p:txBody>
      </p:sp>
    </p:spTree>
    <p:extLst>
      <p:ext uri="{BB962C8B-B14F-4D97-AF65-F5344CB8AC3E}">
        <p14:creationId xmlns:p14="http://schemas.microsoft.com/office/powerpoint/2010/main" val="1286408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VE" dirty="0" smtClean="0"/>
              <a:t>Agency </a:t>
            </a:r>
            <a:r>
              <a:rPr lang="es-VE" dirty="0" err="1" smtClean="0"/>
              <a:t>Scope</a:t>
            </a:r>
            <a:r>
              <a:rPr lang="es-VE" dirty="0" smtClean="0"/>
              <a:t> 2019</a:t>
            </a:r>
            <a:endParaRPr lang="es-VE" dirty="0"/>
          </a:p>
        </p:txBody>
      </p:sp>
      <p:sp>
        <p:nvSpPr>
          <p:cNvPr id="5" name="4 Marcador de contenido"/>
          <p:cNvSpPr>
            <a:spLocks noGrp="1"/>
          </p:cNvSpPr>
          <p:nvPr>
            <p:ph idx="1"/>
          </p:nvPr>
        </p:nvSpPr>
        <p:spPr/>
        <p:txBody>
          <a:bodyPr>
            <a:normAutofit/>
          </a:bodyPr>
          <a:lstStyle/>
          <a:p>
            <a:pPr algn="just"/>
            <a:r>
              <a:rPr lang="es-VE" sz="2400" dirty="0" smtClean="0"/>
              <a:t>En función de los resultados arrojados en el Agency </a:t>
            </a:r>
            <a:r>
              <a:rPr lang="es-VE" sz="2400" dirty="0" err="1" smtClean="0"/>
              <a:t>Scope</a:t>
            </a:r>
            <a:r>
              <a:rPr lang="es-VE" sz="2400" dirty="0" smtClean="0"/>
              <a:t> 2019 de México, Colombia, Chile, Portugal, España, Argentina y Brasil, se observa en opinión de la Prof. Belkis </a:t>
            </a:r>
            <a:r>
              <a:rPr lang="es-VE" sz="2400" dirty="0" err="1" smtClean="0"/>
              <a:t>Camacaro</a:t>
            </a:r>
            <a:r>
              <a:rPr lang="es-VE" sz="2400" dirty="0" smtClean="0"/>
              <a:t>, que en los países de América Latina la Planificación Estratégica ha ido cobrando cada vez mayor fuerza, aunque de un modo diferente entre una nación y otra.</a:t>
            </a:r>
            <a:endParaRPr lang="es-VE" sz="2400" dirty="0"/>
          </a:p>
        </p:txBody>
      </p:sp>
      <p:sp>
        <p:nvSpPr>
          <p:cNvPr id="6" name="5 Marcador de pie de página"/>
          <p:cNvSpPr>
            <a:spLocks noGrp="1"/>
          </p:cNvSpPr>
          <p:nvPr>
            <p:ph type="ftr" sz="quarter" idx="11"/>
          </p:nvPr>
        </p:nvSpPr>
        <p:spPr/>
        <p:txBody>
          <a:bodyPr/>
          <a:lstStyle/>
          <a:p>
            <a:r>
              <a:rPr lang="en-US" smtClean="0"/>
              <a:t>PROF. BELKIS CAMACARO</a:t>
            </a:r>
            <a:endParaRPr lang="en-US"/>
          </a:p>
        </p:txBody>
      </p:sp>
      <p:sp>
        <p:nvSpPr>
          <p:cNvPr id="7" name="6 Marcador de número de diapositiva"/>
          <p:cNvSpPr>
            <a:spLocks noGrp="1"/>
          </p:cNvSpPr>
          <p:nvPr>
            <p:ph type="sldNum" sz="quarter" idx="12"/>
          </p:nvPr>
        </p:nvSpPr>
        <p:spPr/>
        <p:txBody>
          <a:bodyPr/>
          <a:lstStyle/>
          <a:p>
            <a:fld id="{B82CCC60-E8CD-4174-8B1A-7DF615B22EEF}" type="slidenum">
              <a:rPr lang="en-US" smtClean="0"/>
              <a:pPr/>
              <a:t>8</a:t>
            </a:fld>
            <a:endParaRPr lang="en-US"/>
          </a:p>
        </p:txBody>
      </p:sp>
    </p:spTree>
    <p:extLst>
      <p:ext uri="{BB962C8B-B14F-4D97-AF65-F5344CB8AC3E}">
        <p14:creationId xmlns:p14="http://schemas.microsoft.com/office/powerpoint/2010/main" val="3217015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Agency </a:t>
            </a:r>
            <a:r>
              <a:rPr lang="es-VE" dirty="0" err="1" smtClean="0"/>
              <a:t>Scope</a:t>
            </a:r>
            <a:r>
              <a:rPr lang="es-VE" dirty="0" smtClean="0"/>
              <a:t> 2020</a:t>
            </a:r>
            <a:endParaRPr lang="es-VE" dirty="0"/>
          </a:p>
        </p:txBody>
      </p:sp>
      <p:sp>
        <p:nvSpPr>
          <p:cNvPr id="3" name="2 Marcador de contenido"/>
          <p:cNvSpPr>
            <a:spLocks noGrp="1"/>
          </p:cNvSpPr>
          <p:nvPr>
            <p:ph idx="1"/>
          </p:nvPr>
        </p:nvSpPr>
        <p:spPr/>
        <p:txBody>
          <a:bodyPr>
            <a:normAutofit/>
          </a:bodyPr>
          <a:lstStyle/>
          <a:p>
            <a:pPr algn="just"/>
            <a:r>
              <a:rPr lang="es-VE" sz="2000" dirty="0"/>
              <a:t>Una compañía anunciante en Colombia invierte, por término medio, el 3.6% de su facturación en Marketing-Comunicación-Publicidad; casi un punto más que la inversión declarada en 2018. La inversión que se destina a acciones digitales alcanza ya el 35% del presupuesto, más de un tercio, y aumenta casi cinco puntos porcentuales en los últimos dos años. Colombia es así el cuarto país (al mismo nivel que España), entre los 10 mercados en los que realizamos el estudio, en cuanto a inversión destinada al medio Digital (lideran la clasificación China, Brasil y Reino Unido).</a:t>
            </a:r>
          </a:p>
        </p:txBody>
      </p:sp>
      <p:sp>
        <p:nvSpPr>
          <p:cNvPr id="4" name="3 Marcador de pie de página"/>
          <p:cNvSpPr>
            <a:spLocks noGrp="1"/>
          </p:cNvSpPr>
          <p:nvPr>
            <p:ph type="ftr" sz="quarter" idx="11"/>
          </p:nvPr>
        </p:nvSpPr>
        <p:spPr/>
        <p:txBody>
          <a:bodyPr/>
          <a:lstStyle/>
          <a:p>
            <a:r>
              <a:rPr lang="en-US" smtClean="0"/>
              <a:t>PROF. BELKIS CAMACARO</a:t>
            </a:r>
            <a:endParaRPr lang="en-US"/>
          </a:p>
        </p:txBody>
      </p:sp>
      <p:sp>
        <p:nvSpPr>
          <p:cNvPr id="5" name="4 Marcador de número de diapositiva"/>
          <p:cNvSpPr>
            <a:spLocks noGrp="1"/>
          </p:cNvSpPr>
          <p:nvPr>
            <p:ph type="sldNum" sz="quarter" idx="12"/>
          </p:nvPr>
        </p:nvSpPr>
        <p:spPr/>
        <p:txBody>
          <a:bodyPr/>
          <a:lstStyle/>
          <a:p>
            <a:fld id="{B82CCC60-E8CD-4174-8B1A-7DF615B22EEF}" type="slidenum">
              <a:rPr lang="en-US" smtClean="0"/>
              <a:pPr/>
              <a:t>9</a:t>
            </a:fld>
            <a:endParaRPr lang="en-US"/>
          </a:p>
        </p:txBody>
      </p:sp>
    </p:spTree>
    <p:extLst>
      <p:ext uri="{BB962C8B-B14F-4D97-AF65-F5344CB8AC3E}">
        <p14:creationId xmlns:p14="http://schemas.microsoft.com/office/powerpoint/2010/main" val="2487445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Microsoft Office PowerPoint</Application>
  <PresentationFormat>Presentación en pantalla (16:9)</PresentationFormat>
  <Paragraphs>71</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Office Theme</vt:lpstr>
      <vt:lpstr>TENDENCIAS DESDE 2017  </vt:lpstr>
      <vt:lpstr>AGENCY SCOPE</vt:lpstr>
      <vt:lpstr>Agency Scope México (2019)</vt:lpstr>
      <vt:lpstr>Agency Scope Chile 2019</vt:lpstr>
      <vt:lpstr>Agency Scope Colombia 2019</vt:lpstr>
      <vt:lpstr>Agency Scope Argentina 2019</vt:lpstr>
      <vt:lpstr>Agency Scope Brasil 2019</vt:lpstr>
      <vt:lpstr>Agency Scope 2019</vt:lpstr>
      <vt:lpstr>Agency Scope 2020</vt:lpstr>
      <vt:lpstr>Agency Scope 2020</vt:lpstr>
      <vt:lpstr>Agency Scope 2020</vt:lpstr>
      <vt:lpstr>Agency Scope 2020</vt:lpstr>
      <vt:lpstr>Agency Scope 2020</vt:lpstr>
      <vt:lpstr>Agency Scope 2020</vt:lpstr>
      <vt:lpstr>Agency Scope 2020-2021 España</vt:lpstr>
      <vt:lpstr>Agency Scope 2020-2021 España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2021-12-01T17:24:54Z</dcterms:modified>
</cp:coreProperties>
</file>