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9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</p:sldIdLst>
  <p:sldSz cx="9144000" cy="5143500" type="screen16x9"/>
  <p:notesSz cx="6858000" cy="9144000"/>
  <p:embeddedFontLst>
    <p:embeddedFont>
      <p:font typeface="Barlow Light" panose="020B0604020202020204" charset="0"/>
      <p:regular r:id="rId10"/>
      <p:bold r:id="rId11"/>
      <p:italic r:id="rId12"/>
      <p:boldItalic r:id="rId13"/>
    </p:embeddedFont>
    <p:embeddedFont>
      <p:font typeface="Bebas Neue" panose="020B0604020202020204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6EC5275-DAFC-4D1D-BB08-226AE4820BEA}">
  <a:tblStyle styleId="{26EC5275-DAFC-4D1D-BB08-226AE4820B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7D29FD1-D880-4DB6-BB14-3170E5B727E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27744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3449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gradFill>
          <a:gsLst>
            <a:gs pos="0">
              <a:schemeClr val="accent1"/>
            </a:gs>
            <a:gs pos="50000">
              <a:schemeClr val="accent2"/>
            </a:gs>
            <a:gs pos="100000">
              <a:schemeClr val="accent3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6700" y="620225"/>
            <a:ext cx="5693400" cy="1958400"/>
          </a:xfrm>
          <a:prstGeom prst="rect">
            <a:avLst/>
          </a:prstGeom>
          <a:effectLst>
            <a:outerShdw blurRad="28575" dist="19050" dir="2700000" algn="bl" rotWithShape="0">
              <a:schemeClr val="dk1">
                <a:alpha val="20000"/>
              </a:scheme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/>
          <p:nvPr/>
        </p:nvSpPr>
        <p:spPr>
          <a:xfrm rot="5400000">
            <a:off x="728100" y="-727950"/>
            <a:ext cx="1877700" cy="3333600"/>
          </a:xfrm>
          <a:prstGeom prst="rtTriangle">
            <a:avLst/>
          </a:prstGeom>
          <a:gradFill>
            <a:gsLst>
              <a:gs pos="0">
                <a:schemeClr val="accent3"/>
              </a:gs>
              <a:gs pos="50000">
                <a:schemeClr val="accent2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/>
          <p:nvPr/>
        </p:nvSpPr>
        <p:spPr>
          <a:xfrm rot="-5400000">
            <a:off x="7741875" y="3741400"/>
            <a:ext cx="1010400" cy="1793700"/>
          </a:xfrm>
          <a:prstGeom prst="rtTriangle">
            <a:avLst/>
          </a:pr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55300" y="836000"/>
            <a:ext cx="74403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55300" y="1576550"/>
            <a:ext cx="7440300" cy="2811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▸"/>
              <a:defRPr/>
            </a:lvl1pPr>
            <a:lvl2pPr marL="914400" lvl="1" indent="-381000" rtl="0">
              <a:spcBef>
                <a:spcPts val="800"/>
              </a:spcBef>
              <a:spcAft>
                <a:spcPts val="0"/>
              </a:spcAft>
              <a:buSzPts val="2400"/>
              <a:buChar char="▹"/>
              <a:defRPr/>
            </a:lvl2pPr>
            <a:lvl3pPr marL="1371600" lvl="2" indent="-381000" rtl="0">
              <a:spcBef>
                <a:spcPts val="800"/>
              </a:spcBef>
              <a:spcAft>
                <a:spcPts val="0"/>
              </a:spcAft>
              <a:buSzPts val="2400"/>
              <a:buChar char="▹"/>
              <a:defRPr/>
            </a:lvl3pPr>
            <a:lvl4pPr marL="1828800" lvl="3" indent="-381000" rtl="0">
              <a:spcBef>
                <a:spcPts val="80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rtl="0">
              <a:spcBef>
                <a:spcPts val="80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rtl="0">
              <a:spcBef>
                <a:spcPts val="80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rtl="0">
              <a:spcBef>
                <a:spcPts val="80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rtl="0">
              <a:spcBef>
                <a:spcPts val="80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rtl="0">
              <a:spcBef>
                <a:spcPts val="800"/>
              </a:spcBef>
              <a:spcAft>
                <a:spcPts val="80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55300" y="836000"/>
            <a:ext cx="74403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ebas Neue"/>
              <a:buNone/>
              <a:defRPr sz="36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55300" y="1576550"/>
            <a:ext cx="7440300" cy="2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Barlow Light"/>
              <a:buChar char="▸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marL="914400" lvl="1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arlow Light"/>
              <a:buChar char="▹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marL="1371600" lvl="2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Barlow Light"/>
              <a:buChar char="▹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marL="1828800" lvl="3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●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marL="2286000" lvl="4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○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marL="2743200" lvl="5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■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marL="3200400" lvl="6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●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marL="3657600" lvl="7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arlow Light"/>
              <a:buChar char="○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marL="4114800" lvl="8" indent="-3810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2"/>
              </a:buClr>
              <a:buSzPts val="2400"/>
              <a:buFont typeface="Barlow Light"/>
              <a:buChar char="■"/>
              <a:defRPr sz="2400">
                <a:solidFill>
                  <a:schemeClr val="dk2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r" rtl="0">
              <a:buNone/>
              <a:defRPr sz="1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ctrTitle"/>
          </p:nvPr>
        </p:nvSpPr>
        <p:spPr>
          <a:xfrm>
            <a:off x="1638378" y="1989091"/>
            <a:ext cx="5693400" cy="88057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s-VE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planificacion</a:t>
            </a:r>
            <a:r>
              <a:rPr lang="es-VE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VE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estrategica</a:t>
            </a:r>
            <a:r>
              <a:rPr lang="es-VE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como herramienta clave en la identidad y </a:t>
            </a:r>
            <a:r>
              <a:rPr lang="es-VE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</a:t>
            </a:r>
            <a:r>
              <a:rPr lang="es-VE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VE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estrategica</a:t>
            </a:r>
            <a:r>
              <a:rPr lang="es-VE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marca</a:t>
            </a:r>
            <a:endParaRPr lang="es-VE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285" y="0"/>
            <a:ext cx="1593715" cy="137160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535039" y="4426085"/>
            <a:ext cx="2977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000" b="1" dirty="0" smtClean="0"/>
              <a:t>Profe Belkis </a:t>
            </a:r>
            <a:r>
              <a:rPr lang="es-VE" sz="2000" b="1" dirty="0" err="1" smtClean="0"/>
              <a:t>Camacaro</a:t>
            </a:r>
            <a:endParaRPr lang="es-VE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5300" y="535021"/>
            <a:ext cx="7440300" cy="697279"/>
          </a:xfrm>
        </p:spPr>
        <p:txBody>
          <a:bodyPr/>
          <a:lstStyle/>
          <a:p>
            <a:pPr algn="ctr"/>
            <a:r>
              <a:rPr lang="es-VE" sz="4000" dirty="0" smtClean="0"/>
              <a:t>ARQUITECTURA DE MARCA</a:t>
            </a:r>
            <a:endParaRPr lang="es-VE" sz="40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1800" dirty="0" smtClean="0">
                <a:solidFill>
                  <a:schemeClr val="tx1"/>
                </a:solidFill>
              </a:rPr>
              <a:t>La arquitectura de marca involucra el conjunto de estrategias y tácticas realizadas por una empresa para construir y organizar el portafolio de sus marcas, y al igual que el arquitecto, el </a:t>
            </a:r>
            <a:r>
              <a:rPr lang="es-VE" sz="1800" dirty="0" err="1" smtClean="0">
                <a:solidFill>
                  <a:schemeClr val="tx1"/>
                </a:solidFill>
              </a:rPr>
              <a:t>Planner</a:t>
            </a:r>
            <a:r>
              <a:rPr lang="es-VE" sz="1800" dirty="0" smtClean="0">
                <a:solidFill>
                  <a:schemeClr val="tx1"/>
                </a:solidFill>
              </a:rPr>
              <a:t> deberá logar coherencia entre la propuesta de la marca y  lo que quieren los consumidores.</a:t>
            </a:r>
          </a:p>
          <a:p>
            <a:pPr marL="76200" indent="0" algn="just">
              <a:buNone/>
            </a:pPr>
            <a:r>
              <a:rPr lang="es-VE" sz="1800" dirty="0" smtClean="0">
                <a:solidFill>
                  <a:schemeClr val="tx1"/>
                </a:solidFill>
              </a:rPr>
              <a:t>El objetivo será optimizar el performance de la marca y maximizar el beneficio.</a:t>
            </a:r>
            <a:endParaRPr lang="es-V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95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VE" dirty="0" smtClean="0"/>
              <a:t>Beneficios de la arquitectura de marca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 algn="just">
              <a:buNone/>
            </a:pPr>
            <a:r>
              <a:rPr lang="es-VE" sz="2000" dirty="0" smtClean="0">
                <a:solidFill>
                  <a:srgbClr val="000000"/>
                </a:solidFill>
              </a:rPr>
              <a:t>La arquitectura de marca permite a una empresa organizar diferentes estrategias de </a:t>
            </a:r>
            <a:r>
              <a:rPr lang="es-VE" sz="2000" dirty="0" err="1" smtClean="0">
                <a:solidFill>
                  <a:srgbClr val="000000"/>
                </a:solidFill>
              </a:rPr>
              <a:t>branding</a:t>
            </a:r>
            <a:r>
              <a:rPr lang="es-VE" sz="2000" dirty="0" smtClean="0">
                <a:solidFill>
                  <a:srgbClr val="000000"/>
                </a:solidFill>
              </a:rPr>
              <a:t> para cada una de sus marcas e identifica con claridad  las relaciones y jerarquías entre las diferentes marcas de una misma empresa.</a:t>
            </a:r>
          </a:p>
          <a:p>
            <a:pPr marL="76200" indent="0" algn="just">
              <a:buNone/>
            </a:pPr>
            <a:endParaRPr lang="es-VE" sz="18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5297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Otros beneficios…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VE" sz="2000" dirty="0" smtClean="0">
                <a:solidFill>
                  <a:srgbClr val="000000"/>
                </a:solidFill>
              </a:rPr>
              <a:t>Optimiza los costos de gestionar portafolio.</a:t>
            </a:r>
          </a:p>
          <a:p>
            <a:pPr algn="just"/>
            <a:r>
              <a:rPr lang="es-VE" sz="2000" dirty="0" smtClean="0">
                <a:solidFill>
                  <a:srgbClr val="000000"/>
                </a:solidFill>
              </a:rPr>
              <a:t>Advierte posibles conflictos conceptuales entre marcas.</a:t>
            </a:r>
          </a:p>
          <a:p>
            <a:pPr algn="just"/>
            <a:r>
              <a:rPr lang="es-VE" sz="2000" dirty="0" smtClean="0">
                <a:solidFill>
                  <a:srgbClr val="000000"/>
                </a:solidFill>
              </a:rPr>
              <a:t>Descubre oportunidades para nuestros productos.</a:t>
            </a:r>
          </a:p>
          <a:p>
            <a:pPr marL="76200" indent="0" algn="just">
              <a:buNone/>
            </a:pPr>
            <a:endParaRPr lang="es-VE" sz="20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0344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MODELOS de arquitectura de marca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s-VE" sz="2000" dirty="0" smtClean="0">
                <a:solidFill>
                  <a:srgbClr val="000000"/>
                </a:solidFill>
              </a:rPr>
              <a:t>Modelo Monolítico:</a:t>
            </a:r>
          </a:p>
          <a:p>
            <a:pPr marL="76200" indent="0" algn="just">
              <a:lnSpc>
                <a:spcPct val="100000"/>
              </a:lnSpc>
              <a:buNone/>
            </a:pPr>
            <a:r>
              <a:rPr lang="es-VE" sz="2000" dirty="0" smtClean="0">
                <a:solidFill>
                  <a:srgbClr val="000000"/>
                </a:solidFill>
              </a:rPr>
              <a:t>Consiste en el uso de una sola marca corporativa válida para todos los productos, servicios y líneas de negocio, es una especie de apalancamiento en la imagen positiva de una marca a la hora de extender la línea de productos.</a:t>
            </a:r>
          </a:p>
          <a:p>
            <a:pPr marL="76200" indent="0">
              <a:buNone/>
            </a:pPr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9937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de </a:t>
            </a:r>
            <a:r>
              <a:rPr lang="pt-BR" dirty="0" err="1"/>
              <a:t>arquitectura</a:t>
            </a:r>
            <a:r>
              <a:rPr lang="pt-BR" dirty="0"/>
              <a:t> de marca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VE" sz="2000" dirty="0" smtClean="0">
                <a:solidFill>
                  <a:srgbClr val="000000"/>
                </a:solidFill>
              </a:rPr>
              <a:t>Modelo de apoyo entre marcas:</a:t>
            </a:r>
          </a:p>
          <a:p>
            <a:pPr marL="76200" indent="0" algn="just">
              <a:buNone/>
            </a:pPr>
            <a:r>
              <a:rPr lang="es-VE" sz="2000" dirty="0" smtClean="0">
                <a:solidFill>
                  <a:srgbClr val="000000"/>
                </a:solidFill>
              </a:rPr>
              <a:t>Permite que los nuevos productos gocen de cierta autonomía estratégica al definir cada uno de los puntos de su estrategia de </a:t>
            </a:r>
            <a:r>
              <a:rPr lang="es-VE" sz="2000" dirty="0" err="1" smtClean="0">
                <a:solidFill>
                  <a:srgbClr val="000000"/>
                </a:solidFill>
              </a:rPr>
              <a:t>branding</a:t>
            </a:r>
            <a:r>
              <a:rPr lang="es-VE" sz="2000" dirty="0" smtClean="0">
                <a:solidFill>
                  <a:srgbClr val="000000"/>
                </a:solidFill>
              </a:rPr>
              <a:t>, pero también que aprovechen la buena imagen de la marca insignia de la empresa, la que funcionará como paraguas.</a:t>
            </a:r>
            <a:endParaRPr lang="es-VE" sz="20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6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89595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de </a:t>
            </a:r>
            <a:r>
              <a:rPr lang="pt-BR" dirty="0" err="1"/>
              <a:t>arquitectura</a:t>
            </a:r>
            <a:r>
              <a:rPr lang="pt-BR" dirty="0"/>
              <a:t> de marca</a:t>
            </a:r>
            <a:endParaRPr lang="es-V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VE" sz="2000" dirty="0" smtClean="0">
                <a:solidFill>
                  <a:srgbClr val="000000"/>
                </a:solidFill>
              </a:rPr>
              <a:t>Modelo Mixto:</a:t>
            </a:r>
          </a:p>
          <a:p>
            <a:pPr marL="76200" indent="0" algn="just">
              <a:buNone/>
            </a:pPr>
            <a:r>
              <a:rPr lang="es-VE" sz="2000" dirty="0" smtClean="0">
                <a:solidFill>
                  <a:srgbClr val="000000"/>
                </a:solidFill>
              </a:rPr>
              <a:t>Suele darse como consecuencia de un proceso de fusiones, ventas y adquisiciones sufridas por una empresa, ejemplo, Nestlé ha demostrado la viabilidad de trabajar con una estrategia diferente para cada marca, siempre que haya coherencia entre ellas (</a:t>
            </a:r>
            <a:r>
              <a:rPr lang="es-VE" sz="2000" dirty="0" err="1" smtClean="0">
                <a:solidFill>
                  <a:srgbClr val="000000"/>
                </a:solidFill>
              </a:rPr>
              <a:t>Maggi</a:t>
            </a:r>
            <a:r>
              <a:rPr lang="es-VE" sz="2000" dirty="0" smtClean="0">
                <a:solidFill>
                  <a:srgbClr val="000000"/>
                </a:solidFill>
              </a:rPr>
              <a:t> y </a:t>
            </a:r>
            <a:r>
              <a:rPr lang="es-VE" sz="2000" dirty="0" err="1" smtClean="0">
                <a:solidFill>
                  <a:srgbClr val="000000"/>
                </a:solidFill>
              </a:rPr>
              <a:t>Nescafé</a:t>
            </a:r>
            <a:r>
              <a:rPr lang="es-VE" sz="2000" smtClean="0">
                <a:solidFill>
                  <a:srgbClr val="000000"/>
                </a:solidFill>
              </a:rPr>
              <a:t>).</a:t>
            </a:r>
            <a:endParaRPr lang="es-VE" sz="2000" dirty="0">
              <a:solidFill>
                <a:srgbClr val="000000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VE" smtClean="0"/>
              <a:t>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593861"/>
      </p:ext>
    </p:extLst>
  </p:cSld>
  <p:clrMapOvr>
    <a:masterClrMapping/>
  </p:clrMapOvr>
</p:sld>
</file>

<file path=ppt/theme/theme1.xml><?xml version="1.0" encoding="utf-8"?>
<a:theme xmlns:a="http://schemas.openxmlformats.org/drawingml/2006/main" name="Fitzwalter template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313</Words>
  <Application>Microsoft Office PowerPoint</Application>
  <PresentationFormat>Presentación en pantalla (16:9)</PresentationFormat>
  <Paragraphs>25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Barlow Light</vt:lpstr>
      <vt:lpstr>Bebas Neue</vt:lpstr>
      <vt:lpstr>Arial</vt:lpstr>
      <vt:lpstr>Fitzwalter template</vt:lpstr>
      <vt:lpstr>planificacion estrategica como herramienta clave en la identidad y gestion estrategica de marca</vt:lpstr>
      <vt:lpstr>ARQUITECTURA DE MARCA</vt:lpstr>
      <vt:lpstr>Beneficios de la arquitectura de marca</vt:lpstr>
      <vt:lpstr>Otros beneficios…</vt:lpstr>
      <vt:lpstr>MODELOS de arquitectura de marca</vt:lpstr>
      <vt:lpstr>MODELOS de arquitectura de marca</vt:lpstr>
      <vt:lpstr>MODELOS de arquitectura de marca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Usuario</dc:creator>
  <cp:lastModifiedBy>Usuario</cp:lastModifiedBy>
  <cp:revision>20</cp:revision>
  <dcterms:modified xsi:type="dcterms:W3CDTF">2021-11-19T19:47:36Z</dcterms:modified>
</cp:coreProperties>
</file>