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75" r:id="rId33"/>
  </p:sldIdLst>
  <p:sldSz cx="9144000" cy="5143500" type="screen16x9"/>
  <p:notesSz cx="6858000" cy="9144000"/>
  <p:embeddedFontLst>
    <p:embeddedFont>
      <p:font typeface="Nunito"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3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99702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730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VE"/>
          </a:p>
        </p:txBody>
      </p:sp>
    </p:spTree>
    <p:extLst>
      <p:ext uri="{BB962C8B-B14F-4D97-AF65-F5344CB8AC3E}">
        <p14:creationId xmlns:p14="http://schemas.microsoft.com/office/powerpoint/2010/main" val="345960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600675" y="1015600"/>
            <a:ext cx="6331500" cy="291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VE" sz="4800" b="1" dirty="0" smtClean="0">
                <a:solidFill>
                  <a:srgbClr val="FF0000"/>
                </a:solidFill>
                <a:effectLst>
                  <a:outerShdw blurRad="38100" dist="38100" dir="2700000" algn="tl">
                    <a:srgbClr val="000000">
                      <a:alpha val="43137"/>
                    </a:srgbClr>
                  </a:outerShdw>
                </a:effectLst>
              </a:rPr>
              <a:t>Mercado, Marcas y Publicidad</a:t>
            </a:r>
            <a:endParaRPr sz="4800" b="1" dirty="0">
              <a:solidFill>
                <a:srgbClr val="FF0000"/>
              </a:solidFill>
              <a:effectLst>
                <a:outerShdw blurRad="38100" dist="38100" dir="2700000" algn="tl">
                  <a:srgbClr val="000000">
                    <a:alpha val="43137"/>
                  </a:srgbClr>
                </a:outerShdw>
              </a:effectLst>
            </a:endParaRPr>
          </a:p>
        </p:txBody>
      </p:sp>
      <p:sp>
        <p:nvSpPr>
          <p:cNvPr id="129" name="Google Shape;129;p13"/>
          <p:cNvSpPr txBox="1">
            <a:spLocks noGrp="1"/>
          </p:cNvSpPr>
          <p:nvPr>
            <p:ph type="subTitle" idx="1"/>
          </p:nvPr>
        </p:nvSpPr>
        <p:spPr>
          <a:xfrm>
            <a:off x="3010825" y="3928900"/>
            <a:ext cx="3511200" cy="74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dirty="0">
                <a:solidFill>
                  <a:srgbClr val="008080"/>
                </a:solidFill>
              </a:rPr>
              <a:t>BELKIS CAMACARO                                           </a:t>
            </a:r>
            <a:endParaRPr sz="1800" b="1" dirty="0">
              <a:solidFill>
                <a:srgbClr val="008080"/>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491" y="311716"/>
            <a:ext cx="3608534" cy="7863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1086782" y="4135368"/>
            <a:ext cx="7415100" cy="605100"/>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s-VE" b="1" dirty="0" smtClean="0">
                <a:solidFill>
                  <a:schemeClr val="tx1"/>
                </a:solidFill>
              </a:rPr>
              <a:t>5 Niveles de Significado para un Producto</a:t>
            </a:r>
          </a:p>
          <a:p>
            <a:pPr algn="ctr"/>
            <a:r>
              <a:rPr lang="es-VE" b="1" dirty="0" smtClean="0">
                <a:solidFill>
                  <a:schemeClr val="tx1"/>
                </a:solidFill>
              </a:rPr>
              <a:t>Fuente: </a:t>
            </a:r>
            <a:r>
              <a:rPr lang="es-VE" b="1" dirty="0" err="1" smtClean="0">
                <a:solidFill>
                  <a:schemeClr val="tx1"/>
                </a:solidFill>
              </a:rPr>
              <a:t>Lane</a:t>
            </a:r>
            <a:r>
              <a:rPr lang="es-VE" b="1" dirty="0" smtClean="0">
                <a:solidFill>
                  <a:schemeClr val="tx1"/>
                </a:solidFill>
              </a:rPr>
              <a:t> (2008)</a:t>
            </a:r>
            <a:endParaRPr lang="es-VE" b="1" dirty="0">
              <a:solidFill>
                <a:schemeClr val="tx1"/>
              </a:solidFill>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10</a:t>
            </a:fld>
            <a:endParaRPr lang="es-VE"/>
          </a:p>
        </p:txBody>
      </p:sp>
      <p:pic>
        <p:nvPicPr>
          <p:cNvPr id="6" name="Imagen 5"/>
          <p:cNvPicPr>
            <a:picLocks noChangeAspect="1"/>
          </p:cNvPicPr>
          <p:nvPr/>
        </p:nvPicPr>
        <p:blipFill>
          <a:blip r:embed="rId2"/>
          <a:stretch>
            <a:fillRect/>
          </a:stretch>
        </p:blipFill>
        <p:spPr>
          <a:xfrm>
            <a:off x="1767394" y="341582"/>
            <a:ext cx="6115050" cy="3596986"/>
          </a:xfrm>
          <a:prstGeom prst="rect">
            <a:avLst/>
          </a:prstGeom>
        </p:spPr>
      </p:pic>
    </p:spTree>
    <p:extLst>
      <p:ext uri="{BB962C8B-B14F-4D97-AF65-F5344CB8AC3E}">
        <p14:creationId xmlns:p14="http://schemas.microsoft.com/office/powerpoint/2010/main" val="194491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5 Niveles de Significado para un Producto</a:t>
            </a:r>
            <a:endParaRPr lang="es-VE" b="1" dirty="0">
              <a:effectLst>
                <a:outerShdw blurRad="38100" dist="38100" dir="2700000" algn="tl">
                  <a:srgbClr val="000000">
                    <a:alpha val="43137"/>
                  </a:srgbClr>
                </a:outerShdw>
              </a:effectLst>
            </a:endParaRPr>
          </a:p>
        </p:txBody>
      </p:sp>
      <p:sp>
        <p:nvSpPr>
          <p:cNvPr id="5" name="Marcador de texto 4"/>
          <p:cNvSpPr>
            <a:spLocks noGrp="1"/>
          </p:cNvSpPr>
          <p:nvPr>
            <p:ph type="body" idx="1"/>
          </p:nvPr>
        </p:nvSpPr>
        <p:spPr/>
        <p:txBody>
          <a:bodyPr/>
          <a:lstStyle/>
          <a:p>
            <a:pPr algn="just"/>
            <a:r>
              <a:rPr lang="es-VE" sz="1800" dirty="0"/>
              <a:t>Una marca es más que un producto, puesto que puede tener dimensiones que la </a:t>
            </a:r>
            <a:r>
              <a:rPr lang="es-VE" sz="1800" dirty="0" smtClean="0"/>
              <a:t>diferencien de </a:t>
            </a:r>
            <a:r>
              <a:rPr lang="es-VE" sz="1800" dirty="0"/>
              <a:t>alguna forma de otros productos diseñados para satisfacer la misma necesidad.</a:t>
            </a:r>
          </a:p>
          <a:p>
            <a:pPr algn="just"/>
            <a:r>
              <a:rPr lang="es-VE" sz="1800" dirty="0"/>
              <a:t>Estas diferencias pueden ser racionales y tangibles, en cuanto al desempeño del producto </a:t>
            </a:r>
            <a:r>
              <a:rPr lang="es-VE" sz="1800" dirty="0" smtClean="0"/>
              <a:t>de marca</a:t>
            </a:r>
            <a:r>
              <a:rPr lang="es-VE" sz="1800" dirty="0"/>
              <a:t>; o simbólicas, emocionales e intangibles, relacionadas con lo que la marca representa.</a:t>
            </a:r>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11</a:t>
            </a:fld>
            <a:endParaRPr lang="es-VE"/>
          </a:p>
        </p:txBody>
      </p:sp>
    </p:spTree>
    <p:extLst>
      <p:ext uri="{BB962C8B-B14F-4D97-AF65-F5344CB8AC3E}">
        <p14:creationId xmlns:p14="http://schemas.microsoft.com/office/powerpoint/2010/main" val="37784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effectLst>
                  <a:outerShdw blurRad="38100" dist="38100" dir="2700000" algn="tl">
                    <a:srgbClr val="000000">
                      <a:alpha val="43137"/>
                    </a:srgbClr>
                  </a:outerShdw>
                </a:effectLst>
              </a:rPr>
              <a:t>5 Niveles de Significado para un Producto</a:t>
            </a:r>
          </a:p>
        </p:txBody>
      </p:sp>
      <p:sp>
        <p:nvSpPr>
          <p:cNvPr id="3" name="Marcador de texto 2"/>
          <p:cNvSpPr>
            <a:spLocks noGrp="1"/>
          </p:cNvSpPr>
          <p:nvPr>
            <p:ph type="body" idx="1"/>
          </p:nvPr>
        </p:nvSpPr>
        <p:spPr/>
        <p:txBody>
          <a:bodyPr/>
          <a:lstStyle/>
          <a:p>
            <a:pPr marL="146050" indent="0" algn="just">
              <a:buNone/>
            </a:pPr>
            <a:r>
              <a:rPr lang="es-VE" sz="1800" dirty="0"/>
              <a:t>Ciertas marcas crean ventajas competitivas gracias al desempeño del </a:t>
            </a:r>
            <a:r>
              <a:rPr lang="es-VE" sz="1800" dirty="0" smtClean="0"/>
              <a:t>producto, por ejemplo</a:t>
            </a:r>
            <a:r>
              <a:rPr lang="es-VE" sz="1800" dirty="0"/>
              <a:t>, Gillette, Merck y otras han sido líderes en sus categorías durante décadas </a:t>
            </a:r>
            <a:r>
              <a:rPr lang="es-VE" sz="1800" dirty="0" smtClean="0"/>
              <a:t>debido en </a:t>
            </a:r>
            <a:r>
              <a:rPr lang="es-VE" sz="1800" dirty="0"/>
              <a:t>parte a la innovación </a:t>
            </a:r>
            <a:r>
              <a:rPr lang="es-VE" sz="1800" dirty="0" smtClean="0"/>
              <a:t>continua.</a:t>
            </a:r>
            <a:endParaRPr lang="es-VE"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12</a:t>
            </a:fld>
            <a:endParaRPr lang="es-VE"/>
          </a:p>
        </p:txBody>
      </p:sp>
    </p:spTree>
    <p:extLst>
      <p:ext uri="{BB962C8B-B14F-4D97-AF65-F5344CB8AC3E}">
        <p14:creationId xmlns:p14="http://schemas.microsoft.com/office/powerpoint/2010/main" val="301865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Marcas y Ventajas Competitivas</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p:txBody>
          <a:bodyPr/>
          <a:lstStyle/>
          <a:p>
            <a:pPr algn="just"/>
            <a:r>
              <a:rPr lang="es-VE" sz="1600" dirty="0"/>
              <a:t>Otras marcas crean ventajas competitivas a través de medios no relacionados con </a:t>
            </a:r>
            <a:r>
              <a:rPr lang="es-VE" sz="1600" dirty="0" smtClean="0"/>
              <a:t>el producto, por </a:t>
            </a:r>
            <a:r>
              <a:rPr lang="es-VE" sz="1600" dirty="0"/>
              <a:t>ejemplo, Coca-Cola, </a:t>
            </a:r>
            <a:r>
              <a:rPr lang="es-VE" sz="1600" dirty="0" err="1"/>
              <a:t>Chanel</a:t>
            </a:r>
            <a:r>
              <a:rPr lang="es-VE" sz="1600" dirty="0"/>
              <a:t> No. 5 y otras han sido líderes en sus </a:t>
            </a:r>
            <a:r>
              <a:rPr lang="es-VE" sz="1600" dirty="0" smtClean="0"/>
              <a:t>categorías de </a:t>
            </a:r>
            <a:r>
              <a:rPr lang="es-VE" sz="1600" dirty="0"/>
              <a:t>producto durante décadas gracias a que han comprendido las motivaciones y deseos </a:t>
            </a:r>
            <a:r>
              <a:rPr lang="es-VE" sz="1600" dirty="0" smtClean="0"/>
              <a:t>del cliente</a:t>
            </a:r>
            <a:r>
              <a:rPr lang="es-VE" sz="1600" dirty="0"/>
              <a:t>, y han creado imágenes relevantes y atractivas para envolver sus artículos. Con </a:t>
            </a:r>
            <a:r>
              <a:rPr lang="es-VE" sz="1600" dirty="0" smtClean="0"/>
              <a:t>frecuencia estas </a:t>
            </a:r>
            <a:r>
              <a:rPr lang="es-VE" sz="1600" dirty="0"/>
              <a:t>asociaciones con imágenes intangibles pueden ser la única forma de </a:t>
            </a:r>
            <a:r>
              <a:rPr lang="es-VE" sz="1600" dirty="0" smtClean="0"/>
              <a:t>distinguir marcas </a:t>
            </a:r>
            <a:r>
              <a:rPr lang="es-VE" sz="1600" dirty="0"/>
              <a:t>diferentes en una categoría de producto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13</a:t>
            </a:fld>
            <a:endParaRPr lang="es-VE"/>
          </a:p>
        </p:txBody>
      </p:sp>
    </p:spTree>
    <p:extLst>
      <p:ext uri="{BB962C8B-B14F-4D97-AF65-F5344CB8AC3E}">
        <p14:creationId xmlns:p14="http://schemas.microsoft.com/office/powerpoint/2010/main" val="68633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effectLst>
                  <a:outerShdw blurRad="38100" dist="38100" dir="2700000" algn="tl">
                    <a:srgbClr val="000000">
                      <a:alpha val="43137"/>
                    </a:srgbClr>
                  </a:outerShdw>
                </a:effectLst>
              </a:rPr>
              <a:t>Marcas y Ventajas Competitivas</a:t>
            </a:r>
          </a:p>
        </p:txBody>
      </p:sp>
      <p:sp>
        <p:nvSpPr>
          <p:cNvPr id="3" name="Marcador de texto 2"/>
          <p:cNvSpPr>
            <a:spLocks noGrp="1"/>
          </p:cNvSpPr>
          <p:nvPr>
            <p:ph type="body" idx="1"/>
          </p:nvPr>
        </p:nvSpPr>
        <p:spPr/>
        <p:txBody>
          <a:bodyPr/>
          <a:lstStyle/>
          <a:p>
            <a:pPr algn="just"/>
            <a:r>
              <a:rPr lang="es-VE" sz="1800" dirty="0">
                <a:latin typeface="Times New Roman" panose="02020603050405020304" pitchFamily="18" charset="0"/>
                <a:cs typeface="Times New Roman" panose="02020603050405020304" pitchFamily="18" charset="0"/>
              </a:rPr>
              <a:t>Mediante el desarrollo de marca y el desarrollo de la lealtad del cliente se crean </a:t>
            </a:r>
            <a:r>
              <a:rPr lang="es-VE" sz="1800" dirty="0" smtClean="0">
                <a:latin typeface="Times New Roman" panose="02020603050405020304" pitchFamily="18" charset="0"/>
                <a:cs typeface="Times New Roman" panose="02020603050405020304" pitchFamily="18" charset="0"/>
              </a:rPr>
              <a:t>diferencias percibidas </a:t>
            </a:r>
            <a:r>
              <a:rPr lang="es-VE" sz="1800" dirty="0">
                <a:latin typeface="Times New Roman" panose="02020603050405020304" pitchFamily="18" charset="0"/>
                <a:cs typeface="Times New Roman" panose="02020603050405020304" pitchFamily="18" charset="0"/>
              </a:rPr>
              <a:t>entre los diferentes productos, y así los </a:t>
            </a:r>
            <a:r>
              <a:rPr lang="es-VE" sz="1800" dirty="0" err="1">
                <a:latin typeface="Times New Roman" panose="02020603050405020304" pitchFamily="18" charset="0"/>
                <a:cs typeface="Times New Roman" panose="02020603050405020304" pitchFamily="18" charset="0"/>
              </a:rPr>
              <a:t>mercadólogos</a:t>
            </a:r>
            <a:r>
              <a:rPr lang="es-VE" sz="1800" dirty="0">
                <a:latin typeface="Times New Roman" panose="02020603050405020304" pitchFamily="18" charset="0"/>
                <a:cs typeface="Times New Roman" panose="02020603050405020304" pitchFamily="18" charset="0"/>
              </a:rPr>
              <a:t> crean un </a:t>
            </a:r>
            <a:r>
              <a:rPr lang="es-VE" sz="1800" dirty="0" smtClean="0">
                <a:latin typeface="Times New Roman" panose="02020603050405020304" pitchFamily="18" charset="0"/>
                <a:cs typeface="Times New Roman" panose="02020603050405020304" pitchFamily="18" charset="0"/>
              </a:rPr>
              <a:t>valor que </a:t>
            </a:r>
            <a:r>
              <a:rPr lang="es-VE" sz="1800" dirty="0">
                <a:latin typeface="Times New Roman" panose="02020603050405020304" pitchFamily="18" charset="0"/>
                <a:cs typeface="Times New Roman" panose="02020603050405020304" pitchFamily="18" charset="0"/>
              </a:rPr>
              <a:t>puede traducirse en utilidades financieras para la empresa.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14</a:t>
            </a:fld>
            <a:endParaRPr lang="es-VE"/>
          </a:p>
        </p:txBody>
      </p:sp>
    </p:spTree>
    <p:extLst>
      <p:ext uri="{BB962C8B-B14F-4D97-AF65-F5344CB8AC3E}">
        <p14:creationId xmlns:p14="http://schemas.microsoft.com/office/powerpoint/2010/main" val="344479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15</a:t>
            </a:fld>
            <a:endParaRPr lang="es-VE"/>
          </a:p>
        </p:txBody>
      </p:sp>
      <p:pic>
        <p:nvPicPr>
          <p:cNvPr id="7" name="Imagen 6"/>
          <p:cNvPicPr>
            <a:picLocks noChangeAspect="1"/>
          </p:cNvPicPr>
          <p:nvPr/>
        </p:nvPicPr>
        <p:blipFill>
          <a:blip r:embed="rId2"/>
          <a:stretch>
            <a:fillRect/>
          </a:stretch>
        </p:blipFill>
        <p:spPr>
          <a:xfrm>
            <a:off x="369652" y="262647"/>
            <a:ext cx="8148146" cy="4601183"/>
          </a:xfrm>
          <a:prstGeom prst="rect">
            <a:avLst/>
          </a:prstGeom>
        </p:spPr>
      </p:pic>
    </p:spTree>
    <p:extLst>
      <p:ext uri="{BB962C8B-B14F-4D97-AF65-F5344CB8AC3E}">
        <p14:creationId xmlns:p14="http://schemas.microsoft.com/office/powerpoint/2010/main" val="78080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16</a:t>
            </a:fld>
            <a:endParaRPr lang="es-VE"/>
          </a:p>
        </p:txBody>
      </p:sp>
      <p:pic>
        <p:nvPicPr>
          <p:cNvPr id="6" name="Imagen 5"/>
          <p:cNvPicPr>
            <a:picLocks noChangeAspect="1"/>
          </p:cNvPicPr>
          <p:nvPr/>
        </p:nvPicPr>
        <p:blipFill>
          <a:blip r:embed="rId2"/>
          <a:stretch>
            <a:fillRect/>
          </a:stretch>
        </p:blipFill>
        <p:spPr>
          <a:xfrm>
            <a:off x="466725" y="61912"/>
            <a:ext cx="8210550" cy="5019675"/>
          </a:xfrm>
          <a:prstGeom prst="rect">
            <a:avLst/>
          </a:prstGeom>
        </p:spPr>
      </p:pic>
    </p:spTree>
    <p:extLst>
      <p:ext uri="{BB962C8B-B14F-4D97-AF65-F5344CB8AC3E}">
        <p14:creationId xmlns:p14="http://schemas.microsoft.com/office/powerpoint/2010/main" val="368226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b="1" dirty="0" smtClean="0"/>
              <a:t>El Significado imbuido en las Marcas</a:t>
            </a:r>
            <a:endParaRPr lang="es-VE" b="1" dirty="0"/>
          </a:p>
        </p:txBody>
      </p:sp>
      <p:sp>
        <p:nvSpPr>
          <p:cNvPr id="4" name="Marcador de texto 3"/>
          <p:cNvSpPr>
            <a:spLocks noGrp="1"/>
          </p:cNvSpPr>
          <p:nvPr>
            <p:ph type="body" idx="1"/>
          </p:nvPr>
        </p:nvSpPr>
        <p:spPr/>
        <p:txBody>
          <a:bodyPr/>
          <a:lstStyle/>
          <a:p>
            <a:pPr marL="146050" indent="0" algn="just">
              <a:buNone/>
            </a:pPr>
            <a:r>
              <a:rPr lang="es-VE" sz="1600" dirty="0">
                <a:latin typeface="Times New Roman" panose="02020603050405020304" pitchFamily="18" charset="0"/>
                <a:cs typeface="Times New Roman" panose="02020603050405020304" pitchFamily="18" charset="0"/>
              </a:rPr>
              <a:t>El significado imbuido en las marcas puede ser muy profundo, por lo cual </a:t>
            </a:r>
            <a:r>
              <a:rPr lang="es-VE" sz="1600" dirty="0" smtClean="0">
                <a:latin typeface="Times New Roman" panose="02020603050405020304" pitchFamily="18" charset="0"/>
                <a:cs typeface="Times New Roman" panose="02020603050405020304" pitchFamily="18" charset="0"/>
              </a:rPr>
              <a:t>podemos considerar </a:t>
            </a:r>
            <a:r>
              <a:rPr lang="es-VE" sz="1600" dirty="0">
                <a:latin typeface="Times New Roman" panose="02020603050405020304" pitchFamily="18" charset="0"/>
                <a:cs typeface="Times New Roman" panose="02020603050405020304" pitchFamily="18" charset="0"/>
              </a:rPr>
              <a:t>la relación existente entre una marca y el cliente como un tipo de enlace o </a:t>
            </a:r>
            <a:r>
              <a:rPr lang="es-VE" sz="1600" dirty="0" smtClean="0">
                <a:latin typeface="Times New Roman" panose="02020603050405020304" pitchFamily="18" charset="0"/>
                <a:cs typeface="Times New Roman" panose="02020603050405020304" pitchFamily="18" charset="0"/>
              </a:rPr>
              <a:t>pacto. Los </a:t>
            </a:r>
            <a:r>
              <a:rPr lang="es-VE" sz="1600" dirty="0">
                <a:latin typeface="Times New Roman" panose="02020603050405020304" pitchFamily="18" charset="0"/>
                <a:cs typeface="Times New Roman" panose="02020603050405020304" pitchFamily="18" charset="0"/>
              </a:rPr>
              <a:t>consumidores ofrecen su lealtad y confianza en el entendido de que la marca </a:t>
            </a:r>
            <a:r>
              <a:rPr lang="es-VE" sz="1600" dirty="0" smtClean="0">
                <a:latin typeface="Times New Roman" panose="02020603050405020304" pitchFamily="18" charset="0"/>
                <a:cs typeface="Times New Roman" panose="02020603050405020304" pitchFamily="18" charset="0"/>
              </a:rPr>
              <a:t>se comportará </a:t>
            </a:r>
            <a:r>
              <a:rPr lang="es-VE" sz="1600" dirty="0">
                <a:latin typeface="Times New Roman" panose="02020603050405020304" pitchFamily="18" charset="0"/>
                <a:cs typeface="Times New Roman" panose="02020603050405020304" pitchFamily="18" charset="0"/>
              </a:rPr>
              <a:t>de cierta forma y les proveerá una utilidad gracias a un desempeño </a:t>
            </a:r>
            <a:r>
              <a:rPr lang="es-VE" sz="1600" dirty="0" smtClean="0">
                <a:latin typeface="Times New Roman" panose="02020603050405020304" pitchFamily="18" charset="0"/>
                <a:cs typeface="Times New Roman" panose="02020603050405020304" pitchFamily="18" charset="0"/>
              </a:rPr>
              <a:t>consistente del </a:t>
            </a:r>
            <a:r>
              <a:rPr lang="es-VE" sz="1600" dirty="0">
                <a:latin typeface="Times New Roman" panose="02020603050405020304" pitchFamily="18" charset="0"/>
                <a:cs typeface="Times New Roman" panose="02020603050405020304" pitchFamily="18" charset="0"/>
              </a:rPr>
              <a:t>producto, un precio adecuado y programas y acciones de promoción y distribución. </a:t>
            </a:r>
            <a:r>
              <a:rPr lang="es-VE" sz="1600" dirty="0" smtClean="0">
                <a:latin typeface="Times New Roman" panose="02020603050405020304" pitchFamily="18" charset="0"/>
                <a:cs typeface="Times New Roman" panose="02020603050405020304" pitchFamily="18" charset="0"/>
              </a:rPr>
              <a:t>En la </a:t>
            </a:r>
            <a:r>
              <a:rPr lang="es-VE" sz="1600" dirty="0">
                <a:latin typeface="Times New Roman" panose="02020603050405020304" pitchFamily="18" charset="0"/>
                <a:cs typeface="Times New Roman" panose="02020603050405020304" pitchFamily="18" charset="0"/>
              </a:rPr>
              <a:t>medida en que los clientes se den cuenta de las ventajas y beneficios que reciben al </a:t>
            </a:r>
            <a:r>
              <a:rPr lang="es-VE" sz="1600" dirty="0" smtClean="0">
                <a:latin typeface="Times New Roman" panose="02020603050405020304" pitchFamily="18" charset="0"/>
                <a:cs typeface="Times New Roman" panose="02020603050405020304" pitchFamily="18" charset="0"/>
              </a:rPr>
              <a:t>adquirir la </a:t>
            </a:r>
            <a:r>
              <a:rPr lang="es-VE" sz="1600" dirty="0">
                <a:latin typeface="Times New Roman" panose="02020603050405020304" pitchFamily="18" charset="0"/>
                <a:cs typeface="Times New Roman" panose="02020603050405020304" pitchFamily="18" charset="0"/>
              </a:rPr>
              <a:t>marca, y siempre y cuando estén satisfechos con el consumo del producto, </a:t>
            </a:r>
            <a:r>
              <a:rPr lang="es-VE" sz="1600" dirty="0" smtClean="0">
                <a:latin typeface="Times New Roman" panose="02020603050405020304" pitchFamily="18" charset="0"/>
                <a:cs typeface="Times New Roman" panose="02020603050405020304" pitchFamily="18" charset="0"/>
              </a:rPr>
              <a:t>habrá más </a:t>
            </a:r>
            <a:r>
              <a:rPr lang="es-VE" sz="1600" dirty="0">
                <a:latin typeface="Times New Roman" panose="02020603050405020304" pitchFamily="18" charset="0"/>
                <a:cs typeface="Times New Roman" panose="02020603050405020304" pitchFamily="18" charset="0"/>
              </a:rPr>
              <a:t>probabilidades de que continúen </a:t>
            </a:r>
            <a:r>
              <a:rPr lang="es-VE" sz="1600" dirty="0" smtClean="0">
                <a:latin typeface="Times New Roman" panose="02020603050405020304" pitchFamily="18" charset="0"/>
                <a:cs typeface="Times New Roman" panose="02020603050405020304" pitchFamily="18" charset="0"/>
              </a:rPr>
              <a:t>comprándolo.</a:t>
            </a:r>
            <a:endParaRPr lang="es-VE" sz="1600" dirty="0">
              <a:latin typeface="Times New Roman" panose="02020603050405020304" pitchFamily="18" charset="0"/>
              <a:cs typeface="Times New Roman" panose="02020603050405020304" pitchFamily="18" charset="0"/>
            </a:endParaRPr>
          </a:p>
        </p:txBody>
      </p:sp>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17</a:t>
            </a:fld>
            <a:endParaRPr lang="es-VE"/>
          </a:p>
        </p:txBody>
      </p:sp>
    </p:spTree>
    <p:extLst>
      <p:ext uri="{BB962C8B-B14F-4D97-AF65-F5344CB8AC3E}">
        <p14:creationId xmlns:p14="http://schemas.microsoft.com/office/powerpoint/2010/main" val="296079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t>El Significado imbuido en las Marcas</a:t>
            </a:r>
          </a:p>
        </p:txBody>
      </p:sp>
      <p:sp>
        <p:nvSpPr>
          <p:cNvPr id="3" name="Marcador de texto 2"/>
          <p:cNvSpPr>
            <a:spLocks noGrp="1"/>
          </p:cNvSpPr>
          <p:nvPr>
            <p:ph type="body" idx="1"/>
          </p:nvPr>
        </p:nvSpPr>
        <p:spPr/>
        <p:txBody>
          <a:bodyPr/>
          <a:lstStyle/>
          <a:p>
            <a:pPr marL="146050" indent="0" algn="just">
              <a:buNone/>
            </a:pPr>
            <a:r>
              <a:rPr lang="es-VE" sz="1600" dirty="0"/>
              <a:t>Es posible que estos beneficios no sean de naturaleza puramente funcional. Las </a:t>
            </a:r>
            <a:r>
              <a:rPr lang="es-VE" sz="1600" dirty="0" smtClean="0"/>
              <a:t>marcas pueden </a:t>
            </a:r>
            <a:r>
              <a:rPr lang="es-VE" sz="1600" dirty="0"/>
              <a:t>servir como dispositivos simbólicos y permitir a los consumidores proyectar </a:t>
            </a:r>
            <a:r>
              <a:rPr lang="es-VE" sz="1600" dirty="0" smtClean="0"/>
              <a:t>la imagen </a:t>
            </a:r>
            <a:r>
              <a:rPr lang="es-VE" sz="1600" dirty="0"/>
              <a:t>de sí mismos. </a:t>
            </a:r>
            <a:endParaRPr lang="es-VE" sz="1600" dirty="0" smtClean="0"/>
          </a:p>
          <a:p>
            <a:pPr marL="146050" indent="0" algn="just">
              <a:buNone/>
            </a:pPr>
            <a:r>
              <a:rPr lang="es-VE" sz="1600" dirty="0" smtClean="0"/>
              <a:t>Ciertas </a:t>
            </a:r>
            <a:r>
              <a:rPr lang="es-VE" sz="1600" dirty="0"/>
              <a:t>marcas están asociadas con determinados tipos de </a:t>
            </a:r>
            <a:r>
              <a:rPr lang="es-VE" sz="1600" dirty="0" smtClean="0"/>
              <a:t>personas, y </a:t>
            </a:r>
            <a:r>
              <a:rPr lang="es-VE" sz="1600" dirty="0"/>
              <a:t>por tanto reflejan diferentes valores o características. Consumir tales productos es un </a:t>
            </a:r>
            <a:r>
              <a:rPr lang="es-VE" sz="1600" dirty="0" smtClean="0"/>
              <a:t>medio con </a:t>
            </a:r>
            <a:r>
              <a:rPr lang="es-VE" sz="1600" dirty="0"/>
              <a:t>el cual los individuos pueden comunicar a otros, o incluso a ellos mismos, el </a:t>
            </a:r>
            <a:r>
              <a:rPr lang="es-VE" sz="1600" dirty="0" smtClean="0"/>
              <a:t>tipo de </a:t>
            </a:r>
            <a:r>
              <a:rPr lang="es-VE" sz="1600" dirty="0"/>
              <a:t>persona que son o quisieran ser.</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18</a:t>
            </a:fld>
            <a:endParaRPr lang="es-VE"/>
          </a:p>
        </p:txBody>
      </p:sp>
    </p:spTree>
    <p:extLst>
      <p:ext uri="{BB962C8B-B14F-4D97-AF65-F5344CB8AC3E}">
        <p14:creationId xmlns:p14="http://schemas.microsoft.com/office/powerpoint/2010/main" val="144956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smtClean="0"/>
              <a:t>En síntesis…</a:t>
            </a:r>
            <a:endParaRPr lang="es-VE" b="1" dirty="0"/>
          </a:p>
        </p:txBody>
      </p:sp>
      <p:sp>
        <p:nvSpPr>
          <p:cNvPr id="3" name="Marcador de texto 2"/>
          <p:cNvSpPr>
            <a:spLocks noGrp="1"/>
          </p:cNvSpPr>
          <p:nvPr>
            <p:ph type="body" idx="1"/>
          </p:nvPr>
        </p:nvSpPr>
        <p:spPr>
          <a:xfrm>
            <a:off x="819150" y="1527243"/>
            <a:ext cx="7505700" cy="2609924"/>
          </a:xfrm>
        </p:spPr>
        <p:txBody>
          <a:bodyPr/>
          <a:lstStyle/>
          <a:p>
            <a:pPr algn="just"/>
            <a:r>
              <a:rPr lang="es-VE" sz="1800" dirty="0">
                <a:latin typeface="Times-Roman"/>
              </a:rPr>
              <a:t>En resumen, para los consumidores, el significado especial que las marcas </a:t>
            </a:r>
            <a:r>
              <a:rPr lang="es-VE" sz="1800" dirty="0" smtClean="0">
                <a:latin typeface="Times-Roman"/>
              </a:rPr>
              <a:t>entrañan puede </a:t>
            </a:r>
            <a:r>
              <a:rPr lang="es-VE" sz="1800" dirty="0">
                <a:latin typeface="Times-Roman"/>
              </a:rPr>
              <a:t>cambiar sus percepciones y experiencias con un producto. </a:t>
            </a:r>
            <a:endParaRPr lang="es-VE" sz="1800" dirty="0" smtClean="0">
              <a:latin typeface="Times-Roman"/>
            </a:endParaRPr>
          </a:p>
          <a:p>
            <a:pPr algn="just"/>
            <a:r>
              <a:rPr lang="es-VE" sz="1800" dirty="0" smtClean="0">
                <a:latin typeface="Times-Roman"/>
              </a:rPr>
              <a:t>Un </a:t>
            </a:r>
            <a:r>
              <a:rPr lang="es-VE" sz="1800" dirty="0">
                <a:latin typeface="Times-Roman"/>
              </a:rPr>
              <a:t>artículo idéntico </a:t>
            </a:r>
            <a:r>
              <a:rPr lang="es-VE" sz="1800" dirty="0" smtClean="0">
                <a:latin typeface="Times-Roman"/>
              </a:rPr>
              <a:t>puede evaluarse </a:t>
            </a:r>
            <a:r>
              <a:rPr lang="es-VE" sz="1800" dirty="0">
                <a:latin typeface="Times-Roman"/>
              </a:rPr>
              <a:t>de diferente manera dependiendo de la identificación con la marca o sus atributos</a:t>
            </a:r>
            <a:r>
              <a:rPr lang="es-VE" sz="1800" dirty="0" smtClean="0">
                <a:latin typeface="Times-Roman"/>
              </a:rPr>
              <a:t>.</a:t>
            </a:r>
          </a:p>
          <a:p>
            <a:pPr algn="just"/>
            <a:r>
              <a:rPr lang="es-VE" sz="1800" dirty="0" smtClean="0">
                <a:latin typeface="Times-Roman"/>
              </a:rPr>
              <a:t>Aquí es justo la parte de la película en donde el </a:t>
            </a:r>
            <a:r>
              <a:rPr lang="es-VE" sz="1800" dirty="0" err="1" smtClean="0">
                <a:latin typeface="Times-Roman"/>
              </a:rPr>
              <a:t>Planner</a:t>
            </a:r>
            <a:r>
              <a:rPr lang="es-VE" sz="1800" dirty="0" smtClean="0">
                <a:latin typeface="Times-Roman"/>
              </a:rPr>
              <a:t> comienza con su olfato de sabueso a investigar a los consumidores y al comportamiento de las marcas de sus clientes en el mercado.</a:t>
            </a:r>
            <a:endParaRPr lang="es-VE"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19</a:t>
            </a:fld>
            <a:endParaRPr lang="es-VE"/>
          </a:p>
        </p:txBody>
      </p:sp>
    </p:spTree>
    <p:extLst>
      <p:ext uri="{BB962C8B-B14F-4D97-AF65-F5344CB8AC3E}">
        <p14:creationId xmlns:p14="http://schemas.microsoft.com/office/powerpoint/2010/main" val="285397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¿Qué es una Marca?</a:t>
            </a:r>
            <a:endParaRPr lang="es-VE" b="1" dirty="0">
              <a:effectLst>
                <a:outerShdw blurRad="38100" dist="38100" dir="2700000" algn="tl">
                  <a:srgbClr val="000000">
                    <a:alpha val="43137"/>
                  </a:srgbClr>
                </a:outerShdw>
              </a:effectLst>
            </a:endParaRPr>
          </a:p>
        </p:txBody>
      </p:sp>
      <p:sp>
        <p:nvSpPr>
          <p:cNvPr id="4" name="Marcador de texto 3"/>
          <p:cNvSpPr>
            <a:spLocks noGrp="1"/>
          </p:cNvSpPr>
          <p:nvPr>
            <p:ph type="body" idx="1"/>
          </p:nvPr>
        </p:nvSpPr>
        <p:spPr>
          <a:xfrm>
            <a:off x="819150" y="1712068"/>
            <a:ext cx="7505700" cy="2726657"/>
          </a:xfrm>
        </p:spPr>
        <p:txBody>
          <a:bodyPr/>
          <a:lstStyle/>
          <a:p>
            <a:pPr algn="just"/>
            <a:r>
              <a:rPr lang="es-VE" sz="1800" dirty="0">
                <a:latin typeface="Times-Roman"/>
              </a:rPr>
              <a:t>De acuerdo con la American Marketing </a:t>
            </a:r>
            <a:r>
              <a:rPr lang="es-VE" sz="1800" dirty="0" err="1">
                <a:latin typeface="Times-Roman"/>
              </a:rPr>
              <a:t>Association</a:t>
            </a:r>
            <a:r>
              <a:rPr lang="es-VE" sz="1800" dirty="0">
                <a:latin typeface="Times-Roman"/>
              </a:rPr>
              <a:t> (AMA), una </a:t>
            </a:r>
            <a:r>
              <a:rPr lang="es-VE" sz="1800" b="1" i="1" dirty="0">
                <a:latin typeface="Times-BoldItalic"/>
              </a:rPr>
              <a:t>marca </a:t>
            </a:r>
            <a:r>
              <a:rPr lang="es-VE" sz="1800" dirty="0">
                <a:latin typeface="Times-Roman"/>
              </a:rPr>
              <a:t>es un “</a:t>
            </a:r>
            <a:r>
              <a:rPr lang="es-VE" sz="1800" dirty="0" smtClean="0">
                <a:latin typeface="Times-Roman"/>
              </a:rPr>
              <a:t>nombre, término</a:t>
            </a:r>
            <a:r>
              <a:rPr lang="es-VE" sz="1800" dirty="0">
                <a:latin typeface="Times-Roman"/>
              </a:rPr>
              <a:t>, signo, símbolo o diseño, o una combinación de éstos, cuyo fin es </a:t>
            </a:r>
            <a:r>
              <a:rPr lang="es-VE" sz="1800" dirty="0" smtClean="0">
                <a:latin typeface="Times-Roman"/>
              </a:rPr>
              <a:t>identificar los </a:t>
            </a:r>
            <a:r>
              <a:rPr lang="es-VE" sz="1800" dirty="0">
                <a:latin typeface="Times-Roman"/>
              </a:rPr>
              <a:t>bienes y servicios de un vendedor o grupo de vendedores para diferenciarlos de la competencia”.</a:t>
            </a:r>
          </a:p>
          <a:p>
            <a:pPr algn="just"/>
            <a:r>
              <a:rPr lang="es-VE" sz="1800" dirty="0">
                <a:latin typeface="Times-Roman"/>
              </a:rPr>
              <a:t>En términos técnicos, siempre que un </a:t>
            </a:r>
            <a:r>
              <a:rPr lang="es-VE" sz="1800" dirty="0" err="1">
                <a:latin typeface="Times-Roman"/>
              </a:rPr>
              <a:t>mercadólogo</a:t>
            </a:r>
            <a:r>
              <a:rPr lang="es-VE" sz="1800" dirty="0">
                <a:latin typeface="Times-Roman"/>
              </a:rPr>
              <a:t> genera un nombre, </a:t>
            </a:r>
            <a:r>
              <a:rPr lang="es-VE" sz="1800" dirty="0" smtClean="0">
                <a:latin typeface="Times-Roman"/>
              </a:rPr>
              <a:t>logotipo o </a:t>
            </a:r>
            <a:r>
              <a:rPr lang="es-VE" sz="1800" dirty="0">
                <a:latin typeface="Times-Roman"/>
              </a:rPr>
              <a:t>símbolo para un nuevo producto, está creando una marca.</a:t>
            </a:r>
            <a:endParaRPr lang="es-VE" sz="1800" dirty="0"/>
          </a:p>
        </p:txBody>
      </p:sp>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a:t>
            </a:fld>
            <a:endParaRPr lang="es-VE"/>
          </a:p>
        </p:txBody>
      </p:sp>
    </p:spTree>
    <p:extLst>
      <p:ext uri="{BB962C8B-B14F-4D97-AF65-F5344CB8AC3E}">
        <p14:creationId xmlns:p14="http://schemas.microsoft.com/office/powerpoint/2010/main" val="4111825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La marca del cliente debe parecer única…</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p:txBody>
          <a:bodyPr/>
          <a:lstStyle/>
          <a:p>
            <a:pPr algn="just"/>
            <a:r>
              <a:rPr lang="es-VE" sz="1800" dirty="0" smtClean="0"/>
              <a:t>El </a:t>
            </a:r>
            <a:r>
              <a:rPr lang="es-VE" sz="1800" dirty="0" err="1" smtClean="0"/>
              <a:t>planner</a:t>
            </a:r>
            <a:r>
              <a:rPr lang="es-VE" sz="1800" dirty="0" smtClean="0"/>
              <a:t> debe procurar por todos los medios que las marcas de sus clientes sean percibidas como únicas, especiales, fuera de serie, algo que el consumidor no puede dejar pasar y necesita comprar porque SÍ.</a:t>
            </a:r>
          </a:p>
          <a:p>
            <a:pPr algn="just"/>
            <a:r>
              <a:rPr lang="es-VE" sz="1800" dirty="0" smtClean="0"/>
              <a:t>Para lograrlo debe concebir la Estrategia de Marca, pero qué es Estrategia de Marca y qué es Estrategia de Negocio..</a:t>
            </a:r>
            <a:endParaRPr lang="es-VE"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20</a:t>
            </a:fld>
            <a:endParaRPr lang="es-VE"/>
          </a:p>
        </p:txBody>
      </p:sp>
    </p:spTree>
    <p:extLst>
      <p:ext uri="{BB962C8B-B14F-4D97-AF65-F5344CB8AC3E}">
        <p14:creationId xmlns:p14="http://schemas.microsoft.com/office/powerpoint/2010/main" val="18085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592681"/>
            <a:ext cx="7505700" cy="954600"/>
          </a:xfrm>
        </p:spPr>
        <p:txBody>
          <a:bodyPr/>
          <a:lstStyle/>
          <a:p>
            <a:pPr algn="ctr"/>
            <a:r>
              <a:rPr lang="es-VE" b="1" dirty="0" smtClean="0"/>
              <a:t>Estrategia de Marca y Estrategia de Negocio</a:t>
            </a:r>
            <a:endParaRPr lang="es-VE" b="1" dirty="0"/>
          </a:p>
        </p:txBody>
      </p:sp>
      <p:sp>
        <p:nvSpPr>
          <p:cNvPr id="3" name="Marcador de texto 2"/>
          <p:cNvSpPr>
            <a:spLocks noGrp="1"/>
          </p:cNvSpPr>
          <p:nvPr>
            <p:ph type="body" idx="1"/>
          </p:nvPr>
        </p:nvSpPr>
        <p:spPr>
          <a:xfrm>
            <a:off x="819150" y="1663430"/>
            <a:ext cx="7505700" cy="2775295"/>
          </a:xfrm>
        </p:spPr>
        <p:txBody>
          <a:bodyPr/>
          <a:lstStyle/>
          <a:p>
            <a:pPr marL="146050" indent="0" algn="just">
              <a:buNone/>
            </a:pPr>
            <a:r>
              <a:rPr lang="es-VE" sz="1600" dirty="0"/>
              <a:t>La estrategia de negocio se ha centrado primordialmente en conseguir el beneficio económico. Generalmente incluye: la idea de negocio, la organización y estructura necesaria para conseguirlo, los recursos económicos adecuados, los productos o servicios, conocimiento del mercado y competencia… Todo ello queda recogido en un documento que considera cómo debe ser la mejor combinación de un conjunto de aspectos para alcanzar los objetivos: misión, visión, valores, cultura, portfolio de productos, estructura de mercado, targets, costes involucrados, logística y distribución, resultados esperados, etc.</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21</a:t>
            </a:fld>
            <a:endParaRPr lang="es-VE"/>
          </a:p>
        </p:txBody>
      </p:sp>
    </p:spTree>
    <p:extLst>
      <p:ext uri="{BB962C8B-B14F-4D97-AF65-F5344CB8AC3E}">
        <p14:creationId xmlns:p14="http://schemas.microsoft.com/office/powerpoint/2010/main" val="1639317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5034" y="728868"/>
            <a:ext cx="7505700" cy="954600"/>
          </a:xfrm>
        </p:spPr>
        <p:txBody>
          <a:bodyPr/>
          <a:lstStyle/>
          <a:p>
            <a:pPr algn="ctr"/>
            <a:r>
              <a:rPr lang="es-VE" b="1" dirty="0">
                <a:solidFill>
                  <a:srgbClr val="AF7B51"/>
                </a:solidFill>
                <a:latin typeface="Nunito" panose="020B0604020202020204" charset="0"/>
                <a:ea typeface="Nunito" panose="020B0604020202020204" charset="0"/>
                <a:cs typeface="Nunito" panose="020B0604020202020204" charset="0"/>
              </a:rPr>
              <a:t>Estrategia de Marca y Estrategia de Negocio</a:t>
            </a:r>
            <a:endParaRPr lang="es-VE" dirty="0"/>
          </a:p>
        </p:txBody>
      </p:sp>
      <p:sp>
        <p:nvSpPr>
          <p:cNvPr id="3" name="Marcador de texto 2"/>
          <p:cNvSpPr>
            <a:spLocks noGrp="1"/>
          </p:cNvSpPr>
          <p:nvPr>
            <p:ph type="body" idx="1"/>
          </p:nvPr>
        </p:nvSpPr>
        <p:spPr>
          <a:xfrm>
            <a:off x="819150" y="1789889"/>
            <a:ext cx="7505700" cy="2648836"/>
          </a:xfrm>
        </p:spPr>
        <p:txBody>
          <a:bodyPr/>
          <a:lstStyle/>
          <a:p>
            <a:pPr marL="146050" indent="0" algn="just">
              <a:buNone/>
            </a:pPr>
            <a:r>
              <a:rPr lang="es-VE" sz="1600" dirty="0"/>
              <a:t>En el caso que nos ocupa y en términos de estrategia de negocio, para poder plantear posteriormente una buena estrategia de marca deberemos encontrar al menos respuesta a una serie de cuestiones básicas sobre el negocio:</a:t>
            </a:r>
          </a:p>
          <a:p>
            <a:pPr marL="146050" indent="0" algn="just">
              <a:buNone/>
            </a:pPr>
            <a:endParaRPr lang="es-VE" sz="1600" dirty="0"/>
          </a:p>
          <a:p>
            <a:pPr marL="146050" indent="0" algn="just">
              <a:buNone/>
            </a:pPr>
            <a:r>
              <a:rPr lang="es-VE" sz="1600" dirty="0"/>
              <a:t>1. ¿Cuáles son los objetivos a corto, medio y largo plazo?</a:t>
            </a:r>
          </a:p>
          <a:p>
            <a:pPr marL="146050" indent="0" algn="just">
              <a:buNone/>
            </a:pPr>
            <a:endParaRPr lang="es-VE" sz="1600" dirty="0"/>
          </a:p>
          <a:p>
            <a:pPr marL="146050" indent="0" algn="just">
              <a:buNone/>
            </a:pPr>
            <a:r>
              <a:rPr lang="es-VE" sz="1600" dirty="0"/>
              <a:t>2. ¿Cuáles son las expectativas de crecimiento?</a:t>
            </a:r>
          </a:p>
          <a:p>
            <a:pPr marL="146050" indent="0" algn="just">
              <a:buNone/>
            </a:pPr>
            <a:endParaRPr lang="es-VE" sz="1600" dirty="0"/>
          </a:p>
          <a:p>
            <a:pPr marL="146050" indent="0" algn="just">
              <a:buNone/>
            </a:pPr>
            <a:r>
              <a:rPr lang="es-VE" sz="1600" dirty="0"/>
              <a:t>3. ¿Se está pensando en algún tipo de apoyo externo para conseguirlo?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22</a:t>
            </a:fld>
            <a:endParaRPr lang="es-VE"/>
          </a:p>
        </p:txBody>
      </p:sp>
    </p:spTree>
    <p:extLst>
      <p:ext uri="{BB962C8B-B14F-4D97-AF65-F5344CB8AC3E}">
        <p14:creationId xmlns:p14="http://schemas.microsoft.com/office/powerpoint/2010/main" val="121976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solidFill>
                  <a:srgbClr val="AF7B51"/>
                </a:solidFill>
                <a:latin typeface="Nunito" panose="020B0604020202020204" charset="0"/>
                <a:ea typeface="Nunito" panose="020B0604020202020204" charset="0"/>
                <a:cs typeface="Nunito" panose="020B0604020202020204" charset="0"/>
              </a:rPr>
              <a:t>Estrategia de Marca y Estrategia de Negocio</a:t>
            </a:r>
            <a:endParaRPr lang="es-VE" dirty="0"/>
          </a:p>
        </p:txBody>
      </p:sp>
      <p:sp>
        <p:nvSpPr>
          <p:cNvPr id="3" name="Marcador de texto 2"/>
          <p:cNvSpPr>
            <a:spLocks noGrp="1"/>
          </p:cNvSpPr>
          <p:nvPr>
            <p:ph type="body" idx="1"/>
          </p:nvPr>
        </p:nvSpPr>
        <p:spPr/>
        <p:txBody>
          <a:bodyPr/>
          <a:lstStyle/>
          <a:p>
            <a:pPr marL="146050" indent="0" algn="just">
              <a:lnSpc>
                <a:spcPct val="100000"/>
              </a:lnSpc>
              <a:buNone/>
            </a:pPr>
            <a:r>
              <a:rPr lang="es-VE" sz="1600" dirty="0"/>
              <a:t>4. ¿Cómo está organizada la Compañía?</a:t>
            </a:r>
          </a:p>
          <a:p>
            <a:pPr marL="146050" indent="0" algn="just">
              <a:lnSpc>
                <a:spcPct val="100000"/>
              </a:lnSpc>
              <a:buNone/>
            </a:pPr>
            <a:endParaRPr lang="es-VE" sz="1600" dirty="0"/>
          </a:p>
          <a:p>
            <a:pPr marL="146050" indent="0" algn="just">
              <a:lnSpc>
                <a:spcPct val="100000"/>
              </a:lnSpc>
              <a:buNone/>
            </a:pPr>
            <a:r>
              <a:rPr lang="es-VE" sz="1600" dirty="0"/>
              <a:t>5. ¿Cuáles son los productos o servicios? ¿Ofrecen alguna ventaja competitiva?</a:t>
            </a:r>
          </a:p>
          <a:p>
            <a:pPr marL="146050" indent="0" algn="just">
              <a:lnSpc>
                <a:spcPct val="100000"/>
              </a:lnSpc>
              <a:buNone/>
            </a:pPr>
            <a:endParaRPr lang="es-VE" sz="1600" dirty="0"/>
          </a:p>
          <a:p>
            <a:pPr marL="146050" indent="0" algn="just">
              <a:lnSpc>
                <a:spcPct val="100000"/>
              </a:lnSpc>
              <a:buNone/>
            </a:pPr>
            <a:r>
              <a:rPr lang="es-VE" sz="1600" dirty="0"/>
              <a:t>6. ¿Qué es lo que se espera de la/s marca/s?</a:t>
            </a:r>
          </a:p>
          <a:p>
            <a:pPr marL="146050" indent="0" algn="just">
              <a:lnSpc>
                <a:spcPct val="100000"/>
              </a:lnSpc>
              <a:buNone/>
            </a:pPr>
            <a:endParaRPr lang="es-VE" sz="1600" dirty="0"/>
          </a:p>
          <a:p>
            <a:pPr marL="146050" indent="0" algn="just">
              <a:lnSpc>
                <a:spcPct val="100000"/>
              </a:lnSpc>
              <a:buNone/>
            </a:pPr>
            <a:r>
              <a:rPr lang="es-VE" sz="1600" dirty="0"/>
              <a:t>7. ¿Se dispone de los recursos necesarios para conseguir los objetivos?</a:t>
            </a:r>
          </a:p>
          <a:p>
            <a:pPr marL="146050" indent="0" algn="just">
              <a:lnSpc>
                <a:spcPct val="100000"/>
              </a:lnSpc>
              <a:buNone/>
            </a:pPr>
            <a:endParaRPr lang="es-VE" sz="1600" dirty="0"/>
          </a:p>
          <a:p>
            <a:pPr marL="146050" indent="0" algn="just">
              <a:lnSpc>
                <a:spcPct val="100000"/>
              </a:lnSpc>
              <a:buNone/>
            </a:pPr>
            <a:r>
              <a:rPr lang="es-VE" sz="1600" dirty="0"/>
              <a:t>8. ¿Cuáles son las barreras?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23</a:t>
            </a:fld>
            <a:endParaRPr lang="es-VE"/>
          </a:p>
        </p:txBody>
      </p:sp>
    </p:spTree>
    <p:extLst>
      <p:ext uri="{BB962C8B-B14F-4D97-AF65-F5344CB8AC3E}">
        <p14:creationId xmlns:p14="http://schemas.microsoft.com/office/powerpoint/2010/main" val="84624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effectLst>
                  <a:outerShdw blurRad="38100" dist="38100" dir="2700000" algn="tl">
                    <a:srgbClr val="000000">
                      <a:alpha val="43137"/>
                    </a:srgbClr>
                  </a:outerShdw>
                </a:effectLst>
              </a:rPr>
              <a:t>Estrategia de Marca y Estrategia de Negocio</a:t>
            </a:r>
          </a:p>
        </p:txBody>
      </p:sp>
      <p:sp>
        <p:nvSpPr>
          <p:cNvPr id="3" name="Marcador de texto 2"/>
          <p:cNvSpPr>
            <a:spLocks noGrp="1"/>
          </p:cNvSpPr>
          <p:nvPr>
            <p:ph type="body" idx="1"/>
          </p:nvPr>
        </p:nvSpPr>
        <p:spPr/>
        <p:txBody>
          <a:bodyPr/>
          <a:lstStyle/>
          <a:p>
            <a:pPr marL="146050" indent="0" algn="just">
              <a:buNone/>
            </a:pPr>
            <a:r>
              <a:rPr lang="es-VE" sz="1800" dirty="0" smtClean="0"/>
              <a:t>-Conviene </a:t>
            </a:r>
            <a:r>
              <a:rPr lang="es-VE" sz="1800" dirty="0"/>
              <a:t>destacar aquí que hablamos de </a:t>
            </a:r>
            <a:r>
              <a:rPr lang="es-VE" sz="1800" b="1" dirty="0"/>
              <a:t>estrategia de marca </a:t>
            </a:r>
            <a:r>
              <a:rPr lang="es-VE" sz="1800" dirty="0"/>
              <a:t>y no de estrategia de marketing. </a:t>
            </a:r>
            <a:endParaRPr lang="es-VE" sz="1800" dirty="0" smtClean="0"/>
          </a:p>
          <a:p>
            <a:pPr marL="146050" indent="0" algn="just">
              <a:buNone/>
            </a:pPr>
            <a:r>
              <a:rPr lang="es-VE" sz="1800" dirty="0" smtClean="0"/>
              <a:t>-El </a:t>
            </a:r>
            <a:r>
              <a:rPr lang="es-VE" sz="1800" dirty="0"/>
              <a:t>marketing se refiere al mercado, mientras que hablar de estrategia de marca es hablar del </a:t>
            </a:r>
            <a:r>
              <a:rPr lang="es-VE" sz="1800" b="1" dirty="0"/>
              <a:t>activo intangible de mayor importancia para toda Compañía: su marca</a:t>
            </a:r>
            <a:r>
              <a:rPr lang="es-VE" sz="1800" dirty="0"/>
              <a:t>. Y destaquemos una vez más -nunca sobra- que una marca no es un logo, un nombre o un producto.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24</a:t>
            </a:fld>
            <a:endParaRPr lang="es-VE"/>
          </a:p>
        </p:txBody>
      </p:sp>
    </p:spTree>
    <p:extLst>
      <p:ext uri="{BB962C8B-B14F-4D97-AF65-F5344CB8AC3E}">
        <p14:creationId xmlns:p14="http://schemas.microsoft.com/office/powerpoint/2010/main" val="115204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t>Estrategia de Marca</a:t>
            </a:r>
            <a:endParaRPr lang="es-VE" b="1" dirty="0"/>
          </a:p>
        </p:txBody>
      </p:sp>
      <p:sp>
        <p:nvSpPr>
          <p:cNvPr id="3" name="Marcador de texto 2"/>
          <p:cNvSpPr>
            <a:spLocks noGrp="1"/>
          </p:cNvSpPr>
          <p:nvPr>
            <p:ph type="body" idx="1"/>
          </p:nvPr>
        </p:nvSpPr>
        <p:spPr/>
        <p:txBody>
          <a:bodyPr/>
          <a:lstStyle/>
          <a:p>
            <a:pPr marL="146050" indent="0" algn="just">
              <a:buNone/>
            </a:pPr>
            <a:r>
              <a:rPr lang="es-VE" sz="1800" dirty="0" smtClean="0"/>
              <a:t>-La </a:t>
            </a:r>
            <a:r>
              <a:rPr lang="es-VE" sz="1800" dirty="0"/>
              <a:t>estrategia de marketing puede considerar el mix de las 4 </a:t>
            </a:r>
            <a:r>
              <a:rPr lang="es-VE" sz="1800" dirty="0" err="1"/>
              <a:t>P’s</a:t>
            </a:r>
            <a:r>
              <a:rPr lang="es-VE" sz="1800" dirty="0"/>
              <a:t>: </a:t>
            </a:r>
            <a:r>
              <a:rPr lang="es-VE" sz="1800" dirty="0" err="1"/>
              <a:t>Product</a:t>
            </a:r>
            <a:r>
              <a:rPr lang="es-VE" sz="1800" dirty="0"/>
              <a:t>, Place, Price, </a:t>
            </a:r>
            <a:r>
              <a:rPr lang="es-VE" sz="1800" dirty="0" smtClean="0"/>
              <a:t>Promoción, pero </a:t>
            </a:r>
            <a:r>
              <a:rPr lang="es-VE" sz="1800" dirty="0"/>
              <a:t>en la estrategia de marca debemos ampliar el foco hacia un territorio que nos llevará a identificar o construir nuestra propia razón de ser, nuestra esencia. </a:t>
            </a:r>
            <a:endParaRPr lang="es-VE" sz="1800" dirty="0" smtClean="0"/>
          </a:p>
          <a:p>
            <a:pPr marL="146050" indent="0" algn="just">
              <a:buNone/>
            </a:pPr>
            <a:r>
              <a:rPr lang="es-VE" sz="1800" dirty="0" smtClean="0"/>
              <a:t>-Desde </a:t>
            </a:r>
            <a:r>
              <a:rPr lang="es-VE" sz="1800" dirty="0"/>
              <a:t>luego que la marca debe compartir valores con la Compañía, pero conviene además identificar sus beneficios y extraer todos aquellos elementos que la hacen diferencial.</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25</a:t>
            </a:fld>
            <a:endParaRPr lang="es-VE"/>
          </a:p>
        </p:txBody>
      </p:sp>
    </p:spTree>
    <p:extLst>
      <p:ext uri="{BB962C8B-B14F-4D97-AF65-F5344CB8AC3E}">
        <p14:creationId xmlns:p14="http://schemas.microsoft.com/office/powerpoint/2010/main" val="264681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t>Estrategia de Marca</a:t>
            </a:r>
          </a:p>
        </p:txBody>
      </p:sp>
      <p:sp>
        <p:nvSpPr>
          <p:cNvPr id="3" name="Marcador de texto 2"/>
          <p:cNvSpPr>
            <a:spLocks noGrp="1"/>
          </p:cNvSpPr>
          <p:nvPr>
            <p:ph type="body" idx="1"/>
          </p:nvPr>
        </p:nvSpPr>
        <p:spPr/>
        <p:txBody>
          <a:bodyPr/>
          <a:lstStyle/>
          <a:p>
            <a:pPr marL="146050" indent="0" algn="just">
              <a:buNone/>
            </a:pPr>
            <a:r>
              <a:rPr lang="es-VE" sz="1800" dirty="0"/>
              <a:t>Las marcas conectan con las personas, por ello deberemos aportar unos rasgos de personalidad claros, a partir de lo que somos y pensando en la gente con la que queremos conectar. Otro aspecto importante es la cultura, que definirá cómo se comportará la marca en sus relaciones, que por otro lado resultan esenciales.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26</a:t>
            </a:fld>
            <a:endParaRPr lang="es-VE"/>
          </a:p>
        </p:txBody>
      </p:sp>
    </p:spTree>
    <p:extLst>
      <p:ext uri="{BB962C8B-B14F-4D97-AF65-F5344CB8AC3E}">
        <p14:creationId xmlns:p14="http://schemas.microsoft.com/office/powerpoint/2010/main" val="3514039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effectLst>
                  <a:outerShdw blurRad="38100" dist="38100" dir="2700000" algn="tl">
                    <a:srgbClr val="000000">
                      <a:alpha val="43137"/>
                    </a:srgbClr>
                  </a:outerShdw>
                </a:effectLst>
              </a:rPr>
              <a:t>Estrategia de Marca</a:t>
            </a:r>
          </a:p>
        </p:txBody>
      </p:sp>
      <p:sp>
        <p:nvSpPr>
          <p:cNvPr id="3" name="Marcador de texto 2"/>
          <p:cNvSpPr>
            <a:spLocks noGrp="1"/>
          </p:cNvSpPr>
          <p:nvPr>
            <p:ph type="body" idx="1"/>
          </p:nvPr>
        </p:nvSpPr>
        <p:spPr/>
        <p:txBody>
          <a:bodyPr/>
          <a:lstStyle/>
          <a:p>
            <a:pPr marL="146050" indent="0" algn="just">
              <a:buNone/>
            </a:pPr>
            <a:r>
              <a:rPr lang="es-VE" sz="1600" dirty="0"/>
              <a:t>Así que con la estrategia de marca deberemos ser capaces de responder a las siguientes cuestiones y de acuerdo a este orden:</a:t>
            </a:r>
          </a:p>
          <a:p>
            <a:pPr marL="146050" indent="0" algn="just">
              <a:buNone/>
            </a:pPr>
            <a:endParaRPr lang="es-VE" sz="1600" dirty="0"/>
          </a:p>
          <a:p>
            <a:pPr marL="146050" indent="0" algn="just">
              <a:lnSpc>
                <a:spcPct val="100000"/>
              </a:lnSpc>
              <a:buNone/>
            </a:pPr>
            <a:r>
              <a:rPr lang="es-VE" sz="1600" dirty="0"/>
              <a:t>1. ¿Por qué debemos importar a alguien? ¿Cuál es nuestro propósito?</a:t>
            </a:r>
          </a:p>
          <a:p>
            <a:pPr marL="146050" indent="0" algn="just">
              <a:lnSpc>
                <a:spcPct val="100000"/>
              </a:lnSpc>
              <a:buNone/>
            </a:pPr>
            <a:endParaRPr lang="es-VE" sz="1600" dirty="0"/>
          </a:p>
          <a:p>
            <a:pPr marL="146050" indent="0" algn="just">
              <a:lnSpc>
                <a:spcPct val="100000"/>
              </a:lnSpc>
              <a:buNone/>
            </a:pPr>
            <a:r>
              <a:rPr lang="es-VE" sz="1600" dirty="0"/>
              <a:t>2. ¿A quién nos dirigimos?</a:t>
            </a:r>
          </a:p>
          <a:p>
            <a:pPr marL="146050" indent="0" algn="just">
              <a:lnSpc>
                <a:spcPct val="100000"/>
              </a:lnSpc>
              <a:buNone/>
            </a:pPr>
            <a:endParaRPr lang="es-VE" sz="1600" dirty="0"/>
          </a:p>
          <a:p>
            <a:pPr marL="146050" indent="0" algn="just">
              <a:lnSpc>
                <a:spcPct val="100000"/>
              </a:lnSpc>
              <a:buNone/>
            </a:pPr>
            <a:r>
              <a:rPr lang="es-VE" sz="1600" dirty="0"/>
              <a:t>3. ¿En qué sentido somos diferentes?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27</a:t>
            </a:fld>
            <a:endParaRPr lang="es-VE"/>
          </a:p>
        </p:txBody>
      </p:sp>
    </p:spTree>
    <p:extLst>
      <p:ext uri="{BB962C8B-B14F-4D97-AF65-F5344CB8AC3E}">
        <p14:creationId xmlns:p14="http://schemas.microsoft.com/office/powerpoint/2010/main" val="23455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t>Estrategia de Marca</a:t>
            </a:r>
          </a:p>
        </p:txBody>
      </p:sp>
      <p:sp>
        <p:nvSpPr>
          <p:cNvPr id="3" name="Marcador de texto 2"/>
          <p:cNvSpPr>
            <a:spLocks noGrp="1"/>
          </p:cNvSpPr>
          <p:nvPr>
            <p:ph type="body" idx="1"/>
          </p:nvPr>
        </p:nvSpPr>
        <p:spPr/>
        <p:txBody>
          <a:bodyPr/>
          <a:lstStyle/>
          <a:p>
            <a:pPr marL="146050" indent="0" algn="just">
              <a:lnSpc>
                <a:spcPct val="100000"/>
              </a:lnSpc>
              <a:buNone/>
            </a:pPr>
            <a:r>
              <a:rPr lang="es-VE" sz="1800" dirty="0"/>
              <a:t>4. ¿Cómo lo conseguimos? ¿Cuál es nuestra personalidad y comportamiento?</a:t>
            </a:r>
          </a:p>
          <a:p>
            <a:pPr marL="146050" indent="0" algn="just">
              <a:lnSpc>
                <a:spcPct val="100000"/>
              </a:lnSpc>
              <a:buNone/>
            </a:pPr>
            <a:endParaRPr lang="es-VE" sz="1800" dirty="0"/>
          </a:p>
          <a:p>
            <a:pPr marL="146050" indent="0" algn="just">
              <a:lnSpc>
                <a:spcPct val="100000"/>
              </a:lnSpc>
              <a:buNone/>
            </a:pPr>
            <a:r>
              <a:rPr lang="es-VE" sz="1800" dirty="0"/>
              <a:t>5. ¿Cuál es el tono de voz que utilizamos con nuestros interlocutores?</a:t>
            </a:r>
          </a:p>
          <a:p>
            <a:pPr marL="146050" indent="0" algn="just">
              <a:lnSpc>
                <a:spcPct val="100000"/>
              </a:lnSpc>
              <a:buNone/>
            </a:pPr>
            <a:endParaRPr lang="es-VE" sz="1800" dirty="0"/>
          </a:p>
          <a:p>
            <a:pPr marL="146050" indent="0" algn="just">
              <a:lnSpc>
                <a:spcPct val="100000"/>
              </a:lnSpc>
              <a:buNone/>
            </a:pPr>
            <a:r>
              <a:rPr lang="es-VE" sz="1800" dirty="0"/>
              <a:t>6. ¿Cuál es nuestro lugar en el mercado?</a:t>
            </a:r>
          </a:p>
          <a:p>
            <a:pPr marL="146050" indent="0" algn="just">
              <a:lnSpc>
                <a:spcPct val="100000"/>
              </a:lnSpc>
              <a:buNone/>
            </a:pPr>
            <a:endParaRPr lang="es-VE" sz="1800" dirty="0"/>
          </a:p>
          <a:p>
            <a:pPr marL="146050" indent="0" algn="just">
              <a:lnSpc>
                <a:spcPct val="100000"/>
              </a:lnSpc>
              <a:buNone/>
            </a:pPr>
            <a:r>
              <a:rPr lang="es-VE" sz="1800" dirty="0"/>
              <a:t>7. ¿Qué estamos ofreciendo?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28</a:t>
            </a:fld>
            <a:endParaRPr lang="es-VE"/>
          </a:p>
        </p:txBody>
      </p:sp>
    </p:spTree>
    <p:extLst>
      <p:ext uri="{BB962C8B-B14F-4D97-AF65-F5344CB8AC3E}">
        <p14:creationId xmlns:p14="http://schemas.microsoft.com/office/powerpoint/2010/main" val="203896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845600"/>
            <a:ext cx="7505700" cy="603821"/>
          </a:xfrm>
        </p:spPr>
        <p:txBody>
          <a:bodyPr/>
          <a:lstStyle/>
          <a:p>
            <a:pPr algn="ctr"/>
            <a:r>
              <a:rPr lang="es-VE" b="1" dirty="0" smtClean="0"/>
              <a:t>Concluyendo…</a:t>
            </a:r>
            <a:endParaRPr lang="es-VE" b="1" dirty="0"/>
          </a:p>
        </p:txBody>
      </p:sp>
      <p:sp>
        <p:nvSpPr>
          <p:cNvPr id="3" name="Marcador de texto 2"/>
          <p:cNvSpPr>
            <a:spLocks noGrp="1"/>
          </p:cNvSpPr>
          <p:nvPr>
            <p:ph type="body" idx="1"/>
          </p:nvPr>
        </p:nvSpPr>
        <p:spPr>
          <a:xfrm>
            <a:off x="819150" y="1449421"/>
            <a:ext cx="7505700" cy="2989304"/>
          </a:xfrm>
        </p:spPr>
        <p:txBody>
          <a:bodyPr/>
          <a:lstStyle/>
          <a:p>
            <a:pPr marL="146050" indent="0" algn="just">
              <a:buNone/>
            </a:pPr>
            <a:r>
              <a:rPr lang="es-VE" sz="1600" dirty="0"/>
              <a:t>La estrategia de negocio y la estrategia de marca deben trabajar la una para la otra. Cuando la estrategia de marca está alineada a la estrategia de negocio se consiguen los mejores resultados. Como consecuencia se obtiene mayor significado, que es la clave para destacar en el marco competitivo actual. Veamos algunas de las formas en que la estrategia de marca ayuda directamente al negocio:</a:t>
            </a:r>
          </a:p>
          <a:p>
            <a:pPr marL="146050" indent="0" algn="just">
              <a:buNone/>
            </a:pPr>
            <a:endParaRPr lang="es-VE" sz="1600" dirty="0"/>
          </a:p>
          <a:p>
            <a:pPr marL="146050" indent="0" algn="just">
              <a:lnSpc>
                <a:spcPct val="100000"/>
              </a:lnSpc>
              <a:buNone/>
            </a:pPr>
            <a:r>
              <a:rPr lang="es-VE" sz="1600" dirty="0"/>
              <a:t>1. Fortalece la reputación: Generar confianza es el mejor aliado para cualquier negocio.</a:t>
            </a:r>
          </a:p>
          <a:p>
            <a:pPr marL="146050" indent="0" algn="just">
              <a:lnSpc>
                <a:spcPct val="100000"/>
              </a:lnSpc>
              <a:buNone/>
            </a:pPr>
            <a:endParaRPr lang="es-VE" sz="1600" dirty="0"/>
          </a:p>
          <a:p>
            <a:pPr marL="146050" indent="0" algn="just">
              <a:lnSpc>
                <a:spcPct val="100000"/>
              </a:lnSpc>
              <a:buNone/>
            </a:pPr>
            <a:r>
              <a:rPr lang="es-VE" sz="1600" dirty="0"/>
              <a:t>2. Asegura la coherencia: Contar con una proposición clara facilita la transmisión y comprensión del mensaje, tanto internamente como externamente.</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29</a:t>
            </a:fld>
            <a:endParaRPr lang="es-VE"/>
          </a:p>
        </p:txBody>
      </p:sp>
    </p:spTree>
    <p:extLst>
      <p:ext uri="{BB962C8B-B14F-4D97-AF65-F5344CB8AC3E}">
        <p14:creationId xmlns:p14="http://schemas.microsoft.com/office/powerpoint/2010/main" val="4093154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553770"/>
            <a:ext cx="7505700" cy="954600"/>
          </a:xfrm>
        </p:spPr>
        <p:txBody>
          <a:bodyPr/>
          <a:lstStyle/>
          <a:p>
            <a:pPr algn="ctr"/>
            <a:r>
              <a:rPr lang="es-VE" b="1" dirty="0" err="1" smtClean="0"/>
              <a:t>Ooh</a:t>
            </a:r>
            <a:r>
              <a:rPr lang="es-VE" b="1" dirty="0" smtClean="0"/>
              <a:t> aquí empieza la acción para el planificador estratégico o </a:t>
            </a:r>
            <a:r>
              <a:rPr lang="es-VE" b="1" i="1" dirty="0" err="1" smtClean="0"/>
              <a:t>Planner</a:t>
            </a:r>
            <a:r>
              <a:rPr lang="es-VE" b="1" i="1" dirty="0" smtClean="0"/>
              <a:t>…</a:t>
            </a:r>
            <a:endParaRPr lang="es-VE" b="1" i="1" dirty="0"/>
          </a:p>
        </p:txBody>
      </p:sp>
      <p:sp>
        <p:nvSpPr>
          <p:cNvPr id="3" name="Marcador de texto 2"/>
          <p:cNvSpPr>
            <a:spLocks noGrp="1"/>
          </p:cNvSpPr>
          <p:nvPr>
            <p:ph type="body" idx="1"/>
          </p:nvPr>
        </p:nvSpPr>
        <p:spPr>
          <a:xfrm>
            <a:off x="885034" y="1737806"/>
            <a:ext cx="7505700" cy="2805862"/>
          </a:xfrm>
        </p:spPr>
        <p:txBody>
          <a:bodyPr/>
          <a:lstStyle/>
          <a:p>
            <a:pPr algn="just"/>
            <a:r>
              <a:rPr lang="es-VE" sz="1800" dirty="0" smtClean="0"/>
              <a:t>El </a:t>
            </a:r>
            <a:r>
              <a:rPr lang="es-VE" sz="1800" dirty="0" err="1" smtClean="0"/>
              <a:t>Planner</a:t>
            </a:r>
            <a:r>
              <a:rPr lang="es-VE" sz="1800" dirty="0" smtClean="0"/>
              <a:t> debe en todo momento velar por la marca de su cliente y defenderla con las garras y con los dientes de sus competidores más cercanos si fuera preciso, para ello debe concebir estrategias como la </a:t>
            </a:r>
            <a:r>
              <a:rPr lang="es-VE" sz="1800" b="1" dirty="0" smtClean="0">
                <a:solidFill>
                  <a:schemeClr val="accent6">
                    <a:lumMod val="75000"/>
                  </a:schemeClr>
                </a:solidFill>
              </a:rPr>
              <a:t>Estrategia de Marca</a:t>
            </a:r>
            <a:r>
              <a:rPr lang="es-VE" sz="1800" dirty="0" smtClean="0"/>
              <a:t>.</a:t>
            </a:r>
          </a:p>
          <a:p>
            <a:pPr algn="just"/>
            <a:r>
              <a:rPr lang="es-VE" sz="1800" dirty="0" smtClean="0"/>
              <a:t>La Estrategia de Marca surge a partir de la </a:t>
            </a:r>
            <a:r>
              <a:rPr lang="es-VE" sz="1800" b="1" dirty="0" smtClean="0">
                <a:solidFill>
                  <a:schemeClr val="accent6">
                    <a:lumMod val="75000"/>
                  </a:schemeClr>
                </a:solidFill>
              </a:rPr>
              <a:t>Estrategia de Negocios </a:t>
            </a:r>
            <a:r>
              <a:rPr lang="es-VE" sz="1800" dirty="0" smtClean="0"/>
              <a:t>suministrada por el cliente en algo que se conoce como </a:t>
            </a:r>
            <a:r>
              <a:rPr lang="es-VE" sz="1800" dirty="0" err="1" smtClean="0"/>
              <a:t>Brief</a:t>
            </a:r>
            <a:r>
              <a:rPr lang="es-VE" sz="1800" dirty="0" smtClean="0"/>
              <a:t>, un documento contentivo de toda la información necesaria para que el </a:t>
            </a:r>
            <a:r>
              <a:rPr lang="es-VE" sz="1800" dirty="0" err="1" smtClean="0"/>
              <a:t>Planner</a:t>
            </a:r>
            <a:r>
              <a:rPr lang="es-VE" sz="1800" dirty="0" smtClean="0"/>
              <a:t> y el resto de la agencia puedan hacer su labor.</a:t>
            </a:r>
            <a:endParaRPr lang="es-VE"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a:t>
            </a:fld>
            <a:endParaRPr lang="es-VE"/>
          </a:p>
        </p:txBody>
      </p:sp>
    </p:spTree>
    <p:extLst>
      <p:ext uri="{BB962C8B-B14F-4D97-AF65-F5344CB8AC3E}">
        <p14:creationId xmlns:p14="http://schemas.microsoft.com/office/powerpoint/2010/main" val="95749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845600"/>
            <a:ext cx="7505700" cy="555183"/>
          </a:xfrm>
        </p:spPr>
        <p:txBody>
          <a:bodyPr/>
          <a:lstStyle/>
          <a:p>
            <a:pPr algn="ctr"/>
            <a:r>
              <a:rPr lang="es-VE" b="1" dirty="0"/>
              <a:t>Concluyendo…</a:t>
            </a:r>
          </a:p>
        </p:txBody>
      </p:sp>
      <p:sp>
        <p:nvSpPr>
          <p:cNvPr id="3" name="Marcador de texto 2"/>
          <p:cNvSpPr>
            <a:spLocks noGrp="1"/>
          </p:cNvSpPr>
          <p:nvPr>
            <p:ph type="body" idx="1"/>
          </p:nvPr>
        </p:nvSpPr>
        <p:spPr>
          <a:xfrm>
            <a:off x="819150" y="1692613"/>
            <a:ext cx="7505700" cy="2746112"/>
          </a:xfrm>
        </p:spPr>
        <p:txBody>
          <a:bodyPr/>
          <a:lstStyle/>
          <a:p>
            <a:pPr marL="146050" indent="0" algn="just">
              <a:lnSpc>
                <a:spcPct val="100000"/>
              </a:lnSpc>
              <a:buNone/>
            </a:pPr>
            <a:r>
              <a:rPr lang="es-VE" sz="1600" dirty="0"/>
              <a:t>3. Genera nuevas oportunidades de negocio: La estrategia de marca permite encontrar la verdadera diferencia que construye preferencia. Aspecto que conlleva la posibilidad de apertura de mercados y elasticidad en precios.</a:t>
            </a:r>
          </a:p>
          <a:p>
            <a:pPr marL="146050" indent="0" algn="just">
              <a:lnSpc>
                <a:spcPct val="100000"/>
              </a:lnSpc>
              <a:buNone/>
            </a:pPr>
            <a:endParaRPr lang="es-VE" sz="1600" dirty="0"/>
          </a:p>
          <a:p>
            <a:pPr marL="146050" indent="0" algn="just">
              <a:lnSpc>
                <a:spcPct val="100000"/>
              </a:lnSpc>
              <a:buNone/>
            </a:pPr>
            <a:r>
              <a:rPr lang="es-VE" sz="1600" dirty="0"/>
              <a:t>4. Asegura la longevidad más allá del producto: La identificación con la marca, además de permitir la elasticidad del negocio, prolonga la vida del mismo</a:t>
            </a:r>
            <a:r>
              <a:rPr lang="es-VE" sz="1600" dirty="0" smtClean="0"/>
              <a:t>.</a:t>
            </a:r>
          </a:p>
          <a:p>
            <a:pPr marL="146050" indent="0" algn="just">
              <a:lnSpc>
                <a:spcPct val="100000"/>
              </a:lnSpc>
              <a:buNone/>
            </a:pPr>
            <a:endParaRPr lang="es-VE" sz="1600" dirty="0" smtClean="0"/>
          </a:p>
          <a:p>
            <a:pPr marL="146050" indent="0" algn="just">
              <a:lnSpc>
                <a:spcPct val="100000"/>
              </a:lnSpc>
              <a:buNone/>
            </a:pPr>
            <a:r>
              <a:rPr lang="es-VE" sz="1600" dirty="0"/>
              <a:t>5. Atraer y retener talento: Una marca fuerte infunde orgullo en su gente y hace que los mejores y más brillantes quieran ser parte de su Organización.</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30</a:t>
            </a:fld>
            <a:endParaRPr lang="es-VE"/>
          </a:p>
        </p:txBody>
      </p:sp>
    </p:spTree>
    <p:extLst>
      <p:ext uri="{BB962C8B-B14F-4D97-AF65-F5344CB8AC3E}">
        <p14:creationId xmlns:p14="http://schemas.microsoft.com/office/powerpoint/2010/main" val="2312493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t>Concluyendo…</a:t>
            </a:r>
          </a:p>
        </p:txBody>
      </p:sp>
      <p:sp>
        <p:nvSpPr>
          <p:cNvPr id="3" name="Marcador de texto 2"/>
          <p:cNvSpPr>
            <a:spLocks noGrp="1"/>
          </p:cNvSpPr>
          <p:nvPr>
            <p:ph type="body" idx="1"/>
          </p:nvPr>
        </p:nvSpPr>
        <p:spPr/>
        <p:txBody>
          <a:bodyPr/>
          <a:lstStyle/>
          <a:p>
            <a:pPr marL="146050" indent="0" algn="just">
              <a:buNone/>
            </a:pPr>
            <a:r>
              <a:rPr lang="es-VE" sz="1800" dirty="0"/>
              <a:t>En definitiva, cuando se cuenta con una clara estrategia de negocio, resulta mucho más fácil precisar una hoja de ruta acorde con los objetivos y recursos previstos, facilitando el terreno para la estrategia de marca. Existen muchos puntos de conexión entre ambas y no compartir su campo de acción equivale a restar oportunidades de crecimiento y rentabilidad.</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31</a:t>
            </a:fld>
            <a:endParaRPr lang="es-VE"/>
          </a:p>
        </p:txBody>
      </p:sp>
    </p:spTree>
    <p:extLst>
      <p:ext uri="{BB962C8B-B14F-4D97-AF65-F5344CB8AC3E}">
        <p14:creationId xmlns:p14="http://schemas.microsoft.com/office/powerpoint/2010/main" val="280353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32</a:t>
            </a:fld>
            <a:endParaRPr lang="es-VE"/>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66750"/>
            <a:ext cx="3810000" cy="3810000"/>
          </a:xfrm>
          <a:prstGeom prst="rect">
            <a:avLst/>
          </a:prstGeom>
        </p:spPr>
      </p:pic>
    </p:spTree>
    <p:extLst>
      <p:ext uri="{BB962C8B-B14F-4D97-AF65-F5344CB8AC3E}">
        <p14:creationId xmlns:p14="http://schemas.microsoft.com/office/powerpoint/2010/main" val="27010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effectLst>
                  <a:outerShdw blurRad="38100" dist="38100" dir="2700000" algn="tl">
                    <a:srgbClr val="000000">
                      <a:alpha val="43137"/>
                    </a:srgbClr>
                  </a:outerShdw>
                </a:effectLst>
              </a:rPr>
              <a:t>¿Qué es una Marca?</a:t>
            </a:r>
          </a:p>
        </p:txBody>
      </p:sp>
      <p:sp>
        <p:nvSpPr>
          <p:cNvPr id="3" name="Marcador de texto 2"/>
          <p:cNvSpPr>
            <a:spLocks noGrp="1"/>
          </p:cNvSpPr>
          <p:nvPr>
            <p:ph type="body" idx="1"/>
          </p:nvPr>
        </p:nvSpPr>
        <p:spPr/>
        <p:txBody>
          <a:bodyPr/>
          <a:lstStyle/>
          <a:p>
            <a:pPr algn="just"/>
            <a:r>
              <a:rPr lang="es-VE" sz="1800" dirty="0" smtClean="0"/>
              <a:t>La </a:t>
            </a:r>
            <a:r>
              <a:rPr lang="es-VE" sz="1800" dirty="0"/>
              <a:t>clave para crear una marca, de acuerdo con la definición de </a:t>
            </a:r>
            <a:r>
              <a:rPr lang="es-VE" sz="1800" dirty="0" smtClean="0"/>
              <a:t>la AMA</a:t>
            </a:r>
            <a:r>
              <a:rPr lang="es-VE" sz="1800" dirty="0"/>
              <a:t>, es elegir un nombre, logotipo, símbolo, diseño de empaque u otras </a:t>
            </a:r>
            <a:r>
              <a:rPr lang="es-VE" sz="1800" dirty="0" smtClean="0"/>
              <a:t>características que </a:t>
            </a:r>
            <a:r>
              <a:rPr lang="es-VE" sz="1800" dirty="0"/>
              <a:t>identifiquen un producto y lo distingan de otros. </a:t>
            </a:r>
            <a:endParaRPr lang="es-VE" sz="1800" dirty="0" smtClean="0"/>
          </a:p>
          <a:p>
            <a:pPr algn="just"/>
            <a:r>
              <a:rPr lang="es-VE" sz="1800" dirty="0" smtClean="0"/>
              <a:t>Las </a:t>
            </a:r>
            <a:r>
              <a:rPr lang="es-VE" sz="1800" dirty="0"/>
              <a:t>características de una marca que la identifican y diferencian son los elementos de la marca. </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4</a:t>
            </a:fld>
            <a:endParaRPr lang="es-VE"/>
          </a:p>
        </p:txBody>
      </p:sp>
    </p:spTree>
    <p:extLst>
      <p:ext uri="{BB962C8B-B14F-4D97-AF65-F5344CB8AC3E}">
        <p14:creationId xmlns:p14="http://schemas.microsoft.com/office/powerpoint/2010/main" val="388978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553770"/>
            <a:ext cx="7505700" cy="954600"/>
          </a:xfrm>
        </p:spPr>
        <p:txBody>
          <a:bodyPr/>
          <a:lstStyle/>
          <a:p>
            <a:pPr algn="ctr"/>
            <a:r>
              <a:rPr lang="es-VE" b="1" dirty="0">
                <a:effectLst>
                  <a:outerShdw blurRad="38100" dist="38100" dir="2700000" algn="tl">
                    <a:srgbClr val="000000">
                      <a:alpha val="43137"/>
                    </a:srgbClr>
                  </a:outerShdw>
                </a:effectLst>
              </a:rPr>
              <a:t>¿Qué es una Marca?</a:t>
            </a:r>
          </a:p>
        </p:txBody>
      </p:sp>
      <p:sp>
        <p:nvSpPr>
          <p:cNvPr id="3" name="Marcador de texto 2"/>
          <p:cNvSpPr>
            <a:spLocks noGrp="1"/>
          </p:cNvSpPr>
          <p:nvPr>
            <p:ph type="body" idx="1"/>
          </p:nvPr>
        </p:nvSpPr>
        <p:spPr>
          <a:xfrm>
            <a:off x="819150" y="1585609"/>
            <a:ext cx="7505700" cy="2853116"/>
          </a:xfrm>
        </p:spPr>
        <p:txBody>
          <a:bodyPr/>
          <a:lstStyle/>
          <a:p>
            <a:pPr algn="just"/>
            <a:r>
              <a:rPr lang="es-VE" sz="1800" dirty="0"/>
              <a:t>Por ejemplo, consideremos la variedad de estrategias que se utilizan para nombrar </a:t>
            </a:r>
            <a:r>
              <a:rPr lang="es-VE" sz="1800" dirty="0" smtClean="0"/>
              <a:t>las marcas</a:t>
            </a:r>
            <a:r>
              <a:rPr lang="es-VE" sz="1800" dirty="0"/>
              <a:t>. Ciertas compañías, como General Electric y Samsung, usan sus nombres </a:t>
            </a:r>
            <a:r>
              <a:rPr lang="es-VE" sz="1800" dirty="0" smtClean="0"/>
              <a:t>para casi </a:t>
            </a:r>
            <a:r>
              <a:rPr lang="es-VE" sz="1800" dirty="0"/>
              <a:t>todos sus productos. Otros fabricantes asignan a nuevos productos denominaciones </a:t>
            </a:r>
            <a:r>
              <a:rPr lang="es-VE" sz="1800" dirty="0" smtClean="0"/>
              <a:t>de marca </a:t>
            </a:r>
            <a:r>
              <a:rPr lang="es-VE" sz="1800" dirty="0"/>
              <a:t>individuales que no están relacionados con el nombre de la compañía, como </a:t>
            </a:r>
            <a:r>
              <a:rPr lang="es-VE" sz="1800" dirty="0" smtClean="0"/>
              <a:t>las de </a:t>
            </a:r>
            <a:r>
              <a:rPr lang="es-VE" sz="1800" dirty="0"/>
              <a:t>los artículos </a:t>
            </a:r>
            <a:r>
              <a:rPr lang="es-VE" sz="1800" dirty="0" err="1"/>
              <a:t>Tide</a:t>
            </a:r>
            <a:r>
              <a:rPr lang="es-VE" sz="1800" dirty="0"/>
              <a:t>, </a:t>
            </a:r>
            <a:r>
              <a:rPr lang="es-VE" sz="1800" dirty="0" err="1"/>
              <a:t>Pampers</a:t>
            </a:r>
            <a:r>
              <a:rPr lang="es-VE" sz="1800" dirty="0"/>
              <a:t>, </a:t>
            </a:r>
            <a:r>
              <a:rPr lang="es-VE" sz="1800" dirty="0" err="1"/>
              <a:t>Iams</a:t>
            </a:r>
            <a:r>
              <a:rPr lang="es-VE" sz="1800" dirty="0"/>
              <a:t> y </a:t>
            </a:r>
            <a:r>
              <a:rPr lang="es-VE" sz="1800" dirty="0" err="1"/>
              <a:t>Pantene</a:t>
            </a:r>
            <a:r>
              <a:rPr lang="es-VE" sz="1800" dirty="0"/>
              <a:t>, de Procter &amp; Gamble. Los vendedores </a:t>
            </a:r>
            <a:r>
              <a:rPr lang="es-VE" sz="1800" dirty="0" smtClean="0"/>
              <a:t>minoristas crean </a:t>
            </a:r>
            <a:r>
              <a:rPr lang="es-VE" sz="1800" dirty="0"/>
              <a:t>sus propias marcas con base en el nombre de su tienda o en cualquier </a:t>
            </a:r>
            <a:r>
              <a:rPr lang="es-VE" sz="1800" dirty="0" smtClean="0"/>
              <a:t>otra cosa, por </a:t>
            </a:r>
            <a:r>
              <a:rPr lang="es-VE" sz="1800" dirty="0"/>
              <a:t>ejemplo, </a:t>
            </a:r>
            <a:r>
              <a:rPr lang="es-VE" sz="1800" dirty="0" err="1"/>
              <a:t>Macy’s</a:t>
            </a:r>
            <a:r>
              <a:rPr lang="es-VE" sz="1800" dirty="0"/>
              <a:t> tiene sus propias marcas </a:t>
            </a:r>
            <a:r>
              <a:rPr lang="es-VE" sz="1800" dirty="0" err="1"/>
              <a:t>Alfani</a:t>
            </a:r>
            <a:r>
              <a:rPr lang="es-VE" sz="1800" dirty="0"/>
              <a:t>, INC, </a:t>
            </a:r>
            <a:r>
              <a:rPr lang="es-VE" sz="1800" dirty="0" err="1"/>
              <a:t>Charter</a:t>
            </a:r>
            <a:r>
              <a:rPr lang="es-VE" sz="1800" dirty="0"/>
              <a:t> Club y Club </a:t>
            </a:r>
            <a:r>
              <a:rPr lang="es-VE" sz="1800" dirty="0" err="1"/>
              <a:t>Room</a:t>
            </a:r>
            <a:r>
              <a:rPr lang="es-VE" sz="1800" dirty="0"/>
              <a:t>.</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5</a:t>
            </a:fld>
            <a:endParaRPr lang="es-VE"/>
          </a:p>
        </p:txBody>
      </p:sp>
    </p:spTree>
    <p:extLst>
      <p:ext uri="{BB962C8B-B14F-4D97-AF65-F5344CB8AC3E}">
        <p14:creationId xmlns:p14="http://schemas.microsoft.com/office/powerpoint/2010/main" val="363878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¿Qué es una Marca?</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p:txBody>
          <a:bodyPr/>
          <a:lstStyle/>
          <a:p>
            <a:pPr marL="146050" indent="0" algn="just">
              <a:buNone/>
            </a:pPr>
            <a:r>
              <a:rPr lang="es-VE" sz="1600" dirty="0">
                <a:latin typeface="Times-Roman"/>
              </a:rPr>
              <a:t>Las denominaciones de marca adoptan asimismo formas </a:t>
            </a:r>
            <a:r>
              <a:rPr lang="es-VE" sz="1600" dirty="0" err="1" smtClean="0">
                <a:latin typeface="Times-Roman"/>
              </a:rPr>
              <a:t>diferentes.Algunas</a:t>
            </a:r>
            <a:r>
              <a:rPr lang="es-VE" sz="1600" dirty="0" smtClean="0">
                <a:latin typeface="Times-Roman"/>
              </a:rPr>
              <a:t> </a:t>
            </a:r>
            <a:r>
              <a:rPr lang="es-VE" sz="1600" dirty="0">
                <a:latin typeface="Times-Roman"/>
              </a:rPr>
              <a:t>se </a:t>
            </a:r>
            <a:r>
              <a:rPr lang="es-VE" sz="1600" dirty="0" smtClean="0">
                <a:latin typeface="Times-Roman"/>
              </a:rPr>
              <a:t>basan en </a:t>
            </a:r>
            <a:r>
              <a:rPr lang="es-VE" sz="1600" dirty="0">
                <a:latin typeface="Times-Roman"/>
              </a:rPr>
              <a:t>nombres de personas, como los cosméticos </a:t>
            </a:r>
            <a:r>
              <a:rPr lang="es-VE" sz="1600" dirty="0" err="1">
                <a:latin typeface="Times-Roman"/>
              </a:rPr>
              <a:t>Estée</a:t>
            </a:r>
            <a:r>
              <a:rPr lang="es-VE" sz="1600" dirty="0">
                <a:latin typeface="Times-Roman"/>
              </a:rPr>
              <a:t> </a:t>
            </a:r>
            <a:r>
              <a:rPr lang="es-VE" sz="1600" dirty="0" err="1">
                <a:latin typeface="Times-Roman"/>
              </a:rPr>
              <a:t>Lauder</a:t>
            </a:r>
            <a:r>
              <a:rPr lang="es-VE" sz="1600" dirty="0">
                <a:latin typeface="Times-Roman"/>
              </a:rPr>
              <a:t>, los automóviles </a:t>
            </a:r>
            <a:r>
              <a:rPr lang="es-VE" sz="1600" dirty="0" err="1">
                <a:latin typeface="Times-Roman"/>
              </a:rPr>
              <a:t>Porsche</a:t>
            </a:r>
            <a:r>
              <a:rPr lang="es-VE" sz="1600" dirty="0">
                <a:latin typeface="Times-Roman"/>
              </a:rPr>
              <a:t> y </a:t>
            </a:r>
            <a:r>
              <a:rPr lang="es-VE" sz="1600" dirty="0" smtClean="0">
                <a:latin typeface="Times-Roman"/>
              </a:rPr>
              <a:t>las palomitas </a:t>
            </a:r>
            <a:r>
              <a:rPr lang="es-VE" sz="1600" dirty="0" err="1">
                <a:latin typeface="Times-Roman"/>
              </a:rPr>
              <a:t>Orville</a:t>
            </a:r>
            <a:r>
              <a:rPr lang="es-VE" sz="1600" dirty="0">
                <a:latin typeface="Times-Roman"/>
              </a:rPr>
              <a:t> </a:t>
            </a:r>
            <a:r>
              <a:rPr lang="es-VE" sz="1600" dirty="0" err="1">
                <a:latin typeface="Times-Roman"/>
              </a:rPr>
              <a:t>Redenbacher</a:t>
            </a:r>
            <a:r>
              <a:rPr lang="es-VE" sz="1600" dirty="0">
                <a:latin typeface="Times-Roman"/>
              </a:rPr>
              <a:t>; otras se basan en lugares, como loción </a:t>
            </a:r>
            <a:r>
              <a:rPr lang="es-VE" sz="1600" dirty="0" err="1">
                <a:latin typeface="Times-Roman"/>
              </a:rPr>
              <a:t>Sante</a:t>
            </a:r>
            <a:r>
              <a:rPr lang="es-VE" sz="1600" dirty="0">
                <a:latin typeface="Times-Roman"/>
              </a:rPr>
              <a:t> Fe, </a:t>
            </a:r>
            <a:r>
              <a:rPr lang="es-VE" sz="1600" dirty="0" smtClean="0">
                <a:latin typeface="Times-Roman"/>
              </a:rPr>
              <a:t>Chevrolet </a:t>
            </a:r>
            <a:r>
              <a:rPr lang="es-VE" sz="1600" dirty="0" err="1" smtClean="0">
                <a:latin typeface="Times-Roman"/>
              </a:rPr>
              <a:t>Tahoe</a:t>
            </a:r>
            <a:r>
              <a:rPr lang="es-VE" sz="1600" dirty="0" smtClean="0">
                <a:latin typeface="Times-Roman"/>
              </a:rPr>
              <a:t> </a:t>
            </a:r>
            <a:r>
              <a:rPr lang="es-VE" sz="1600" dirty="0">
                <a:latin typeface="Times-Roman"/>
              </a:rPr>
              <a:t>SUV y British Airways; algunos evocan animales o aves, como automóviles </a:t>
            </a:r>
            <a:r>
              <a:rPr lang="es-VE" sz="1600" dirty="0" err="1" smtClean="0">
                <a:latin typeface="Times-Roman"/>
              </a:rPr>
              <a:t>Mustang</a:t>
            </a:r>
            <a:r>
              <a:rPr lang="es-VE" sz="1600" dirty="0" smtClean="0">
                <a:latin typeface="Times-Roman"/>
              </a:rPr>
              <a:t> (caballo </a:t>
            </a:r>
            <a:r>
              <a:rPr lang="es-VE" sz="1600" dirty="0">
                <a:latin typeface="Times-Roman"/>
              </a:rPr>
              <a:t>salvaje), jabón </a:t>
            </a:r>
            <a:r>
              <a:rPr lang="es-VE" sz="1600" dirty="0" err="1">
                <a:latin typeface="Times-Roman"/>
              </a:rPr>
              <a:t>Dove</a:t>
            </a:r>
            <a:r>
              <a:rPr lang="es-VE" sz="1600" dirty="0">
                <a:latin typeface="Times-Roman"/>
              </a:rPr>
              <a:t> (paloma) y autobuses </a:t>
            </a:r>
            <a:r>
              <a:rPr lang="es-VE" sz="1600" dirty="0" err="1">
                <a:latin typeface="Times-Roman"/>
              </a:rPr>
              <a:t>Greyhound</a:t>
            </a:r>
            <a:r>
              <a:rPr lang="es-VE" sz="1600" dirty="0">
                <a:latin typeface="Times-Roman"/>
              </a:rPr>
              <a:t> (perro galgo). </a:t>
            </a:r>
            <a:endParaRPr lang="es-VE" sz="1600" dirty="0" smtClean="0">
              <a:latin typeface="Times-Roman"/>
            </a:endParaRPr>
          </a:p>
          <a:p>
            <a:pPr marL="146050" indent="0" algn="just">
              <a:buNone/>
            </a:pPr>
            <a:r>
              <a:rPr lang="es-VE" sz="1600" dirty="0" smtClean="0">
                <a:latin typeface="Times-Roman"/>
              </a:rPr>
              <a:t>En </a:t>
            </a:r>
            <a:r>
              <a:rPr lang="es-VE" sz="1600" dirty="0">
                <a:latin typeface="Times-Roman"/>
              </a:rPr>
              <a:t>la </a:t>
            </a:r>
            <a:r>
              <a:rPr lang="es-VE" sz="1600" dirty="0" smtClean="0">
                <a:latin typeface="Times-Roman"/>
              </a:rPr>
              <a:t>categoría “otros</a:t>
            </a:r>
            <a:r>
              <a:rPr lang="es-VE" sz="1600" dirty="0">
                <a:latin typeface="Times-Roman"/>
              </a:rPr>
              <a:t>” hallamos las computadoras Apple, la gasolina Shell y la leche evaporada </a:t>
            </a:r>
            <a:r>
              <a:rPr lang="es-VE" sz="1600" dirty="0" smtClean="0">
                <a:latin typeface="Times-Roman"/>
              </a:rPr>
              <a:t>Carnation.</a:t>
            </a:r>
            <a:endParaRPr lang="es-VE" sz="1600" dirty="0"/>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6</a:t>
            </a:fld>
            <a:endParaRPr lang="es-VE"/>
          </a:p>
        </p:txBody>
      </p:sp>
    </p:spTree>
    <p:extLst>
      <p:ext uri="{BB962C8B-B14F-4D97-AF65-F5344CB8AC3E}">
        <p14:creationId xmlns:p14="http://schemas.microsoft.com/office/powerpoint/2010/main" val="243643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150" y="524587"/>
            <a:ext cx="7505700" cy="954600"/>
          </a:xfrm>
        </p:spPr>
        <p:txBody>
          <a:bodyPr/>
          <a:lstStyle/>
          <a:p>
            <a:pPr algn="ctr"/>
            <a:r>
              <a:rPr lang="es-VE" b="1" dirty="0" smtClean="0">
                <a:effectLst>
                  <a:outerShdw blurRad="38100" dist="38100" dir="2700000" algn="tl">
                    <a:srgbClr val="000000">
                      <a:alpha val="43137"/>
                    </a:srgbClr>
                  </a:outerShdw>
                </a:effectLst>
              </a:rPr>
              <a:t>Marcas frente a Productos</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a:xfrm>
            <a:off x="819150" y="1264596"/>
            <a:ext cx="7505700" cy="3174129"/>
          </a:xfrm>
        </p:spPr>
        <p:txBody>
          <a:bodyPr/>
          <a:lstStyle/>
          <a:p>
            <a:pPr marL="146050" indent="0" algn="just">
              <a:buNone/>
            </a:pPr>
            <a:r>
              <a:rPr lang="es-VE" sz="1800" dirty="0"/>
              <a:t>¿Cómo diferenciamos la marca de un producto? Un producto es cualquier cosa que </a:t>
            </a:r>
            <a:r>
              <a:rPr lang="es-VE" sz="1800" dirty="0" smtClean="0"/>
              <a:t>podemos ofrecer </a:t>
            </a:r>
            <a:r>
              <a:rPr lang="es-VE" sz="1800" dirty="0"/>
              <a:t>a un mercado para su atención, adquisición, uso o consumo y que puede </a:t>
            </a:r>
            <a:r>
              <a:rPr lang="es-VE" sz="1800" dirty="0" smtClean="0"/>
              <a:t>satisfacer una </a:t>
            </a:r>
            <a:r>
              <a:rPr lang="es-VE" sz="1800" dirty="0"/>
              <a:t>necesidad o deseo. Por tanto, éste puede ser un bien físico como un cereal, una </a:t>
            </a:r>
            <a:r>
              <a:rPr lang="es-VE" sz="1800" dirty="0" smtClean="0"/>
              <a:t>raqueta de </a:t>
            </a:r>
            <a:r>
              <a:rPr lang="es-VE" sz="1800" dirty="0"/>
              <a:t>tenis o un automóvil; un servicio, como una aerolínea, un banco o una compañía </a:t>
            </a:r>
            <a:r>
              <a:rPr lang="es-VE" sz="1800" dirty="0" smtClean="0"/>
              <a:t>de seguros</a:t>
            </a:r>
            <a:r>
              <a:rPr lang="es-VE" sz="1800" dirty="0"/>
              <a:t>; una tienda minorista, de tipo departamental, especializada o supermercado; </a:t>
            </a:r>
            <a:r>
              <a:rPr lang="es-VE" sz="1800" dirty="0" smtClean="0"/>
              <a:t>una persona</a:t>
            </a:r>
            <a:r>
              <a:rPr lang="es-VE" sz="1800" dirty="0"/>
              <a:t>, como una figura política, un animador o un atleta profesional; una organización, </a:t>
            </a:r>
            <a:r>
              <a:rPr lang="es-VE" sz="1800" dirty="0" smtClean="0"/>
              <a:t>de carácter </a:t>
            </a:r>
            <a:r>
              <a:rPr lang="es-VE" sz="1800" dirty="0"/>
              <a:t>no lucrativo o comercial, o un grupo artístico; un lugar, como una ciudad, un </a:t>
            </a:r>
            <a:r>
              <a:rPr lang="es-VE" sz="1800" dirty="0" smtClean="0"/>
              <a:t>estado o </a:t>
            </a:r>
            <a:r>
              <a:rPr lang="es-VE" sz="1800" dirty="0"/>
              <a:t>un país; o incluso una idea, como una causa política o social.</a:t>
            </a:r>
            <a:endParaRPr lang="es-VE" sz="16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7</a:t>
            </a:fld>
            <a:endParaRPr lang="es-VE"/>
          </a:p>
        </p:txBody>
      </p:sp>
    </p:spTree>
    <p:extLst>
      <p:ext uri="{BB962C8B-B14F-4D97-AF65-F5344CB8AC3E}">
        <p14:creationId xmlns:p14="http://schemas.microsoft.com/office/powerpoint/2010/main" val="231118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smtClean="0">
                <a:effectLst>
                  <a:outerShdw blurRad="38100" dist="38100" dir="2700000" algn="tl">
                    <a:srgbClr val="000000">
                      <a:alpha val="43137"/>
                    </a:srgbClr>
                  </a:outerShdw>
                </a:effectLst>
              </a:rPr>
              <a:t>5 Niveles de Significado para un Producto</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p:txBody>
          <a:bodyPr/>
          <a:lstStyle/>
          <a:p>
            <a:pPr marL="146050" indent="0" algn="just">
              <a:buNone/>
            </a:pPr>
            <a:r>
              <a:rPr lang="es-VE" sz="1800" dirty="0"/>
              <a:t>1. El nivel de beneficio básico. Es la necesidad o deseo fundamental que los </a:t>
            </a:r>
            <a:r>
              <a:rPr lang="es-VE" sz="1800" dirty="0" smtClean="0"/>
              <a:t>consumidores satisfacen </a:t>
            </a:r>
            <a:r>
              <a:rPr lang="es-VE" sz="1800" dirty="0"/>
              <a:t>al consumir el producto o servicio.</a:t>
            </a:r>
          </a:p>
          <a:p>
            <a:pPr marL="146050" indent="0" algn="just">
              <a:buNone/>
            </a:pPr>
            <a:r>
              <a:rPr lang="es-VE" sz="1800" dirty="0"/>
              <a:t>2. El nivel de producto genérico. Es una versión básica del producto que contiene </a:t>
            </a:r>
            <a:r>
              <a:rPr lang="es-VE" sz="1800" dirty="0" smtClean="0"/>
              <a:t>sólo los </a:t>
            </a:r>
            <a:r>
              <a:rPr lang="es-VE" sz="1800" dirty="0"/>
              <a:t>atributos o características absolutamente necesarios para su funcionamiento </a:t>
            </a:r>
            <a:r>
              <a:rPr lang="es-VE" sz="1800" dirty="0" smtClean="0"/>
              <a:t>pero sin </a:t>
            </a:r>
            <a:r>
              <a:rPr lang="es-VE" sz="1800" dirty="0"/>
              <a:t>características distintivas. Es básicamente una versión elemental y sin adornos </a:t>
            </a:r>
            <a:r>
              <a:rPr lang="es-VE" sz="1800" dirty="0" smtClean="0"/>
              <a:t>del producto </a:t>
            </a:r>
            <a:r>
              <a:rPr lang="es-VE" sz="1800" dirty="0"/>
              <a:t>que desempeña su función de manera adecuada.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8</a:t>
            </a:fld>
            <a:endParaRPr lang="es-VE"/>
          </a:p>
        </p:txBody>
      </p:sp>
    </p:spTree>
    <p:extLst>
      <p:ext uri="{BB962C8B-B14F-4D97-AF65-F5344CB8AC3E}">
        <p14:creationId xmlns:p14="http://schemas.microsoft.com/office/powerpoint/2010/main" val="399271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b="1" dirty="0">
                <a:solidFill>
                  <a:srgbClr val="AF7B51"/>
                </a:solidFill>
                <a:effectLst>
                  <a:outerShdw blurRad="38100" dist="38100" dir="2700000" algn="tl" rotWithShape="0">
                    <a:srgbClr val="000000">
                      <a:alpha val="43000"/>
                    </a:srgbClr>
                  </a:outerShdw>
                </a:effectLst>
                <a:latin typeface="Nunito" panose="020B0604020202020204" charset="0"/>
                <a:ea typeface="Nunito" panose="020B0604020202020204" charset="0"/>
                <a:cs typeface="Nunito" panose="020B0604020202020204" charset="0"/>
              </a:rPr>
              <a:t>5 Niveles de Significado para un P</a:t>
            </a:r>
            <a:r>
              <a:rPr lang="es-VE" b="1" dirty="0" smtClean="0">
                <a:solidFill>
                  <a:srgbClr val="AF7B51"/>
                </a:solidFill>
                <a:effectLst>
                  <a:outerShdw blurRad="38100" dist="38100" dir="2700000" algn="tl" rotWithShape="0">
                    <a:srgbClr val="000000">
                      <a:alpha val="43000"/>
                    </a:srgbClr>
                  </a:outerShdw>
                </a:effectLst>
                <a:latin typeface="Nunito" panose="020B0604020202020204" charset="0"/>
                <a:ea typeface="Nunito" panose="020B0604020202020204" charset="0"/>
                <a:cs typeface="Nunito" panose="020B0604020202020204" charset="0"/>
              </a:rPr>
              <a:t>roducto</a:t>
            </a:r>
            <a:endParaRPr lang="es-VE" b="1" dirty="0">
              <a:effectLst>
                <a:outerShdw blurRad="38100" dist="38100" dir="2700000" algn="tl">
                  <a:srgbClr val="000000">
                    <a:alpha val="43137"/>
                  </a:srgbClr>
                </a:outerShdw>
              </a:effectLst>
            </a:endParaRPr>
          </a:p>
        </p:txBody>
      </p:sp>
      <p:sp>
        <p:nvSpPr>
          <p:cNvPr id="3" name="Marcador de texto 2"/>
          <p:cNvSpPr>
            <a:spLocks noGrp="1"/>
          </p:cNvSpPr>
          <p:nvPr>
            <p:ph type="body" idx="1"/>
          </p:nvPr>
        </p:nvSpPr>
        <p:spPr/>
        <p:txBody>
          <a:bodyPr/>
          <a:lstStyle/>
          <a:p>
            <a:pPr marL="146050" indent="0" algn="just">
              <a:buNone/>
            </a:pPr>
            <a:r>
              <a:rPr lang="es-VE" sz="1800" dirty="0"/>
              <a:t>3. El nivel de producto esperado. Es el conjunto de atributos o características que </a:t>
            </a:r>
            <a:r>
              <a:rPr lang="es-VE" sz="1800" dirty="0" smtClean="0"/>
              <a:t>suelen esperar </a:t>
            </a:r>
            <a:r>
              <a:rPr lang="es-VE" sz="1800" dirty="0"/>
              <a:t>y aceptar los compradores cuando adquieren un producto.</a:t>
            </a:r>
          </a:p>
          <a:p>
            <a:pPr marL="146050" indent="0" algn="just">
              <a:buNone/>
            </a:pPr>
            <a:r>
              <a:rPr lang="es-VE" sz="1800" dirty="0"/>
              <a:t>4. El nivel de producto aumentado. Incluye atributos, beneficios o servicios </a:t>
            </a:r>
            <a:r>
              <a:rPr lang="es-VE" sz="1800" dirty="0" smtClean="0"/>
              <a:t>relacionados con </a:t>
            </a:r>
            <a:r>
              <a:rPr lang="es-VE" sz="1800" dirty="0"/>
              <a:t>el producto que lo distinguen de la competencia.</a:t>
            </a:r>
          </a:p>
          <a:p>
            <a:pPr marL="146050" indent="0" algn="just">
              <a:buNone/>
            </a:pPr>
            <a:r>
              <a:rPr lang="es-VE" sz="1800" dirty="0"/>
              <a:t>5. El nivel de producto potencial. Incluye todos los agregados y transformaciones </a:t>
            </a:r>
            <a:r>
              <a:rPr lang="es-VE" sz="1800" dirty="0" smtClean="0"/>
              <a:t>que un </a:t>
            </a:r>
            <a:r>
              <a:rPr lang="es-VE" sz="1800" dirty="0"/>
              <a:t>producto podría experimentar en el futuro.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9</a:t>
            </a:fld>
            <a:endParaRPr lang="es-VE"/>
          </a:p>
        </p:txBody>
      </p:sp>
    </p:spTree>
    <p:extLst>
      <p:ext uri="{BB962C8B-B14F-4D97-AF65-F5344CB8AC3E}">
        <p14:creationId xmlns:p14="http://schemas.microsoft.com/office/powerpoint/2010/main" val="1135347893"/>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2290</Words>
  <Application>Microsoft Office PowerPoint</Application>
  <PresentationFormat>Presentación en pantalla (16:9)</PresentationFormat>
  <Paragraphs>137</Paragraphs>
  <Slides>32</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Times-Roman</vt:lpstr>
      <vt:lpstr>Arial</vt:lpstr>
      <vt:lpstr>Nunito</vt:lpstr>
      <vt:lpstr>Calibri</vt:lpstr>
      <vt:lpstr>Times-BoldItalic</vt:lpstr>
      <vt:lpstr>Times New Roman</vt:lpstr>
      <vt:lpstr>Shift</vt:lpstr>
      <vt:lpstr>Mercado, Marcas y Publicidad</vt:lpstr>
      <vt:lpstr>¿Qué es una Marca?</vt:lpstr>
      <vt:lpstr>Ooh aquí empieza la acción para el planificador estratégico o Planner…</vt:lpstr>
      <vt:lpstr>¿Qué es una Marca?</vt:lpstr>
      <vt:lpstr>¿Qué es una Marca?</vt:lpstr>
      <vt:lpstr>¿Qué es una Marca?</vt:lpstr>
      <vt:lpstr>Marcas frente a Productos</vt:lpstr>
      <vt:lpstr>5 Niveles de Significado para un Producto</vt:lpstr>
      <vt:lpstr>5 Niveles de Significado para un Producto</vt:lpstr>
      <vt:lpstr>Presentación de PowerPoint</vt:lpstr>
      <vt:lpstr>5 Niveles de Significado para un Producto</vt:lpstr>
      <vt:lpstr>5 Niveles de Significado para un Producto</vt:lpstr>
      <vt:lpstr>Marcas y Ventajas Competitivas</vt:lpstr>
      <vt:lpstr>Marcas y Ventajas Competitivas</vt:lpstr>
      <vt:lpstr>Presentación de PowerPoint</vt:lpstr>
      <vt:lpstr>Presentación de PowerPoint</vt:lpstr>
      <vt:lpstr>El Significado imbuido en las Marcas</vt:lpstr>
      <vt:lpstr>El Significado imbuido en las Marcas</vt:lpstr>
      <vt:lpstr>En síntesis…</vt:lpstr>
      <vt:lpstr>La marca del cliente debe parecer única…</vt:lpstr>
      <vt:lpstr>Estrategia de Marca y Estrategia de Negocio</vt:lpstr>
      <vt:lpstr>Estrategia de Marca y Estrategia de Negocio</vt:lpstr>
      <vt:lpstr>Estrategia de Marca y Estrategia de Negocio</vt:lpstr>
      <vt:lpstr>Estrategia de Marca y Estrategia de Negocio</vt:lpstr>
      <vt:lpstr>Estrategia de Marca</vt:lpstr>
      <vt:lpstr>Estrategia de Marca</vt:lpstr>
      <vt:lpstr>Estrategia de Marca</vt:lpstr>
      <vt:lpstr>Estrategia de Marca</vt:lpstr>
      <vt:lpstr>Concluyendo…</vt:lpstr>
      <vt:lpstr>Concluyendo…</vt:lpstr>
      <vt:lpstr>Concluyendo…</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Marcas y Administración de las Marcas</dc:title>
  <dc:creator>Usuario</dc:creator>
  <cp:lastModifiedBy>Usuario</cp:lastModifiedBy>
  <cp:revision>28</cp:revision>
  <dcterms:modified xsi:type="dcterms:W3CDTF">2021-11-19T18:23:03Z</dcterms:modified>
</cp:coreProperties>
</file>